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  <p:sldId id="256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7;&#1057;&#1053;&#1054;\&#1056;&#1072;&#1073;&#1086;&#1095;&#1080;&#1081;%20&#1089;&#1090;&#1086;&#1083;\&#1086;&#1087;%20&#1088;&#1092;%2028%2001%202014%20&#1089;&#1086;&#1094;&#1085;&#1086;&#1088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7;&#1057;&#1053;&#1054;\&#1056;&#1072;&#1073;&#1086;&#1095;&#1080;&#1081;%20&#1089;&#1090;&#1086;&#1083;\&#1086;&#1087;%20&#1088;&#1092;%2028%2001%202014%20&#1089;&#1086;&#1094;&#1085;&#1086;&#1088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Лист1!$B$5:$B$9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Лист1!$F$5:$F$9</c:f>
              <c:numCache>
                <c:formatCode>0</c:formatCode>
                <c:ptCount val="5"/>
                <c:pt idx="0">
                  <c:v>82</c:v>
                </c:pt>
                <c:pt idx="1">
                  <c:v>62.354166666666664</c:v>
                </c:pt>
                <c:pt idx="2">
                  <c:v>47.263888888888886</c:v>
                </c:pt>
                <c:pt idx="3">
                  <c:v>39.71875</c:v>
                </c:pt>
                <c:pt idx="4">
                  <c:v>35.19166666666667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168832"/>
        <c:axId val="60174720"/>
      </c:barChart>
      <c:catAx>
        <c:axId val="6016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60174720"/>
        <c:crosses val="autoZero"/>
        <c:auto val="1"/>
        <c:lblAlgn val="ctr"/>
        <c:lblOffset val="100"/>
        <c:noMultiLvlLbl val="0"/>
      </c:catAx>
      <c:valAx>
        <c:axId val="6017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168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Лист1!$A$5:$A$9</c:f>
              <c:numCache>
                <c:formatCode>General</c:formatCode>
                <c:ptCount val="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Лист1!$E$5:$E$9</c:f>
              <c:numCache>
                <c:formatCode>0</c:formatCode>
                <c:ptCount val="5"/>
                <c:pt idx="0">
                  <c:v>82</c:v>
                </c:pt>
                <c:pt idx="1">
                  <c:v>124.70833333333333</c:v>
                </c:pt>
                <c:pt idx="2">
                  <c:v>141.79166666666666</c:v>
                </c:pt>
                <c:pt idx="3">
                  <c:v>158.875</c:v>
                </c:pt>
                <c:pt idx="4">
                  <c:v>175.95833333333334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74624"/>
        <c:axId val="23276160"/>
      </c:barChart>
      <c:catAx>
        <c:axId val="2327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23276160"/>
        <c:crosses val="autoZero"/>
        <c:auto val="1"/>
        <c:lblAlgn val="ctr"/>
        <c:lblOffset val="100"/>
        <c:noMultiLvlLbl val="0"/>
      </c:catAx>
      <c:valAx>
        <c:axId val="2327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7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4D89-419D-430A-BE45-EC0616C7A7D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6ECB-2D43-4F68-A7D8-32DA930F7F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80920" cy="2448272"/>
          </a:xfrm>
        </p:spPr>
        <p:txBody>
          <a:bodyPr>
            <a:normAutofit fontScale="90000"/>
          </a:bodyPr>
          <a:lstStyle/>
          <a:p>
            <a:r>
              <a:rPr lang="ru-RU" sz="3500" dirty="0" smtClean="0"/>
              <a:t>Вопросы применения методики постановления № 614 в регионе, в котором ранее введена социальная норма потребления электрической энергии </a:t>
            </a:r>
            <a:endParaRPr lang="ru-RU" sz="3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992888" cy="25671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Рыжов Александр Борисович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руководитель регионального центра общественного контроля в сфере ЖКХ Нижегородской области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2014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Социальная </a:t>
            </a:r>
            <a:r>
              <a:rPr lang="ru-RU" sz="2400" dirty="0"/>
              <a:t>норма 50 </a:t>
            </a:r>
            <a:r>
              <a:rPr lang="ru-RU" sz="2400" dirty="0" err="1"/>
              <a:t>кВт.ч</a:t>
            </a:r>
            <a:r>
              <a:rPr lang="ru-RU" sz="2400" dirty="0"/>
              <a:t> в месяц на 1 человека действует в Нижегородской области уже 8 лет, эта величина последовательно </a:t>
            </a:r>
            <a:r>
              <a:rPr lang="ru-RU" sz="2400" dirty="0" err="1"/>
              <a:t>переутверждалась</a:t>
            </a:r>
            <a:r>
              <a:rPr lang="ru-RU" sz="2400" dirty="0"/>
              <a:t> несколькими нормативными правовыми актами области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Для одиноко проживающих пенсионеров, семей пенсионеров социальная норма равна всему объему потребления.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основании пункта 5 постановления Правительства Российской Федерации от 22 июля 2013 года № 614 величины социальной нормы потребления электрической энергии будут установлены в соответствии с федеральной методикой к сроку 1 марта 2014 года и применены с 1 июля 2014 года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476672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30120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применении методики постановления № 614 для одиноко проживающего  социальная норма потребления электроэнергии вырастет,  </a:t>
            </a:r>
            <a:br>
              <a:rPr lang="ru-RU" dirty="0" smtClean="0"/>
            </a:br>
            <a:r>
              <a:rPr lang="ru-RU" dirty="0" smtClean="0"/>
              <a:t>но для граждан, проживающих в большой семье – сократится (использованы оценочные расчеты регионального центра общественного контроля).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99592" y="332656"/>
          <a:ext cx="74888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30120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Действующая социальная норма 50 </a:t>
            </a:r>
            <a:r>
              <a:rPr lang="ru-RU" dirty="0" err="1" smtClean="0"/>
              <a:t>кВт.ч</a:t>
            </a:r>
            <a:r>
              <a:rPr lang="ru-RU" dirty="0" smtClean="0"/>
              <a:t>  для  граждан, проживающих в большой семье, выгоднее, чем нормы, рассчитываемые  при применении методики постановления № 614.   Сокращение нормы  большим семьям при применении новой методики может вызвать напряженность.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355976" y="980728"/>
            <a:ext cx="4320480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0648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Поступают </a:t>
            </a:r>
            <a:r>
              <a:rPr lang="ru-RU" sz="2400" dirty="0"/>
              <a:t>жалобы </a:t>
            </a:r>
            <a:r>
              <a:rPr lang="ru-RU" sz="2400" dirty="0" smtClean="0"/>
              <a:t>от ТСЖ на </a:t>
            </a:r>
            <a:r>
              <a:rPr lang="ru-RU" sz="2400" dirty="0"/>
              <a:t>обременительность требований постановления Правительства Российской Федерации от 22 июля 2013 года № 614 по предоставлению информации и расчету платы за коммунальную услугу электроснабжения с учетом социальной нормы. </a:t>
            </a:r>
          </a:p>
          <a:p>
            <a:endParaRPr lang="ru-RU" sz="2400" dirty="0" smtClean="0"/>
          </a:p>
          <a:p>
            <a:r>
              <a:rPr lang="ru-RU" sz="2400" dirty="0" smtClean="0"/>
              <a:t>Статьи </a:t>
            </a:r>
            <a:r>
              <a:rPr lang="ru-RU" sz="2400" dirty="0"/>
              <a:t>159 и 160 Жилищного кодекса Российской Федерации предусматривают выплату мер социальной поддержки в денежной </a:t>
            </a:r>
            <a:r>
              <a:rPr lang="ru-RU" sz="2400" dirty="0" smtClean="0"/>
              <a:t>форме.</a:t>
            </a:r>
          </a:p>
          <a:p>
            <a:endParaRPr lang="ru-RU" sz="2400" dirty="0" smtClean="0"/>
          </a:p>
          <a:p>
            <a:r>
              <a:rPr lang="ru-RU" sz="2400" dirty="0" smtClean="0"/>
              <a:t>Однако требования 614 постановления возвращают жилищные организации к необходимости администрирования скидок на коммунальную услугу электроснабжения и притом по достаточно сложным алгоритмам.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Выводы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В </a:t>
            </a:r>
            <a:r>
              <a:rPr lang="ru-RU" sz="2400" dirty="0"/>
              <a:t>целях учета социально-экономической обстановки в субъекте РФ, целесообразно разрешить субъектам РФ самостоятельно определять </a:t>
            </a:r>
            <a:r>
              <a:rPr lang="ru-RU" sz="2400" dirty="0" smtClean="0"/>
              <a:t>сроки утверждения и начала </a:t>
            </a:r>
            <a:r>
              <a:rPr lang="ru-RU" sz="2400" dirty="0"/>
              <a:t>применения социальных норм, определяемых по методике постановления Правительства Российской Федерации от 22 июля 2013 года № 614</a:t>
            </a:r>
            <a:r>
              <a:rPr lang="ru-RU" sz="2400" dirty="0" smtClean="0"/>
              <a:t>.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Предлагаем компенсировать исполнителям коммунальных услуг издержки на администрирование начисления платы за электрическую энергию с учетом социальной нормы, осуществляемое во исполнение постановления Правительства Российской Федерации от 22 июля 2013 года № 614.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194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Вопросы применения методики постановления № 614 в регионе, в котором ранее введена социальная норма потребления электрической энергии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применения постановления  № 614 в регионе, ранее применявшем социальную норму потребления электрической энергии</dc:title>
  <dc:creator>Законодательное Собрание</dc:creator>
  <cp:lastModifiedBy>Абросимова Ольга Александровна</cp:lastModifiedBy>
  <cp:revision>7</cp:revision>
  <dcterms:created xsi:type="dcterms:W3CDTF">2014-01-27T10:49:25Z</dcterms:created>
  <dcterms:modified xsi:type="dcterms:W3CDTF">2014-01-27T11:46:47Z</dcterms:modified>
</cp:coreProperties>
</file>