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7" r:id="rId5"/>
    <p:sldId id="280" r:id="rId6"/>
    <p:sldId id="276" r:id="rId7"/>
    <p:sldId id="279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67" r:id="rId21"/>
    <p:sldId id="270" r:id="rId22"/>
    <p:sldId id="281" r:id="rId23"/>
    <p:sldId id="269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60C8AF"/>
    <a:srgbClr val="75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52" autoAdjust="0"/>
  </p:normalViewPr>
  <p:slideViewPr>
    <p:cSldViewPr>
      <p:cViewPr>
        <p:scale>
          <a:sx n="99" d="100"/>
          <a:sy n="99" d="100"/>
        </p:scale>
        <p:origin x="-5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drey:Desktop:&#1088;&#1077;&#1081;&#1090;&#1080;&#1085;&#1075;&#1080;:&#1089;&#1086;&#1073;&#1080;&#1088;&#1072;&#1077;&#1084;&#1086;&#1089;&#1090;&#110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drey:Desktop:&#1089;&#1086;&#1073;&#1080;&#1088;&#1072;&#1077;&#1084;&#1086;&#1089;&#1090;&#110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drey:Desktop:&#1088;&#1077;&#1081;&#1090;&#1080;&#1085;&#1075;&#1080;:&#1089;&#1086;&#1073;&#1080;&#1088;&#1072;&#1077;&#1084;&#1086;&#1089;&#1090;&#1100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drey:Desktop:&#1089;&#1086;&#1073;&#1080;&#1088;&#1072;&#1077;&#1084;&#1086;&#1089;&#1090;&#1100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00083914910299"/>
          <c:y val="4.3632892995813501E-2"/>
          <c:w val="0.83296023831834498"/>
          <c:h val="0.576441683792458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Лист1!$E$36</c:f>
              <c:strCache>
                <c:ptCount val="1"/>
                <c:pt idx="0">
                  <c:v>Итоговый балл на март 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Лист1!$D$37:$D$57</c:f>
              <c:strCache>
                <c:ptCount val="21"/>
                <c:pt idx="0">
                  <c:v>Астраханская область</c:v>
                </c:pt>
                <c:pt idx="1">
                  <c:v>Удмуртская республика</c:v>
                </c:pt>
                <c:pt idx="2">
                  <c:v>Ивановская область</c:v>
                </c:pt>
                <c:pt idx="3">
                  <c:v>Республика Тыва</c:v>
                </c:pt>
                <c:pt idx="4">
                  <c:v>Еврейская автономная область</c:v>
                </c:pt>
                <c:pt idx="5">
                  <c:v>Смоленская область</c:v>
                </c:pt>
                <c:pt idx="6">
                  <c:v>Республика Калмыкия</c:v>
                </c:pt>
                <c:pt idx="7">
                  <c:v>Краснодарский край</c:v>
                </c:pt>
                <c:pt idx="8">
                  <c:v>Чувашская Республика</c:v>
                </c:pt>
                <c:pt idx="9">
                  <c:v>Пермский край</c:v>
                </c:pt>
                <c:pt idx="10">
                  <c:v>Рязанская область</c:v>
                </c:pt>
                <c:pt idx="11">
                  <c:v>Оренбургская область</c:v>
                </c:pt>
                <c:pt idx="12">
                  <c:v>Орловская область</c:v>
                </c:pt>
                <c:pt idx="13">
                  <c:v>Кабардино-Балкарская Республика</c:v>
                </c:pt>
                <c:pt idx="14">
                  <c:v>Чеченская Республика</c:v>
                </c:pt>
                <c:pt idx="15">
                  <c:v>г.Севастополь</c:v>
                </c:pt>
                <c:pt idx="16">
                  <c:v>Ямало-Ненецкий автономный округ</c:v>
                </c:pt>
                <c:pt idx="17">
                  <c:v>Республика Адыгея</c:v>
                </c:pt>
                <c:pt idx="18">
                  <c:v>Карачаево-Черкесская Республика</c:v>
                </c:pt>
                <c:pt idx="19">
                  <c:v>Республика Татарстан</c:v>
                </c:pt>
                <c:pt idx="20">
                  <c:v>Республика Марий Эл</c:v>
                </c:pt>
              </c:strCache>
            </c:strRef>
          </c:cat>
          <c:val>
            <c:numRef>
              <c:f>Лист1!$E$37:$E$57</c:f>
              <c:numCache>
                <c:formatCode>General</c:formatCode>
                <c:ptCount val="21"/>
                <c:pt idx="0">
                  <c:v>23.6</c:v>
                </c:pt>
                <c:pt idx="1">
                  <c:v>23.2</c:v>
                </c:pt>
                <c:pt idx="2">
                  <c:v>22.2</c:v>
                </c:pt>
                <c:pt idx="3">
                  <c:v>22.2</c:v>
                </c:pt>
                <c:pt idx="4">
                  <c:v>22.2</c:v>
                </c:pt>
                <c:pt idx="5">
                  <c:v>22</c:v>
                </c:pt>
                <c:pt idx="6">
                  <c:v>21.6</c:v>
                </c:pt>
                <c:pt idx="7">
                  <c:v>21.2</c:v>
                </c:pt>
                <c:pt idx="8">
                  <c:v>20.8</c:v>
                </c:pt>
                <c:pt idx="9">
                  <c:v>20.7</c:v>
                </c:pt>
                <c:pt idx="10">
                  <c:v>20.7</c:v>
                </c:pt>
                <c:pt idx="11">
                  <c:v>20.3</c:v>
                </c:pt>
                <c:pt idx="12">
                  <c:v>20.2</c:v>
                </c:pt>
                <c:pt idx="13">
                  <c:v>18.600000000000001</c:v>
                </c:pt>
                <c:pt idx="14">
                  <c:v>16.8</c:v>
                </c:pt>
                <c:pt idx="15">
                  <c:v>16.8</c:v>
                </c:pt>
                <c:pt idx="16">
                  <c:v>16.5</c:v>
                </c:pt>
                <c:pt idx="17">
                  <c:v>16.399999999999999</c:v>
                </c:pt>
                <c:pt idx="18">
                  <c:v>16</c:v>
                </c:pt>
                <c:pt idx="19">
                  <c:v>14.1</c:v>
                </c:pt>
                <c:pt idx="20">
                  <c:v>13.1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Лист1!$F$36</c:f>
              <c:strCache>
                <c:ptCount val="1"/>
                <c:pt idx="0">
                  <c:v>Итоговый балл на июль 2015</c:v>
                </c:pt>
              </c:strCache>
            </c:strRef>
          </c:tx>
          <c:cat>
            <c:strRef>
              <c:f>Лист1!$D$37:$D$57</c:f>
              <c:strCache>
                <c:ptCount val="21"/>
                <c:pt idx="0">
                  <c:v>Астраханская область</c:v>
                </c:pt>
                <c:pt idx="1">
                  <c:v>Удмуртская республика</c:v>
                </c:pt>
                <c:pt idx="2">
                  <c:v>Ивановская область</c:v>
                </c:pt>
                <c:pt idx="3">
                  <c:v>Республика Тыва</c:v>
                </c:pt>
                <c:pt idx="4">
                  <c:v>Еврейская автономная область</c:v>
                </c:pt>
                <c:pt idx="5">
                  <c:v>Смоленская область</c:v>
                </c:pt>
                <c:pt idx="6">
                  <c:v>Республика Калмыкия</c:v>
                </c:pt>
                <c:pt idx="7">
                  <c:v>Краснодарский край</c:v>
                </c:pt>
                <c:pt idx="8">
                  <c:v>Чувашская Республика</c:v>
                </c:pt>
                <c:pt idx="9">
                  <c:v>Пермский край</c:v>
                </c:pt>
                <c:pt idx="10">
                  <c:v>Рязанская область</c:v>
                </c:pt>
                <c:pt idx="11">
                  <c:v>Оренбургская область</c:v>
                </c:pt>
                <c:pt idx="12">
                  <c:v>Орловская область</c:v>
                </c:pt>
                <c:pt idx="13">
                  <c:v>Кабардино-Балкарская Республика</c:v>
                </c:pt>
                <c:pt idx="14">
                  <c:v>Чеченская Республика</c:v>
                </c:pt>
                <c:pt idx="15">
                  <c:v>г.Севастополь</c:v>
                </c:pt>
                <c:pt idx="16">
                  <c:v>Ямало-Ненецкий автономный округ</c:v>
                </c:pt>
                <c:pt idx="17">
                  <c:v>Республика Адыгея</c:v>
                </c:pt>
                <c:pt idx="18">
                  <c:v>Карачаево-Черкесская Республика</c:v>
                </c:pt>
                <c:pt idx="19">
                  <c:v>Республика Татарстан</c:v>
                </c:pt>
                <c:pt idx="20">
                  <c:v>Республика Марий Эл</c:v>
                </c:pt>
              </c:strCache>
            </c:strRef>
          </c:cat>
          <c:val>
            <c:numRef>
              <c:f>Лист1!$F$37:$F$57</c:f>
              <c:numCache>
                <c:formatCode>General</c:formatCode>
                <c:ptCount val="21"/>
                <c:pt idx="0">
                  <c:v>29.6</c:v>
                </c:pt>
                <c:pt idx="1">
                  <c:v>30.2</c:v>
                </c:pt>
                <c:pt idx="2">
                  <c:v>26.2</c:v>
                </c:pt>
                <c:pt idx="3">
                  <c:v>25.2</c:v>
                </c:pt>
                <c:pt idx="4">
                  <c:v>22.2</c:v>
                </c:pt>
                <c:pt idx="5">
                  <c:v>22</c:v>
                </c:pt>
                <c:pt idx="6">
                  <c:v>27.6</c:v>
                </c:pt>
                <c:pt idx="7">
                  <c:v>29.2</c:v>
                </c:pt>
                <c:pt idx="8">
                  <c:v>23.8</c:v>
                </c:pt>
                <c:pt idx="9">
                  <c:v>26.7</c:v>
                </c:pt>
                <c:pt idx="10">
                  <c:v>28.7</c:v>
                </c:pt>
                <c:pt idx="11">
                  <c:v>26.3</c:v>
                </c:pt>
                <c:pt idx="12">
                  <c:v>24.2</c:v>
                </c:pt>
                <c:pt idx="13">
                  <c:v>24.1</c:v>
                </c:pt>
                <c:pt idx="14">
                  <c:v>24.8</c:v>
                </c:pt>
                <c:pt idx="15">
                  <c:v>15.8</c:v>
                </c:pt>
                <c:pt idx="16">
                  <c:v>29.5</c:v>
                </c:pt>
                <c:pt idx="17">
                  <c:v>17.399999999999999</c:v>
                </c:pt>
                <c:pt idx="18">
                  <c:v>25.2</c:v>
                </c:pt>
                <c:pt idx="19">
                  <c:v>14.1</c:v>
                </c:pt>
                <c:pt idx="20">
                  <c:v>15.1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40320"/>
        <c:axId val="183763712"/>
      </c:lineChart>
      <c:catAx>
        <c:axId val="18284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3763712"/>
        <c:crosses val="autoZero"/>
        <c:auto val="1"/>
        <c:lblAlgn val="ctr"/>
        <c:lblOffset val="100"/>
        <c:noMultiLvlLbl val="0"/>
      </c:catAx>
      <c:valAx>
        <c:axId val="183763712"/>
        <c:scaling>
          <c:orientation val="minMax"/>
          <c:max val="32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84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17318638900097"/>
          <c:y val="0.86197132383245501"/>
          <c:w val="0.26216962000531502"/>
          <c:h val="0.11778834830396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30747200928294E-2"/>
          <c:y val="3.5273858460171101E-2"/>
          <c:w val="0.784783053544858"/>
          <c:h val="0.62249728662627202"/>
        </c:manualLayout>
      </c:layout>
      <c:lineChart>
        <c:grouping val="standard"/>
        <c:varyColors val="0"/>
        <c:ser>
          <c:idx val="1"/>
          <c:order val="1"/>
          <c:tx>
            <c:strRef>
              <c:f>Лист1!$F$7</c:f>
              <c:strCache>
                <c:ptCount val="1"/>
                <c:pt idx="0">
                  <c:v>Собираемость в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Лист1!$D$8:$D$20</c:f>
              <c:strCache>
                <c:ptCount val="13"/>
                <c:pt idx="0">
                  <c:v>г.Санкт-Петербург </c:v>
                </c:pt>
                <c:pt idx="1">
                  <c:v>Московская область</c:v>
                </c:pt>
                <c:pt idx="2">
                  <c:v>Владимирская область</c:v>
                </c:pt>
                <c:pt idx="3">
                  <c:v>Липецкая область</c:v>
                </c:pt>
                <c:pt idx="4">
                  <c:v>Тверская область</c:v>
                </c:pt>
                <c:pt idx="5">
                  <c:v>Пензенская область</c:v>
                </c:pt>
                <c:pt idx="6">
                  <c:v>Брянская область</c:v>
                </c:pt>
                <c:pt idx="7">
                  <c:v>Ханты-Мансийский АО</c:v>
                </c:pt>
                <c:pt idx="8">
                  <c:v>Курская область</c:v>
                </c:pt>
                <c:pt idx="9">
                  <c:v>Оренбургская область</c:v>
                </c:pt>
                <c:pt idx="10">
                  <c:v>Республика Адыгея</c:v>
                </c:pt>
                <c:pt idx="11">
                  <c:v>Карачаево-Черкесская Республика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Лист1!$F$8:$F$20</c:f>
              <c:numCache>
                <c:formatCode>General</c:formatCode>
                <c:ptCount val="13"/>
                <c:pt idx="0">
                  <c:v>57.36</c:v>
                </c:pt>
                <c:pt idx="1">
                  <c:v>87.44</c:v>
                </c:pt>
                <c:pt idx="2">
                  <c:v>68.08</c:v>
                </c:pt>
                <c:pt idx="3">
                  <c:v>66.84</c:v>
                </c:pt>
                <c:pt idx="4">
                  <c:v>55.36</c:v>
                </c:pt>
                <c:pt idx="5">
                  <c:v>17.97</c:v>
                </c:pt>
                <c:pt idx="6">
                  <c:v>62.43</c:v>
                </c:pt>
                <c:pt idx="7">
                  <c:v>43.91</c:v>
                </c:pt>
                <c:pt idx="8">
                  <c:v>63.33</c:v>
                </c:pt>
                <c:pt idx="9">
                  <c:v>49.58</c:v>
                </c:pt>
                <c:pt idx="10">
                  <c:v>28.81</c:v>
                </c:pt>
                <c:pt idx="11">
                  <c:v>39.74</c:v>
                </c:pt>
                <c:pt idx="12">
                  <c:v>31.37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93920"/>
        <c:axId val="183812480"/>
      </c:lineChart>
      <c:lineChart>
        <c:grouping val="standard"/>
        <c:varyColors val="0"/>
        <c:ser>
          <c:idx val="0"/>
          <c:order val="0"/>
          <c:tx>
            <c:strRef>
              <c:f>Лист1!$E$7</c:f>
              <c:strCache>
                <c:ptCount val="1"/>
                <c:pt idx="0">
                  <c:v>Kоличество баллов в рейтинге открытости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Лист1!$D$8:$D$20</c:f>
              <c:strCache>
                <c:ptCount val="13"/>
                <c:pt idx="0">
                  <c:v>г.Санкт-Петербург </c:v>
                </c:pt>
                <c:pt idx="1">
                  <c:v>Московская область</c:v>
                </c:pt>
                <c:pt idx="2">
                  <c:v>Владимирская область</c:v>
                </c:pt>
                <c:pt idx="3">
                  <c:v>Липецкая область</c:v>
                </c:pt>
                <c:pt idx="4">
                  <c:v>Тверская область</c:v>
                </c:pt>
                <c:pt idx="5">
                  <c:v>Пензенская область</c:v>
                </c:pt>
                <c:pt idx="6">
                  <c:v>Брянская область</c:v>
                </c:pt>
                <c:pt idx="7">
                  <c:v>Ханты-Мансийский АО</c:v>
                </c:pt>
                <c:pt idx="8">
                  <c:v>Курская область</c:v>
                </c:pt>
                <c:pt idx="9">
                  <c:v>Оренбургская область</c:v>
                </c:pt>
                <c:pt idx="10">
                  <c:v>Республика Адыгея</c:v>
                </c:pt>
                <c:pt idx="11">
                  <c:v>Карачаево-Черкесская Республика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Лист1!$E$8:$E$20</c:f>
              <c:numCache>
                <c:formatCode>General</c:formatCode>
                <c:ptCount val="13"/>
                <c:pt idx="0">
                  <c:v>55.9</c:v>
                </c:pt>
                <c:pt idx="1">
                  <c:v>53.1</c:v>
                </c:pt>
                <c:pt idx="2">
                  <c:v>47.4</c:v>
                </c:pt>
                <c:pt idx="3">
                  <c:v>42.4</c:v>
                </c:pt>
                <c:pt idx="4">
                  <c:v>36.9</c:v>
                </c:pt>
                <c:pt idx="5">
                  <c:v>36.200000000000003</c:v>
                </c:pt>
                <c:pt idx="6">
                  <c:v>36</c:v>
                </c:pt>
                <c:pt idx="7">
                  <c:v>35.5</c:v>
                </c:pt>
                <c:pt idx="8">
                  <c:v>35.299999999999997</c:v>
                </c:pt>
                <c:pt idx="9">
                  <c:v>20.3</c:v>
                </c:pt>
                <c:pt idx="10">
                  <c:v>16.399999999999999</c:v>
                </c:pt>
                <c:pt idx="11">
                  <c:v>16</c:v>
                </c:pt>
                <c:pt idx="12">
                  <c:v>13.1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815552"/>
        <c:axId val="183814016"/>
      </c:lineChart>
      <c:catAx>
        <c:axId val="18379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3812480"/>
        <c:crosses val="autoZero"/>
        <c:auto val="1"/>
        <c:lblAlgn val="ctr"/>
        <c:lblOffset val="100"/>
        <c:noMultiLvlLbl val="0"/>
      </c:catAx>
      <c:valAx>
        <c:axId val="18381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793920"/>
        <c:crosses val="autoZero"/>
        <c:crossBetween val="between"/>
      </c:valAx>
      <c:valAx>
        <c:axId val="183814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83815552"/>
        <c:crosses val="max"/>
        <c:crossBetween val="between"/>
      </c:valAx>
      <c:catAx>
        <c:axId val="183815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838140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0757344625525898"/>
          <c:y val="0.86617479593770597"/>
          <c:w val="0.28193429552931998"/>
          <c:h val="0.131620587908533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00083914910299"/>
          <c:y val="4.3632892995813501E-2"/>
          <c:w val="0.83296023831834498"/>
          <c:h val="0.576441683792458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Лист1!$E$36</c:f>
              <c:strCache>
                <c:ptCount val="1"/>
                <c:pt idx="0">
                  <c:v>Итоговый балл на март 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Лист1!$D$37:$D$57</c:f>
              <c:strCache>
                <c:ptCount val="21"/>
                <c:pt idx="0">
                  <c:v>Астраханская область</c:v>
                </c:pt>
                <c:pt idx="1">
                  <c:v>Удмуртская республика</c:v>
                </c:pt>
                <c:pt idx="2">
                  <c:v>Ивановская область</c:v>
                </c:pt>
                <c:pt idx="3">
                  <c:v>Республика Тыва</c:v>
                </c:pt>
                <c:pt idx="4">
                  <c:v>Еврейская автономная область</c:v>
                </c:pt>
                <c:pt idx="5">
                  <c:v>Смоленская область</c:v>
                </c:pt>
                <c:pt idx="6">
                  <c:v>Республика Калмыкия</c:v>
                </c:pt>
                <c:pt idx="7">
                  <c:v>Краснодарский край</c:v>
                </c:pt>
                <c:pt idx="8">
                  <c:v>Чувашская Республика</c:v>
                </c:pt>
                <c:pt idx="9">
                  <c:v>Пермский край</c:v>
                </c:pt>
                <c:pt idx="10">
                  <c:v>Рязанская область</c:v>
                </c:pt>
                <c:pt idx="11">
                  <c:v>Оренбургская область</c:v>
                </c:pt>
                <c:pt idx="12">
                  <c:v>Орловская область</c:v>
                </c:pt>
                <c:pt idx="13">
                  <c:v>Кабардино-Балкарская Республика</c:v>
                </c:pt>
                <c:pt idx="14">
                  <c:v>Чеченская Республика</c:v>
                </c:pt>
                <c:pt idx="15">
                  <c:v>г.Севастополь</c:v>
                </c:pt>
                <c:pt idx="16">
                  <c:v>Ямало-Ненецкий автономный округ</c:v>
                </c:pt>
                <c:pt idx="17">
                  <c:v>Республика Адыгея</c:v>
                </c:pt>
                <c:pt idx="18">
                  <c:v>Карачаево-Черкесская Республика</c:v>
                </c:pt>
                <c:pt idx="19">
                  <c:v>Республика Татарстан</c:v>
                </c:pt>
                <c:pt idx="20">
                  <c:v>Республика Марий Эл</c:v>
                </c:pt>
              </c:strCache>
            </c:strRef>
          </c:cat>
          <c:val>
            <c:numRef>
              <c:f>Лист1!$E$37:$E$57</c:f>
              <c:numCache>
                <c:formatCode>General</c:formatCode>
                <c:ptCount val="21"/>
                <c:pt idx="0">
                  <c:v>23.6</c:v>
                </c:pt>
                <c:pt idx="1">
                  <c:v>23.2</c:v>
                </c:pt>
                <c:pt idx="2">
                  <c:v>22.2</c:v>
                </c:pt>
                <c:pt idx="3">
                  <c:v>22.2</c:v>
                </c:pt>
                <c:pt idx="4">
                  <c:v>22.2</c:v>
                </c:pt>
                <c:pt idx="5">
                  <c:v>22</c:v>
                </c:pt>
                <c:pt idx="6">
                  <c:v>21.6</c:v>
                </c:pt>
                <c:pt idx="7">
                  <c:v>21.2</c:v>
                </c:pt>
                <c:pt idx="8">
                  <c:v>20.8</c:v>
                </c:pt>
                <c:pt idx="9">
                  <c:v>20.7</c:v>
                </c:pt>
                <c:pt idx="10">
                  <c:v>20.7</c:v>
                </c:pt>
                <c:pt idx="11">
                  <c:v>20.3</c:v>
                </c:pt>
                <c:pt idx="12">
                  <c:v>20.2</c:v>
                </c:pt>
                <c:pt idx="13">
                  <c:v>18.600000000000001</c:v>
                </c:pt>
                <c:pt idx="14">
                  <c:v>16.8</c:v>
                </c:pt>
                <c:pt idx="15">
                  <c:v>16.8</c:v>
                </c:pt>
                <c:pt idx="16">
                  <c:v>16.5</c:v>
                </c:pt>
                <c:pt idx="17">
                  <c:v>16.399999999999999</c:v>
                </c:pt>
                <c:pt idx="18">
                  <c:v>16</c:v>
                </c:pt>
                <c:pt idx="19">
                  <c:v>14.1</c:v>
                </c:pt>
                <c:pt idx="20">
                  <c:v>13.1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Лист1!$F$36</c:f>
              <c:strCache>
                <c:ptCount val="1"/>
                <c:pt idx="0">
                  <c:v>Итоговый балл на июль 2015</c:v>
                </c:pt>
              </c:strCache>
            </c:strRef>
          </c:tx>
          <c:cat>
            <c:strRef>
              <c:f>Лист1!$D$37:$D$57</c:f>
              <c:strCache>
                <c:ptCount val="21"/>
                <c:pt idx="0">
                  <c:v>Астраханская область</c:v>
                </c:pt>
                <c:pt idx="1">
                  <c:v>Удмуртская республика</c:v>
                </c:pt>
                <c:pt idx="2">
                  <c:v>Ивановская область</c:v>
                </c:pt>
                <c:pt idx="3">
                  <c:v>Республика Тыва</c:v>
                </c:pt>
                <c:pt idx="4">
                  <c:v>Еврейская автономная область</c:v>
                </c:pt>
                <c:pt idx="5">
                  <c:v>Смоленская область</c:v>
                </c:pt>
                <c:pt idx="6">
                  <c:v>Республика Калмыкия</c:v>
                </c:pt>
                <c:pt idx="7">
                  <c:v>Краснодарский край</c:v>
                </c:pt>
                <c:pt idx="8">
                  <c:v>Чувашская Республика</c:v>
                </c:pt>
                <c:pt idx="9">
                  <c:v>Пермский край</c:v>
                </c:pt>
                <c:pt idx="10">
                  <c:v>Рязанская область</c:v>
                </c:pt>
                <c:pt idx="11">
                  <c:v>Оренбургская область</c:v>
                </c:pt>
                <c:pt idx="12">
                  <c:v>Орловская область</c:v>
                </c:pt>
                <c:pt idx="13">
                  <c:v>Кабардино-Балкарская Республика</c:v>
                </c:pt>
                <c:pt idx="14">
                  <c:v>Чеченская Республика</c:v>
                </c:pt>
                <c:pt idx="15">
                  <c:v>г.Севастополь</c:v>
                </c:pt>
                <c:pt idx="16">
                  <c:v>Ямало-Ненецкий автономный округ</c:v>
                </c:pt>
                <c:pt idx="17">
                  <c:v>Республика Адыгея</c:v>
                </c:pt>
                <c:pt idx="18">
                  <c:v>Карачаево-Черкесская Республика</c:v>
                </c:pt>
                <c:pt idx="19">
                  <c:v>Республика Татарстан</c:v>
                </c:pt>
                <c:pt idx="20">
                  <c:v>Республика Марий Эл</c:v>
                </c:pt>
              </c:strCache>
            </c:strRef>
          </c:cat>
          <c:val>
            <c:numRef>
              <c:f>Лист1!$F$37:$F$57</c:f>
              <c:numCache>
                <c:formatCode>General</c:formatCode>
                <c:ptCount val="21"/>
                <c:pt idx="0">
                  <c:v>29.6</c:v>
                </c:pt>
                <c:pt idx="1">
                  <c:v>30.2</c:v>
                </c:pt>
                <c:pt idx="2">
                  <c:v>26.2</c:v>
                </c:pt>
                <c:pt idx="3">
                  <c:v>25.2</c:v>
                </c:pt>
                <c:pt idx="4">
                  <c:v>22.2</c:v>
                </c:pt>
                <c:pt idx="5">
                  <c:v>22</c:v>
                </c:pt>
                <c:pt idx="6">
                  <c:v>27.6</c:v>
                </c:pt>
                <c:pt idx="7">
                  <c:v>29.2</c:v>
                </c:pt>
                <c:pt idx="8">
                  <c:v>23.8</c:v>
                </c:pt>
                <c:pt idx="9">
                  <c:v>26.7</c:v>
                </c:pt>
                <c:pt idx="10">
                  <c:v>28.7</c:v>
                </c:pt>
                <c:pt idx="11">
                  <c:v>26.3</c:v>
                </c:pt>
                <c:pt idx="12">
                  <c:v>24.2</c:v>
                </c:pt>
                <c:pt idx="13">
                  <c:v>24.1</c:v>
                </c:pt>
                <c:pt idx="14">
                  <c:v>24.8</c:v>
                </c:pt>
                <c:pt idx="15">
                  <c:v>15.8</c:v>
                </c:pt>
                <c:pt idx="16">
                  <c:v>29.5</c:v>
                </c:pt>
                <c:pt idx="17">
                  <c:v>17.399999999999999</c:v>
                </c:pt>
                <c:pt idx="18">
                  <c:v>25.2</c:v>
                </c:pt>
                <c:pt idx="19">
                  <c:v>14.1</c:v>
                </c:pt>
                <c:pt idx="20">
                  <c:v>15.1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121216"/>
        <c:axId val="208139392"/>
      </c:lineChart>
      <c:catAx>
        <c:axId val="20812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8139392"/>
        <c:crosses val="autoZero"/>
        <c:auto val="1"/>
        <c:lblAlgn val="ctr"/>
        <c:lblOffset val="100"/>
        <c:noMultiLvlLbl val="0"/>
      </c:catAx>
      <c:valAx>
        <c:axId val="208139392"/>
        <c:scaling>
          <c:orientation val="minMax"/>
          <c:max val="32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12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17318638900097"/>
          <c:y val="0.86197132383245501"/>
          <c:w val="0.26216962000531502"/>
          <c:h val="0.11778834830396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30747200928294E-2"/>
          <c:y val="3.5273858460171101E-2"/>
          <c:w val="0.784783053544858"/>
          <c:h val="0.62249728662627202"/>
        </c:manualLayout>
      </c:layout>
      <c:lineChart>
        <c:grouping val="standard"/>
        <c:varyColors val="0"/>
        <c:ser>
          <c:idx val="1"/>
          <c:order val="1"/>
          <c:tx>
            <c:strRef>
              <c:f>Лист1!$F$7</c:f>
              <c:strCache>
                <c:ptCount val="1"/>
                <c:pt idx="0">
                  <c:v>Собираемость в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Лист1!$D$8:$D$20</c:f>
              <c:strCache>
                <c:ptCount val="13"/>
                <c:pt idx="0">
                  <c:v>г.Санкт-Петербург </c:v>
                </c:pt>
                <c:pt idx="1">
                  <c:v>Московская область</c:v>
                </c:pt>
                <c:pt idx="2">
                  <c:v>Владимирская область</c:v>
                </c:pt>
                <c:pt idx="3">
                  <c:v>Липецкая область</c:v>
                </c:pt>
                <c:pt idx="4">
                  <c:v>Тверская область</c:v>
                </c:pt>
                <c:pt idx="5">
                  <c:v>Пензенская область</c:v>
                </c:pt>
                <c:pt idx="6">
                  <c:v>Брянская область</c:v>
                </c:pt>
                <c:pt idx="7">
                  <c:v>Ханты-Мансийский АО</c:v>
                </c:pt>
                <c:pt idx="8">
                  <c:v>Курская область</c:v>
                </c:pt>
                <c:pt idx="9">
                  <c:v>Оренбургская область</c:v>
                </c:pt>
                <c:pt idx="10">
                  <c:v>Республика Адыгея</c:v>
                </c:pt>
                <c:pt idx="11">
                  <c:v>Карачаево-Черкесская Республика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Лист1!$F$8:$F$20</c:f>
              <c:numCache>
                <c:formatCode>General</c:formatCode>
                <c:ptCount val="13"/>
                <c:pt idx="0">
                  <c:v>57.36</c:v>
                </c:pt>
                <c:pt idx="1">
                  <c:v>87.44</c:v>
                </c:pt>
                <c:pt idx="2">
                  <c:v>68.08</c:v>
                </c:pt>
                <c:pt idx="3">
                  <c:v>66.84</c:v>
                </c:pt>
                <c:pt idx="4">
                  <c:v>55.36</c:v>
                </c:pt>
                <c:pt idx="5">
                  <c:v>17.97</c:v>
                </c:pt>
                <c:pt idx="6">
                  <c:v>62.43</c:v>
                </c:pt>
                <c:pt idx="7">
                  <c:v>43.91</c:v>
                </c:pt>
                <c:pt idx="8">
                  <c:v>63.33</c:v>
                </c:pt>
                <c:pt idx="9">
                  <c:v>49.58</c:v>
                </c:pt>
                <c:pt idx="10">
                  <c:v>28.81</c:v>
                </c:pt>
                <c:pt idx="11">
                  <c:v>39.74</c:v>
                </c:pt>
                <c:pt idx="12">
                  <c:v>31.37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200704"/>
        <c:axId val="155551232"/>
      </c:lineChart>
      <c:lineChart>
        <c:grouping val="standard"/>
        <c:varyColors val="0"/>
        <c:ser>
          <c:idx val="0"/>
          <c:order val="0"/>
          <c:tx>
            <c:strRef>
              <c:f>Лист1!$E$7</c:f>
              <c:strCache>
                <c:ptCount val="1"/>
                <c:pt idx="0">
                  <c:v>Kоличество баллов в рейтинге открытости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Лист1!$D$8:$D$20</c:f>
              <c:strCache>
                <c:ptCount val="13"/>
                <c:pt idx="0">
                  <c:v>г.Санкт-Петербург </c:v>
                </c:pt>
                <c:pt idx="1">
                  <c:v>Московская область</c:v>
                </c:pt>
                <c:pt idx="2">
                  <c:v>Владимирская область</c:v>
                </c:pt>
                <c:pt idx="3">
                  <c:v>Липецкая область</c:v>
                </c:pt>
                <c:pt idx="4">
                  <c:v>Тверская область</c:v>
                </c:pt>
                <c:pt idx="5">
                  <c:v>Пензенская область</c:v>
                </c:pt>
                <c:pt idx="6">
                  <c:v>Брянская область</c:v>
                </c:pt>
                <c:pt idx="7">
                  <c:v>Ханты-Мансийский АО</c:v>
                </c:pt>
                <c:pt idx="8">
                  <c:v>Курская область</c:v>
                </c:pt>
                <c:pt idx="9">
                  <c:v>Оренбургская область</c:v>
                </c:pt>
                <c:pt idx="10">
                  <c:v>Республика Адыгея</c:v>
                </c:pt>
                <c:pt idx="11">
                  <c:v>Карачаево-Черкесская Республика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Лист1!$E$8:$E$20</c:f>
              <c:numCache>
                <c:formatCode>General</c:formatCode>
                <c:ptCount val="13"/>
                <c:pt idx="0">
                  <c:v>55.9</c:v>
                </c:pt>
                <c:pt idx="1">
                  <c:v>53.1</c:v>
                </c:pt>
                <c:pt idx="2">
                  <c:v>47.4</c:v>
                </c:pt>
                <c:pt idx="3">
                  <c:v>42.4</c:v>
                </c:pt>
                <c:pt idx="4">
                  <c:v>36.9</c:v>
                </c:pt>
                <c:pt idx="5">
                  <c:v>36.200000000000003</c:v>
                </c:pt>
                <c:pt idx="6">
                  <c:v>36</c:v>
                </c:pt>
                <c:pt idx="7">
                  <c:v>35.5</c:v>
                </c:pt>
                <c:pt idx="8">
                  <c:v>35.299999999999997</c:v>
                </c:pt>
                <c:pt idx="9">
                  <c:v>20.3</c:v>
                </c:pt>
                <c:pt idx="10">
                  <c:v>16.399999999999999</c:v>
                </c:pt>
                <c:pt idx="11">
                  <c:v>16</c:v>
                </c:pt>
                <c:pt idx="12">
                  <c:v>13.1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562752"/>
        <c:axId val="155552768"/>
      </c:lineChart>
      <c:catAx>
        <c:axId val="13420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5551232"/>
        <c:crosses val="autoZero"/>
        <c:auto val="1"/>
        <c:lblAlgn val="ctr"/>
        <c:lblOffset val="100"/>
        <c:noMultiLvlLbl val="0"/>
      </c:catAx>
      <c:valAx>
        <c:axId val="15555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200704"/>
        <c:crosses val="autoZero"/>
        <c:crossBetween val="between"/>
      </c:valAx>
      <c:valAx>
        <c:axId val="155552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55562752"/>
        <c:crosses val="max"/>
        <c:crossBetween val="between"/>
      </c:valAx>
      <c:catAx>
        <c:axId val="155562752"/>
        <c:scaling>
          <c:orientation val="minMax"/>
        </c:scaling>
        <c:delete val="1"/>
        <c:axPos val="b"/>
        <c:majorTickMark val="out"/>
        <c:minorTickMark val="none"/>
        <c:tickLblPos val="nextTo"/>
        <c:crossAx val="1555527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0757344625525898"/>
          <c:y val="0.86617479593770597"/>
          <c:w val="0.28193429552931998"/>
          <c:h val="0.1316205879085330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5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3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4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3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2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0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8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0C8AF"/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B393-4577-40CB-A281-C8ECAE79DA93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43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0" descr="презентация титул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21" y="0"/>
            <a:ext cx="915192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3789040"/>
            <a:ext cx="80648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glow rad="165100">
                    <a:schemeClr val="bg1">
                      <a:alpha val="55000"/>
                    </a:schemeClr>
                  </a:glow>
                </a:effectLst>
              </a:rPr>
              <a:t>Комплексный общественный контроль за реализацией программ капитального ремонта</a:t>
            </a:r>
            <a:endParaRPr lang="ru-RU" sz="3600" dirty="0">
              <a:effectLst>
                <a:glow rad="165100">
                  <a:schemeClr val="bg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4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523125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/>
              <a:t>Результаты рейтинга информационной открытости на 01 апреля 2015 года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23367"/>
              </p:ext>
            </p:extLst>
          </p:nvPr>
        </p:nvGraphicFramePr>
        <p:xfrm>
          <a:off x="467544" y="2204864"/>
          <a:ext cx="3744417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20080"/>
                <a:gridCol w="1440161"/>
              </a:tblGrid>
              <a:tr h="9437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максимальных значений (</a:t>
                      </a:r>
                      <a:r>
                        <a:rPr lang="ru-RU" sz="1200" i="1" baseline="0" dirty="0" smtClean="0"/>
                        <a:t>максимально возможное количество баллов – 71)</a:t>
                      </a:r>
                      <a:endParaRPr lang="ru-RU" sz="1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Для справки: Оценка в рейтинге 2014 (по 5-балльной системе)</a:t>
                      </a:r>
                      <a:endParaRPr lang="ru-RU" sz="1100" i="1" dirty="0"/>
                    </a:p>
                  </a:txBody>
                  <a:tcPr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46331"/>
              </p:ext>
            </p:extLst>
          </p:nvPr>
        </p:nvGraphicFramePr>
        <p:xfrm>
          <a:off x="4644008" y="2204864"/>
          <a:ext cx="3960440" cy="37889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648072"/>
                <a:gridCol w="1440160"/>
              </a:tblGrid>
              <a:tr h="84201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ТОП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10 минимальных значений</a:t>
                      </a:r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Для справки: Оценка в рейтинге 2014 (по 5-балльной системе</a:t>
                      </a:r>
                    </a:p>
                  </a:txBody>
                  <a:tcPr/>
                </a:tc>
              </a:tr>
              <a:tr h="271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14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</a:t>
                      </a:r>
                    </a:p>
                  </a:txBody>
                  <a:tcPr marL="9525" marR="9525" marT="9525" marB="0" anchor="ctr"/>
                </a:tc>
              </a:tr>
              <a:tr h="27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Ямало-Ненецкий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14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3672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По состоянию на середину июля 2015 года наблюдается тенденция к улучшению ситуации в сфере раскрытия информации, так в среднем регионы которые набрали наименьшее количество баллов в рейтинге, проводившимся в первом квартале 2015 года прибавили от 2 до 9 баллов. Так же имеет место тенденция к оформлению разделов сайта в соответствии с критериями, которые используются при формировании рейтинга открытости.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47626"/>
              </p:ext>
            </p:extLst>
          </p:nvPr>
        </p:nvGraphicFramePr>
        <p:xfrm>
          <a:off x="4355976" y="1628801"/>
          <a:ext cx="4423668" cy="4280023"/>
        </p:xfrm>
        <a:graphic>
          <a:graphicData uri="http://schemas.openxmlformats.org/drawingml/2006/table">
            <a:tbl>
              <a:tblPr/>
              <a:tblGrid>
                <a:gridCol w="2325109"/>
                <a:gridCol w="1096974"/>
                <a:gridCol w="1001585"/>
              </a:tblGrid>
              <a:tr h="34775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Субъект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Итоговый балл на март 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Итоговый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балл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на июль 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Астраханская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23,6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Удмуртская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23,2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30,2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Ивановская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Тыва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25,2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Еврейская автономная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Смоленская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Калмыкия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21,6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27,6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Краснодарский край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21,2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Чувашская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23,8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Пермский край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Рязанская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28,7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Оренбургская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Орловская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Кабардино-Балкарская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18,6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Чеченская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г.Севастополь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 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15,8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Ямало-Ненецкий автономный округ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Адыгея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17,4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Карачаево-Черкесская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25,2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Татарстан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Марий Эл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15,1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039737"/>
              </p:ext>
            </p:extLst>
          </p:nvPr>
        </p:nvGraphicFramePr>
        <p:xfrm>
          <a:off x="323528" y="1123950"/>
          <a:ext cx="8496944" cy="504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60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Сравнительный анализ рейтинга информационной открытости и процента собираемости средств на капитальный ремонт общего имущества многоквартирных домов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20423"/>
              </p:ext>
            </p:extLst>
          </p:nvPr>
        </p:nvGraphicFramePr>
        <p:xfrm>
          <a:off x="683568" y="1916832"/>
          <a:ext cx="4536503" cy="3816426"/>
        </p:xfrm>
        <a:graphic>
          <a:graphicData uri="http://schemas.openxmlformats.org/drawingml/2006/table">
            <a:tbl>
              <a:tblPr/>
              <a:tblGrid>
                <a:gridCol w="2384415"/>
                <a:gridCol w="1124955"/>
                <a:gridCol w="1027133"/>
              </a:tblGrid>
              <a:tr h="66180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Kоличество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баллов в рейтинге открытости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Собираемость в 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36096" y="1916832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В данной сравнительной таблице отсутствует республика Дагестан, Орловская область, Кабардино-Балкарская Республика, Чеченская Республика, город Севастополь, Ямало-Ненецкий автономный округ и Республика Татарстан, по причине отсутствия статистики по сборам за предыдущий год или участия региона в пилотном проекте</a:t>
            </a:r>
          </a:p>
        </p:txBody>
      </p:sp>
    </p:spTree>
    <p:extLst>
      <p:ext uri="{BB962C8B-B14F-4D97-AF65-F5344CB8AC3E}">
        <p14:creationId xmlns:p14="http://schemas.microsoft.com/office/powerpoint/2010/main" val="586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Сравнительный анализ рейтинга информационной открытости и процента собираемости средств на капитальный ремонт общего имущества многоквартирных домов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053890"/>
              </p:ext>
            </p:extLst>
          </p:nvPr>
        </p:nvGraphicFramePr>
        <p:xfrm>
          <a:off x="467544" y="1484784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4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129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Анкетирование собственников, участвующих в приемке работ после проведения капитального ремонта общего имущества МКД, результаты работы горячей линии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НП «ЖКХ Контроль» в первом и втором квартале 2015 года начал работу по анкетированию граждан  участвующих в приемке домов после проведенного капитального ремонта, анкета для представителей собственников содержала такие вопросы как: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Удовлетворенность проведенном капитальным ремонтом;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Наличие претензий к проведенному ремонту, сроку, полноте выполнения работ;</a:t>
            </a:r>
            <a:endParaRPr lang="ru-RU" dirty="0"/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Наличие подписи в акте выполненных работ по капитальному ремонту представителя собственника.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43711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/>
              <a:t>Анкетирование проводится в течении 2015 года, на территории субъектов в которых созданы региональные Центры общественного контроля  в сфере ЖКХ, с охватом не менее 20% домов, законченных капитальным ремонтом.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13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На сегодняшний день законодательством 76 Субъектов Российской Федерации предусмотрено участие собственников в составе комиссий по приемке работ по капитальному ремонту общего имущества многоквартирных домов.</a:t>
            </a: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700808"/>
            <a:ext cx="7272808" cy="422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По результатам анкетирования можно сделать вывод, что качество проведенного капитального ремонта отличается по каждому региону, так например: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Забайкальском крае был оценен на: </a:t>
            </a:r>
            <a:r>
              <a:rPr lang="ru-RU" b="1" dirty="0" smtClean="0"/>
              <a:t>4,8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Кабардино-</a:t>
            </a:r>
            <a:r>
              <a:rPr lang="ru-RU" dirty="0"/>
              <a:t>Б</a:t>
            </a:r>
            <a:r>
              <a:rPr lang="ru-RU" dirty="0" smtClean="0"/>
              <a:t>алкарской </a:t>
            </a:r>
            <a:r>
              <a:rPr lang="ru-RU" dirty="0"/>
              <a:t>Р</a:t>
            </a:r>
            <a:r>
              <a:rPr lang="ru-RU" dirty="0" smtClean="0"/>
              <a:t>еспублике на </a:t>
            </a:r>
            <a:r>
              <a:rPr lang="ru-RU" b="1" dirty="0" smtClean="0"/>
              <a:t>4,4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Липецкой области на </a:t>
            </a:r>
            <a:r>
              <a:rPr lang="ru-RU" b="1" dirty="0" smtClean="0"/>
              <a:t>3,4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Архангельской на </a:t>
            </a:r>
            <a:r>
              <a:rPr lang="ru-RU" b="1" dirty="0" smtClean="0"/>
              <a:t>3,8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Ульяновской на </a:t>
            </a:r>
            <a:r>
              <a:rPr lang="ru-RU" b="1" dirty="0" smtClean="0"/>
              <a:t>4,3</a:t>
            </a:r>
            <a:r>
              <a:rPr lang="ru-RU" dirty="0" smtClean="0"/>
              <a:t>;</a:t>
            </a:r>
            <a:endParaRPr lang="ru-RU" dirty="0"/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Карачаево-Черкесской Республике на </a:t>
            </a:r>
            <a:r>
              <a:rPr lang="ru-RU" b="1" dirty="0" smtClean="0"/>
              <a:t>4,4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Костромской области на </a:t>
            </a:r>
            <a:r>
              <a:rPr lang="ru-RU" b="1" dirty="0" smtClean="0"/>
              <a:t>3,0</a:t>
            </a:r>
            <a:r>
              <a:rPr lang="ru-RU" dirty="0" smtClean="0"/>
              <a:t> балла.</a:t>
            </a:r>
          </a:p>
        </p:txBody>
      </p:sp>
    </p:spTree>
    <p:extLst>
      <p:ext uri="{BB962C8B-B14F-4D97-AF65-F5344CB8AC3E}">
        <p14:creationId xmlns:p14="http://schemas.microsoft.com/office/powerpoint/2010/main" val="22489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Работа горячей линии по проблемам жилищно-коммунального хозяйства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496944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Национальный центр «ЖКХ Контроль» регулярно собирает информацию с горячих линий, организуемых региональными центрами в субъектах Российской </a:t>
            </a:r>
            <a:r>
              <a:rPr lang="ru-RU" dirty="0"/>
              <a:t>Ф</a:t>
            </a:r>
            <a:r>
              <a:rPr lang="ru-RU" dirty="0" smtClean="0"/>
              <a:t>едерации.</a:t>
            </a:r>
          </a:p>
          <a:p>
            <a:r>
              <a:rPr lang="ru-RU" dirty="0" smtClean="0"/>
              <a:t>На основании полученных данных составляется рейтинг проблем в сфере жилищно-коммунального хозяйства. Вопросы капитального ремонта занимают значительную часть вопросов, поступающих на горячие линии.</a:t>
            </a:r>
          </a:p>
          <a:p>
            <a:endParaRPr lang="ru-RU" dirty="0"/>
          </a:p>
          <a:p>
            <a:r>
              <a:rPr lang="ru-RU" dirty="0" smtClean="0"/>
              <a:t>Так в 1 квартале вопросами организации и проведения капитального ремонта интересовалось 15,2% обратившихся (1168 человек), основные темы: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-    сроки </a:t>
            </a:r>
            <a:r>
              <a:rPr lang="ru-RU" dirty="0"/>
              <a:t>проведения капитального ремонта;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размер </a:t>
            </a:r>
            <a:r>
              <a:rPr lang="ru-RU" dirty="0"/>
              <a:t>взноса на проведение капитального ремонта;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отсутствие </a:t>
            </a:r>
            <a:r>
              <a:rPr lang="ru-RU" dirty="0"/>
              <a:t>информации о региональных программах проведения </a:t>
            </a:r>
            <a:r>
              <a:rPr lang="ru-RU" dirty="0" smtClean="0"/>
              <a:t>капитального</a:t>
            </a:r>
          </a:p>
          <a:p>
            <a:endParaRPr lang="ru-RU" dirty="0"/>
          </a:p>
          <a:p>
            <a:r>
              <a:rPr lang="ru-RU" dirty="0" smtClean="0"/>
              <a:t>Во 2м квартале </a:t>
            </a:r>
            <a:r>
              <a:rPr lang="ru-RU" dirty="0"/>
              <a:t>вопросами организации и проведения капитального ремонта интересовалось </a:t>
            </a:r>
            <a:r>
              <a:rPr lang="ru-RU" dirty="0" smtClean="0"/>
              <a:t>13% </a:t>
            </a:r>
            <a:r>
              <a:rPr lang="ru-RU" dirty="0"/>
              <a:t>обратившихся (</a:t>
            </a:r>
            <a:r>
              <a:rPr lang="ru-RU" dirty="0" smtClean="0"/>
              <a:t>1149 </a:t>
            </a:r>
            <a:r>
              <a:rPr lang="ru-RU" dirty="0"/>
              <a:t>человек</a:t>
            </a:r>
            <a:r>
              <a:rPr lang="ru-RU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Всего за 6 месяцев 2015 года на горячую линию обратилось более 16 тыс. человек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404664"/>
            <a:ext cx="792088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Просвещение собственников по вопросам, связанным с проведением капитального ремонта общего имущества многоквартирных домов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Создание буклетов по тематике капитального ремонта, способам накопления средств на капитальный ремонт;</a:t>
            </a:r>
          </a:p>
          <a:p>
            <a:pPr marL="285750" indent="-285750" algn="just">
              <a:buFont typeface="Arial"/>
              <a:buChar char="•"/>
            </a:pPr>
            <a:endParaRPr lang="ru-RU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Проведение ряда 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 посвященных новой системе сбора средств на капитальный ремонт общего имущества многоквартирных домов;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Создание Методических рекомендации</a:t>
            </a:r>
            <a:r>
              <a:rPr lang="en-US" sz="2000" dirty="0" smtClean="0"/>
              <a:t> </a:t>
            </a:r>
            <a:r>
              <a:rPr lang="ru-RU" sz="2000" dirty="0" smtClean="0"/>
              <a:t>по </a:t>
            </a:r>
            <a:r>
              <a:rPr lang="ru-RU" sz="2000" dirty="0"/>
              <a:t>приемке домов после проведения капитального ремонта общего имущества многоквартирных </a:t>
            </a:r>
            <a:r>
              <a:rPr lang="ru-RU" sz="2000" dirty="0" smtClean="0"/>
              <a:t>домов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/>
              <a:t>для представителей общественности</a:t>
            </a:r>
            <a:r>
              <a:rPr lang="ru-RU" sz="2000" dirty="0" smtClean="0"/>
              <a:t>) (в настоящее время находятся на рецензии в Минстрое ЖКХ РФ);</a:t>
            </a:r>
            <a:endParaRPr lang="ru-RU" sz="2400" dirty="0">
              <a:effectLst>
                <a:glow rad="165100">
                  <a:schemeClr val="bg1">
                    <a:alpha val="75000"/>
                  </a:schemeClr>
                </a:glow>
              </a:effectLst>
            </a:endParaRPr>
          </a:p>
          <a:p>
            <a:pPr lvl="0" algn="ctr"/>
            <a:r>
              <a:rPr lang="en-US" sz="2000" dirty="0" smtClean="0">
                <a:effectLst>
                  <a:glow rad="1651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ru-RU" sz="2000" dirty="0">
              <a:effectLst>
                <a:glow rad="1651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0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презентация задни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0C8AF"/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70" y="4394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76470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Рейтинг информационной открытости региональных операторов.</a:t>
            </a:r>
          </a:p>
          <a:p>
            <a:pPr lvl="0" algn="just"/>
            <a:r>
              <a:rPr lang="ru-RU" sz="2000" dirty="0" smtClean="0">
                <a:effectLst/>
              </a:rPr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  <a:endParaRPr lang="ru-RU" sz="2000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70892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Анкетирование собственников, участвующих в приемке работ после проведения капитального ремонта общего имущества МКД, результаты работы горячей линии </a:t>
            </a:r>
            <a:endParaRPr lang="ru-RU" sz="2000" dirty="0"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29309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Просвещение собственников по вопросам, связанным с проведением капитального ремонта общего имущества многоквартирных домов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6853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129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Анкетирование собственников, участвующих в приемке работ после проведения капитального ремонта общего имущества МКД, результаты работы горячей линии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НП «ЖКХ Контроль» в первом и втором квартале 2015 года начал работу по анкетированию граждан  участвующих в приемке домов после проведенного капитального ремонта, анкета для представителей собственников содержала такие вопросы как: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Удовлетворенность проведенном капитальным ремонтом;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Наличие претензий к проведенному ремонту, сроку, полноте выполнения работ;</a:t>
            </a:r>
            <a:endParaRPr lang="ru-RU" dirty="0"/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Наличие подписи в акте выполненных работ по капитальному ремонту представителя собственника.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43711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/>
              <a:t>Анкетирование проводится в течении 2015 года, на территории субъектов в которых созданы региональные Центры общественного контроля  в сфере ЖКХ, с охватом не менее 20% домов, законченных капитальным ремонтом.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13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На сегодняшний день законодательством 76 Субъектов Российской Федерации предусмотрено участие собственников в составе комиссий по приемке работ по капитальному ремонту общего имущества многоквартирных домов.</a:t>
            </a:r>
            <a:r>
              <a:rPr lang="ru-RU" dirty="0"/>
              <a:t> 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700808"/>
            <a:ext cx="7272808" cy="422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По результатам анкетирования можно сделать вывод, что качество проведенного капитального ремонта отличается по каждому региону, так например: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Забайкальском крае был оценен на: </a:t>
            </a:r>
            <a:r>
              <a:rPr lang="ru-RU" b="1" dirty="0" smtClean="0"/>
              <a:t>4,8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Кабардино-</a:t>
            </a:r>
            <a:r>
              <a:rPr lang="ru-RU" dirty="0"/>
              <a:t>Б</a:t>
            </a:r>
            <a:r>
              <a:rPr lang="ru-RU" dirty="0" smtClean="0"/>
              <a:t>алкарской </a:t>
            </a:r>
            <a:r>
              <a:rPr lang="ru-RU" dirty="0"/>
              <a:t>Р</a:t>
            </a:r>
            <a:r>
              <a:rPr lang="ru-RU" dirty="0" smtClean="0"/>
              <a:t>еспублике на </a:t>
            </a:r>
            <a:r>
              <a:rPr lang="ru-RU" b="1" dirty="0" smtClean="0"/>
              <a:t>4,4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Липецкой области на </a:t>
            </a:r>
            <a:r>
              <a:rPr lang="ru-RU" b="1" dirty="0" smtClean="0"/>
              <a:t>3,4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Архангельской на </a:t>
            </a:r>
            <a:r>
              <a:rPr lang="ru-RU" b="1" dirty="0" smtClean="0"/>
              <a:t>3,8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Ульяновской на </a:t>
            </a:r>
            <a:r>
              <a:rPr lang="ru-RU" b="1" dirty="0" smtClean="0"/>
              <a:t>4,3</a:t>
            </a:r>
            <a:r>
              <a:rPr lang="ru-RU" dirty="0" smtClean="0"/>
              <a:t>;</a:t>
            </a:r>
            <a:endParaRPr lang="ru-RU" dirty="0"/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Карачаево-Черкесской Республике на </a:t>
            </a:r>
            <a:r>
              <a:rPr lang="ru-RU" b="1" dirty="0" smtClean="0"/>
              <a:t>4,4</a:t>
            </a:r>
            <a:r>
              <a:rPr lang="ru-RU" dirty="0" smtClean="0"/>
              <a:t>;</a:t>
            </a:r>
          </a:p>
          <a:p>
            <a:pPr marL="285750" lvl="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/>
              <a:t>в Костромской области на </a:t>
            </a:r>
            <a:r>
              <a:rPr lang="ru-RU" b="1" dirty="0" smtClean="0"/>
              <a:t>3,0</a:t>
            </a:r>
            <a:r>
              <a:rPr lang="ru-RU" dirty="0" smtClean="0"/>
              <a:t> балла.</a:t>
            </a:r>
          </a:p>
        </p:txBody>
      </p:sp>
    </p:spTree>
    <p:extLst>
      <p:ext uri="{BB962C8B-B14F-4D97-AF65-F5344CB8AC3E}">
        <p14:creationId xmlns:p14="http://schemas.microsoft.com/office/powerpoint/2010/main" val="22489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Работа горячей линии по проблемам жилищно-коммунального хозяйства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496944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Национальный центр «ЖКХ Контроль» регулярно собирает информацию с горячих линий, организуемых региональными центрами в субъектах Российской </a:t>
            </a:r>
            <a:r>
              <a:rPr lang="ru-RU" dirty="0"/>
              <a:t>Ф</a:t>
            </a:r>
            <a:r>
              <a:rPr lang="ru-RU" dirty="0" smtClean="0"/>
              <a:t>едерации.</a:t>
            </a:r>
          </a:p>
          <a:p>
            <a:r>
              <a:rPr lang="ru-RU" dirty="0" smtClean="0"/>
              <a:t>На основании полученных данных составляется рейтинг проблем в сфере жилищно-коммунального хозяйства. Вопросы капитального ремонта занимают значительную часть вопросов, поступающих на горячие линии.</a:t>
            </a:r>
          </a:p>
          <a:p>
            <a:endParaRPr lang="ru-RU" dirty="0"/>
          </a:p>
          <a:p>
            <a:r>
              <a:rPr lang="ru-RU" dirty="0" smtClean="0"/>
              <a:t>Так в 1 квартале вопросами организации и проведения капитального ремонта интересовалось 15,2% обратившихся (1168 человек), основные темы: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-    сроки </a:t>
            </a:r>
            <a:r>
              <a:rPr lang="ru-RU" dirty="0"/>
              <a:t>проведения капитального ремонта;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размер </a:t>
            </a:r>
            <a:r>
              <a:rPr lang="ru-RU" dirty="0"/>
              <a:t>взноса на проведение капитального ремонта;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отсутствие </a:t>
            </a:r>
            <a:r>
              <a:rPr lang="ru-RU" dirty="0"/>
              <a:t>информации о региональных программах проведения </a:t>
            </a:r>
            <a:r>
              <a:rPr lang="ru-RU" dirty="0" smtClean="0"/>
              <a:t>капитального</a:t>
            </a:r>
          </a:p>
          <a:p>
            <a:endParaRPr lang="ru-RU" dirty="0"/>
          </a:p>
          <a:p>
            <a:r>
              <a:rPr lang="ru-RU" dirty="0" smtClean="0"/>
              <a:t>Во 2м квартале </a:t>
            </a:r>
            <a:r>
              <a:rPr lang="ru-RU" dirty="0"/>
              <a:t>вопросами организации и проведения капитального ремонта интересовалось </a:t>
            </a:r>
            <a:r>
              <a:rPr lang="ru-RU" dirty="0" smtClean="0"/>
              <a:t>13% </a:t>
            </a:r>
            <a:r>
              <a:rPr lang="ru-RU" dirty="0"/>
              <a:t>обратившихся (</a:t>
            </a:r>
            <a:r>
              <a:rPr lang="ru-RU" dirty="0" smtClean="0"/>
              <a:t>1149 </a:t>
            </a:r>
            <a:r>
              <a:rPr lang="ru-RU" dirty="0"/>
              <a:t>человек</a:t>
            </a:r>
            <a:r>
              <a:rPr lang="ru-RU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Всего за 6 месяцев 2015 года на горячую линию обратилось более 16 тыс. человек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404664"/>
            <a:ext cx="792088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Просвещение собственников по вопросам, связанным с проведением капитального ремонта общего имущества многоквартирных домов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Создание буклетов по тематике капитального ремонта, способам накопления средств на капитальный ремонт;</a:t>
            </a:r>
          </a:p>
          <a:p>
            <a:pPr marL="285750" indent="-285750" algn="just">
              <a:buFont typeface="Arial"/>
              <a:buChar char="•"/>
            </a:pPr>
            <a:endParaRPr lang="ru-RU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Проведение ряда 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 посвященных новой системе сбора средств на капитальный ремонт общего имущества многоквартирных домов;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Arial"/>
              <a:buChar char="•"/>
            </a:pPr>
            <a:r>
              <a:rPr lang="ru-RU" sz="2000" dirty="0" smtClean="0"/>
              <a:t>Создание Методических рекомендации</a:t>
            </a:r>
            <a:r>
              <a:rPr lang="en-US" sz="2000" dirty="0" smtClean="0"/>
              <a:t> </a:t>
            </a:r>
            <a:r>
              <a:rPr lang="ru-RU" sz="2000" dirty="0" smtClean="0"/>
              <a:t>по </a:t>
            </a:r>
            <a:r>
              <a:rPr lang="ru-RU" sz="2000" dirty="0"/>
              <a:t>приемке домов после проведения капитального ремонта общего имущества многоквартирных </a:t>
            </a:r>
            <a:r>
              <a:rPr lang="ru-RU" sz="2000" dirty="0" smtClean="0"/>
              <a:t>домов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/>
              <a:t>для представителей общественности</a:t>
            </a:r>
            <a:r>
              <a:rPr lang="ru-RU" sz="2000" dirty="0" smtClean="0"/>
              <a:t>) (в настоящее время находятся на рецензии в Минстрое ЖКХ РФ);</a:t>
            </a:r>
            <a:endParaRPr lang="ru-RU" sz="2400" dirty="0">
              <a:effectLst>
                <a:glow rad="165100">
                  <a:schemeClr val="bg1">
                    <a:alpha val="75000"/>
                  </a:schemeClr>
                </a:glow>
              </a:effectLst>
            </a:endParaRPr>
          </a:p>
          <a:p>
            <a:pPr lvl="0" algn="ctr"/>
            <a:r>
              <a:rPr lang="en-US" sz="2000" dirty="0" smtClean="0">
                <a:effectLst>
                  <a:glow rad="1651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ru-RU" sz="2000" dirty="0">
              <a:effectLst>
                <a:glow rad="1651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0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презентация задни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523125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/>
              <a:t>Результаты рейтинга информационной открытости на 01 апреля 2015 года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23367"/>
              </p:ext>
            </p:extLst>
          </p:nvPr>
        </p:nvGraphicFramePr>
        <p:xfrm>
          <a:off x="467544" y="2204864"/>
          <a:ext cx="3744417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20080"/>
                <a:gridCol w="1440161"/>
              </a:tblGrid>
              <a:tr h="9437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10 максимальных значений (</a:t>
                      </a:r>
                      <a:r>
                        <a:rPr lang="ru-RU" sz="1200" i="1" baseline="0" dirty="0" smtClean="0"/>
                        <a:t>максимально возможное количество баллов – 71)</a:t>
                      </a:r>
                      <a:endParaRPr lang="ru-RU" sz="1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Для справки: Оценка в рейтинге 2014 (по 5-балльной системе)</a:t>
                      </a:r>
                      <a:endParaRPr lang="ru-RU" sz="1100" i="1" dirty="0"/>
                    </a:p>
                  </a:txBody>
                  <a:tcPr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7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46331"/>
              </p:ext>
            </p:extLst>
          </p:nvPr>
        </p:nvGraphicFramePr>
        <p:xfrm>
          <a:off x="4644008" y="2204864"/>
          <a:ext cx="3960440" cy="37889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648072"/>
                <a:gridCol w="1440160"/>
              </a:tblGrid>
              <a:tr h="84201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ТОП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10 минимальных значений</a:t>
                      </a:r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Для справки: Оценка в рейтинге 2014 (по 5-балльной системе</a:t>
                      </a:r>
                    </a:p>
                  </a:txBody>
                  <a:tcPr/>
                </a:tc>
              </a:tr>
              <a:tr h="271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14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</a:t>
                      </a:r>
                    </a:p>
                  </a:txBody>
                  <a:tcPr marL="9525" marR="9525" marT="9525" marB="0" anchor="ctr"/>
                </a:tc>
              </a:tr>
              <a:tr h="27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Ямало-Ненецкий АО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14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61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3672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По состоянию на середину июля 2015 года наблюдается тенденция к улучшению ситуации в сфере раскрытия информации, так в среднем регионы которые набрали наименьшее количество баллов в рейтинге, проводившимся в первом квартале 2015 года прибавили от 2 до 9 баллов. Так же имеет место тенденция к оформлению разделов сайта в соответствии с критериями, которые используются при формировании рейтинга открытости.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47626"/>
              </p:ext>
            </p:extLst>
          </p:nvPr>
        </p:nvGraphicFramePr>
        <p:xfrm>
          <a:off x="4355976" y="1628801"/>
          <a:ext cx="4423668" cy="4280023"/>
        </p:xfrm>
        <a:graphic>
          <a:graphicData uri="http://schemas.openxmlformats.org/drawingml/2006/table">
            <a:tbl>
              <a:tblPr/>
              <a:tblGrid>
                <a:gridCol w="2325109"/>
                <a:gridCol w="1096974"/>
                <a:gridCol w="1001585"/>
              </a:tblGrid>
              <a:tr h="34775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Субъект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Итоговый балл на март 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Итоговый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балл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на июль 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Астраханская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23,6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Удмуртская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23,2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30,2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Ивановская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Тыва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25,2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Еврейская автономная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22,2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Смоленская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Калмыкия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21,6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27,6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Краснодарский край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21,2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Чувашская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23,8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Пермский край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Рязанская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28,7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Оренбургская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26,3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Орловская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20,2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Кабардино-Балкарская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18,6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Чеченская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24,8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г.Севастополь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 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15,8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Ямало-Ненецкий автономный округ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29,5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Адыгея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17,4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Карачаево-Черкесская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25,2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Татарстан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14,1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7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Республика Марий Эл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318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 "/>
                        </a:rPr>
                        <a:t>13,1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"/>
                        </a:rPr>
                        <a:t>15,1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039737"/>
              </p:ext>
            </p:extLst>
          </p:nvPr>
        </p:nvGraphicFramePr>
        <p:xfrm>
          <a:off x="323528" y="1123950"/>
          <a:ext cx="8496944" cy="504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60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Сравнительный анализ рейтинга информационной открытости и процента собираемости средств на капитальный ремонт общего имущества многоквартирных домов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20423"/>
              </p:ext>
            </p:extLst>
          </p:nvPr>
        </p:nvGraphicFramePr>
        <p:xfrm>
          <a:off x="683568" y="1916832"/>
          <a:ext cx="4536503" cy="3816426"/>
        </p:xfrm>
        <a:graphic>
          <a:graphicData uri="http://schemas.openxmlformats.org/drawingml/2006/table">
            <a:tbl>
              <a:tblPr/>
              <a:tblGrid>
                <a:gridCol w="2384415"/>
                <a:gridCol w="1124955"/>
                <a:gridCol w="1027133"/>
              </a:tblGrid>
              <a:tr h="66180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Kоличество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баллов в рейтинге открытости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Собираемость в 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г.Санкт-Петербург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Ханты-Мансийский АО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36096" y="1916832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В данной сравнительной таблице отсутствует республика Дагестан, Орловская область, Кабардино-Балкарская Республика, Чеченская Республика, город Севастополь, Ямало-Ненецкий автономный округ и Республика Татарстан, по причине отсутствия статистики по сборам за предыдущий год или участия региона в пилотном проекте</a:t>
            </a:r>
          </a:p>
        </p:txBody>
      </p:sp>
    </p:spTree>
    <p:extLst>
      <p:ext uri="{BB962C8B-B14F-4D97-AF65-F5344CB8AC3E}">
        <p14:creationId xmlns:p14="http://schemas.microsoft.com/office/powerpoint/2010/main" val="586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86595"/>
            <a:ext cx="84969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Сравнительный анализ рейтинга информационной открытости и процента собираемости средств на капитальный ремонт общего имущества многоквартирных домов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053890"/>
              </p:ext>
            </p:extLst>
          </p:nvPr>
        </p:nvGraphicFramePr>
        <p:xfrm>
          <a:off x="467544" y="1484784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4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0" descr="презентация титул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21" y="0"/>
            <a:ext cx="915192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3789040"/>
            <a:ext cx="80648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glow rad="165100">
                    <a:schemeClr val="bg1">
                      <a:alpha val="55000"/>
                    </a:schemeClr>
                  </a:glow>
                </a:effectLst>
              </a:rPr>
              <a:t>Комплексный общественный контроль за реализацией программ капитального ремонта</a:t>
            </a:r>
            <a:endParaRPr lang="ru-RU" sz="3600" dirty="0">
              <a:effectLst>
                <a:glow rad="165100">
                  <a:schemeClr val="bg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4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0C8AF"/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70" y="4394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76470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Рейтинг информационной открытости региональных операторов.</a:t>
            </a:r>
          </a:p>
          <a:p>
            <a:pPr lvl="0" algn="just"/>
            <a:r>
              <a:rPr lang="ru-RU" sz="2000" dirty="0" smtClean="0">
                <a:effectLst/>
              </a:rPr>
              <a:t>Положительные и отрицательные изменения произошедшие на ресурсах фондов капитального ремонта общего имущества многоквартирных домов</a:t>
            </a:r>
            <a:endParaRPr lang="ru-RU" sz="2000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70892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Анкетирование собственников, участвующих в приемке работ после проведения капитального ремонта общего имущества МКД, результаты работы горячей линии </a:t>
            </a:r>
            <a:endParaRPr lang="ru-RU" sz="2000" dirty="0"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29309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effectLst/>
              </a:rPr>
              <a:t>Просвещение собственников по вопросам, связанным с проведением капитального ремонта общего имущества многоквартирных домов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6853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1866</Words>
  <Application>Microsoft Office PowerPoint</Application>
  <PresentationFormat>Экран (4:3)</PresentationFormat>
  <Paragraphs>440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развития сети общественного контроля в сфере ЖКХ в регионах Российской Федерации</dc:title>
  <dc:creator>1запуск BeCompact</dc:creator>
  <cp:lastModifiedBy>AKozlov</cp:lastModifiedBy>
  <cp:revision>97</cp:revision>
  <dcterms:created xsi:type="dcterms:W3CDTF">2014-03-18T07:12:52Z</dcterms:created>
  <dcterms:modified xsi:type="dcterms:W3CDTF">2015-07-23T13:31:02Z</dcterms:modified>
</cp:coreProperties>
</file>