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4"/>
  </p:notesMasterIdLst>
  <p:sldIdLst>
    <p:sldId id="327" r:id="rId2"/>
    <p:sldId id="338" r:id="rId3"/>
    <p:sldId id="257" r:id="rId4"/>
    <p:sldId id="315" r:id="rId5"/>
    <p:sldId id="310" r:id="rId6"/>
    <p:sldId id="321" r:id="rId7"/>
    <p:sldId id="342" r:id="rId8"/>
    <p:sldId id="345" r:id="rId9"/>
    <p:sldId id="346" r:id="rId10"/>
    <p:sldId id="347" r:id="rId11"/>
    <p:sldId id="348" r:id="rId12"/>
    <p:sldId id="349" r:id="rId13"/>
    <p:sldId id="350" r:id="rId14"/>
    <p:sldId id="351" r:id="rId15"/>
    <p:sldId id="352" r:id="rId16"/>
    <p:sldId id="353" r:id="rId17"/>
    <p:sldId id="354" r:id="rId18"/>
    <p:sldId id="355" r:id="rId19"/>
    <p:sldId id="356" r:id="rId20"/>
    <p:sldId id="357" r:id="rId21"/>
    <p:sldId id="358" r:id="rId22"/>
    <p:sldId id="359" r:id="rId23"/>
    <p:sldId id="360" r:id="rId24"/>
    <p:sldId id="361" r:id="rId25"/>
    <p:sldId id="362" r:id="rId26"/>
    <p:sldId id="363" r:id="rId27"/>
    <p:sldId id="364" r:id="rId28"/>
    <p:sldId id="365" r:id="rId29"/>
    <p:sldId id="368" r:id="rId30"/>
    <p:sldId id="369" r:id="rId31"/>
    <p:sldId id="330" r:id="rId32"/>
    <p:sldId id="309" r:id="rId33"/>
  </p:sldIdLst>
  <p:sldSz cx="10331450" cy="6048375"/>
  <p:notesSz cx="6797675" cy="98742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DejaVu Sans"/>
        <a:cs typeface="DejaVu San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DejaVu Sans"/>
        <a:cs typeface="DejaVu San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DejaVu Sans"/>
        <a:cs typeface="DejaVu San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DejaVu Sans"/>
        <a:cs typeface="DejaVu San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DejaVu Sans"/>
        <a:cs typeface="DejaVu San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DejaVu Sans"/>
        <a:cs typeface="DejaVu San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DejaVu Sans"/>
        <a:cs typeface="DejaVu San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DejaVu Sans"/>
        <a:cs typeface="DejaVu San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DejaVu Sans"/>
        <a:cs typeface="DejaVu San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905">
          <p15:clr>
            <a:srgbClr val="A4A3A4"/>
          </p15:clr>
        </p15:guide>
        <p15:guide id="2" pos="325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Челышева" initials="Л.А." lastIdx="3" clrIdx="0"/>
  <p:cmAuthor id="1" name="Кашина Марина" initials="КМ" lastIdx="5" clrIdx="1"/>
  <p:cmAuthor id="2" name="Анна С. Докучаева" initials="АСД" lastIdx="5" clrIdx="2"/>
  <p:cmAuthor id="3" name="Любовь В. Гладишева" initials="ЛВГ" lastIdx="2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C3DB"/>
    <a:srgbClr val="CC4744"/>
    <a:srgbClr val="9476B8"/>
    <a:srgbClr val="EAA56C"/>
    <a:srgbClr val="FFFFFF"/>
    <a:srgbClr val="DB7D7B"/>
    <a:srgbClr val="AE97C9"/>
    <a:srgbClr val="AECD71"/>
    <a:srgbClr val="2660E2"/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69" autoAdjust="0"/>
    <p:restoredTop sz="96366" autoAdjust="0"/>
  </p:normalViewPr>
  <p:slideViewPr>
    <p:cSldViewPr snapToGrid="0">
      <p:cViewPr>
        <p:scale>
          <a:sx n="89" d="100"/>
          <a:sy n="89" d="100"/>
        </p:scale>
        <p:origin x="-540" y="-48"/>
      </p:cViewPr>
      <p:guideLst>
        <p:guide orient="horz" pos="1905"/>
        <p:guide pos="325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200" b="1"/>
              <a:t>Распределение обращений по тематикам</a:t>
            </a:r>
            <a:r>
              <a:rPr lang="ru-RU" sz="1200" b="1" baseline="0"/>
              <a:t> </a:t>
            </a:r>
          </a:p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200" b="1"/>
              <a:t>за период 01.10.2015-01.03.2016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explosion val="12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8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3.4226190476190479E-2"/>
                  <c:y val="-8.676791563881226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8.4472819275968877E-2"/>
                  <c:y val="-9.544470720269349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4583333333333334"/>
                  <c:y val="-8.6767915638812261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9970637752091556E-2"/>
                  <c:y val="8.530477166708615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0.14200340278544937"/>
                  <c:y val="7.406109812760197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0.15532037374661803"/>
                  <c:y val="1.332363815192866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0.15145182732640294"/>
                  <c:y val="-5.433657683434845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6.7299547136849561E-2"/>
                  <c:y val="-5.384866532559060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8.3333333333333384E-2"/>
                  <c:y val="-6.941433251104983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'[ГИС ЖКХ_Аналитика по обращениям Воронежской области_Интеграция_01102015-01032016 (6).xlsx]Все тематики'!$C$1:$K$1</c:f>
              <c:strCache>
                <c:ptCount val="9"/>
                <c:pt idx="0">
                  <c:v>Ошибки системы</c:v>
                </c:pt>
                <c:pt idx="1">
                  <c:v>Предложения по работе системы</c:v>
                </c:pt>
                <c:pt idx="2">
                  <c:v>Вопрос по работе системы</c:v>
                </c:pt>
                <c:pt idx="3">
                  <c:v>Интеграция</c:v>
                </c:pt>
                <c:pt idx="4">
                  <c:v>Вопрос по законодательству</c:v>
                </c:pt>
                <c:pt idx="5">
                  <c:v>Техническое и программное обеспечение</c:v>
                </c:pt>
                <c:pt idx="6">
                  <c:v>Лицензирование</c:v>
                </c:pt>
                <c:pt idx="7">
                  <c:v>Регистрация</c:v>
                </c:pt>
                <c:pt idx="8">
                  <c:v>Добавление адреса</c:v>
                </c:pt>
              </c:strCache>
            </c:strRef>
          </c:cat>
          <c:val>
            <c:numRef>
              <c:f>'[ГИС ЖКХ_Аналитика по обращениям Воронежской области_Интеграция_01102015-01032016 (6).xlsx]Все тематики'!$C$5:$K$5</c:f>
              <c:numCache>
                <c:formatCode>0.00%</c:formatCode>
                <c:ptCount val="9"/>
                <c:pt idx="0">
                  <c:v>4.449648711943794E-2</c:v>
                </c:pt>
                <c:pt idx="1">
                  <c:v>3.5128805620608899E-3</c:v>
                </c:pt>
                <c:pt idx="2">
                  <c:v>0.59484777517564402</c:v>
                </c:pt>
                <c:pt idx="3">
                  <c:v>3.9812646370023422E-2</c:v>
                </c:pt>
                <c:pt idx="4">
                  <c:v>2.4590163934426229E-2</c:v>
                </c:pt>
                <c:pt idx="5">
                  <c:v>8.1967213114754103E-3</c:v>
                </c:pt>
                <c:pt idx="6">
                  <c:v>3.5128805620608899E-3</c:v>
                </c:pt>
                <c:pt idx="7">
                  <c:v>9.2505854800936774E-2</c:v>
                </c:pt>
                <c:pt idx="8">
                  <c:v>0.18852459016393441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9E7DDE-9540-4F2E-807D-3A3828E66A53}" type="doc">
      <dgm:prSet loTypeId="urn:microsoft.com/office/officeart/2008/layout/VerticalCurvedList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BCD48F36-68AC-4C9B-8312-617CA99AD185}">
      <dgm:prSet phldrT="[Текст]" custT="1"/>
      <dgm:spPr>
        <a:gradFill rotWithShape="0">
          <a:gsLst>
            <a:gs pos="0">
              <a:srgbClr val="B0CE74"/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ru-RU" sz="1800" b="0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Общедоступность</a:t>
          </a:r>
          <a:endParaRPr lang="ru-RU" sz="1800" b="0" i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</a:endParaRPr>
        </a:p>
      </dgm:t>
    </dgm:pt>
    <dgm:pt modelId="{BA374725-0E99-4719-AF74-2C933F7B2F6B}" type="parTrans" cxnId="{0F3527F9-1E5A-4C44-AB1E-5734DE9AD2AE}">
      <dgm:prSet/>
      <dgm:spPr/>
      <dgm:t>
        <a:bodyPr/>
        <a:lstStyle/>
        <a:p>
          <a:endParaRPr lang="ru-RU" sz="2000"/>
        </a:p>
      </dgm:t>
    </dgm:pt>
    <dgm:pt modelId="{9FA0783F-F332-446D-AB0D-ACC73ACF6A89}" type="sibTrans" cxnId="{0F3527F9-1E5A-4C44-AB1E-5734DE9AD2AE}">
      <dgm:prSet/>
      <dgm:spPr/>
      <dgm:t>
        <a:bodyPr/>
        <a:lstStyle/>
        <a:p>
          <a:endParaRPr lang="ru-RU" sz="2000"/>
        </a:p>
      </dgm:t>
    </dgm:pt>
    <dgm:pt modelId="{6651BFAE-FBC2-4BFC-9C03-B73248B42D91}">
      <dgm:prSet phldrT="[Текст]" custT="1"/>
      <dgm:spPr>
        <a:gradFill rotWithShape="0">
          <a:gsLst>
            <a:gs pos="0">
              <a:srgbClr val="AE97C9"/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ru-RU" sz="18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Интеграция</a:t>
          </a:r>
          <a:endParaRPr lang="ru-RU" sz="18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</a:endParaRPr>
        </a:p>
      </dgm:t>
    </dgm:pt>
    <dgm:pt modelId="{08852820-DB3F-4FCC-8E90-162DC7C897D7}" type="parTrans" cxnId="{6C7D6FD1-155E-455F-8B10-CDDBF9CC40F1}">
      <dgm:prSet/>
      <dgm:spPr/>
      <dgm:t>
        <a:bodyPr/>
        <a:lstStyle/>
        <a:p>
          <a:endParaRPr lang="ru-RU" sz="2000"/>
        </a:p>
      </dgm:t>
    </dgm:pt>
    <dgm:pt modelId="{DE772797-F03A-4A87-AC5D-4D72A9247074}" type="sibTrans" cxnId="{6C7D6FD1-155E-455F-8B10-CDDBF9CC40F1}">
      <dgm:prSet/>
      <dgm:spPr/>
      <dgm:t>
        <a:bodyPr/>
        <a:lstStyle/>
        <a:p>
          <a:endParaRPr lang="ru-RU" sz="2000"/>
        </a:p>
      </dgm:t>
    </dgm:pt>
    <dgm:pt modelId="{90F474C0-9C3A-4C41-8E94-E0944279F088}">
      <dgm:prSet phldrT="[Текст]" custT="1"/>
      <dgm:spPr>
        <a:gradFill rotWithShape="0">
          <a:gsLst>
            <a:gs pos="0">
              <a:srgbClr val="6BC3DB"/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ru-RU" sz="18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Однократность ввода</a:t>
          </a:r>
          <a:endParaRPr lang="ru-RU" sz="18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</a:endParaRPr>
        </a:p>
      </dgm:t>
    </dgm:pt>
    <dgm:pt modelId="{B1836C87-6E9F-4DF5-9B8A-FE45A5A022D3}" type="parTrans" cxnId="{B2F0124D-8DE5-4878-92CF-B9D21B39CE82}">
      <dgm:prSet/>
      <dgm:spPr/>
      <dgm:t>
        <a:bodyPr/>
        <a:lstStyle/>
        <a:p>
          <a:endParaRPr lang="ru-RU" sz="2000"/>
        </a:p>
      </dgm:t>
    </dgm:pt>
    <dgm:pt modelId="{CACF8176-75A8-4DF2-9037-CCDA44D2D69C}" type="sibTrans" cxnId="{B2F0124D-8DE5-4878-92CF-B9D21B39CE82}">
      <dgm:prSet/>
      <dgm:spPr/>
      <dgm:t>
        <a:bodyPr/>
        <a:lstStyle/>
        <a:p>
          <a:endParaRPr lang="ru-RU" sz="2000"/>
        </a:p>
      </dgm:t>
    </dgm:pt>
    <dgm:pt modelId="{2C9C9A46-8023-4BCB-8138-B5BF51B5E158}">
      <dgm:prSet phldrT="[Текст]" custT="1"/>
      <dgm:spPr>
        <a:gradFill rotWithShape="0">
          <a:gsLst>
            <a:gs pos="0">
              <a:srgbClr val="DB7D7B"/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ru-RU" sz="18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Безопасность</a:t>
          </a:r>
          <a:endParaRPr lang="ru-RU" sz="18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</a:endParaRPr>
        </a:p>
      </dgm:t>
    </dgm:pt>
    <dgm:pt modelId="{4964C1B1-8154-4A69-9729-6A9AC198BDF2}" type="parTrans" cxnId="{9830068B-BBA0-4B74-B236-1ADF8998F1BD}">
      <dgm:prSet/>
      <dgm:spPr/>
      <dgm:t>
        <a:bodyPr/>
        <a:lstStyle/>
        <a:p>
          <a:endParaRPr lang="ru-RU" sz="2000"/>
        </a:p>
      </dgm:t>
    </dgm:pt>
    <dgm:pt modelId="{CE4BDF33-37BE-4561-9D40-3C00809B3701}" type="sibTrans" cxnId="{9830068B-BBA0-4B74-B236-1ADF8998F1BD}">
      <dgm:prSet/>
      <dgm:spPr/>
      <dgm:t>
        <a:bodyPr/>
        <a:lstStyle/>
        <a:p>
          <a:endParaRPr lang="ru-RU" sz="2000"/>
        </a:p>
      </dgm:t>
    </dgm:pt>
    <dgm:pt modelId="{3503833D-8EB4-4537-8B03-873225CBAECC}" type="pres">
      <dgm:prSet presAssocID="{2E9E7DDE-9540-4F2E-807D-3A3828E66A5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087057A5-C9E4-4E07-8A69-C463905A045A}" type="pres">
      <dgm:prSet presAssocID="{2E9E7DDE-9540-4F2E-807D-3A3828E66A53}" presName="Name1" presStyleCnt="0"/>
      <dgm:spPr/>
    </dgm:pt>
    <dgm:pt modelId="{05CAA6AA-7C7F-4381-9A9D-DFB0C25386F5}" type="pres">
      <dgm:prSet presAssocID="{2E9E7DDE-9540-4F2E-807D-3A3828E66A53}" presName="cycle" presStyleCnt="0"/>
      <dgm:spPr/>
    </dgm:pt>
    <dgm:pt modelId="{752D358C-FED0-4DB3-B9C6-42A5EC9CD41C}" type="pres">
      <dgm:prSet presAssocID="{2E9E7DDE-9540-4F2E-807D-3A3828E66A53}" presName="srcNode" presStyleLbl="node1" presStyleIdx="0" presStyleCnt="4"/>
      <dgm:spPr/>
    </dgm:pt>
    <dgm:pt modelId="{5074C04B-E624-441B-AEA5-A40FD273785C}" type="pres">
      <dgm:prSet presAssocID="{2E9E7DDE-9540-4F2E-807D-3A3828E66A53}" presName="conn" presStyleLbl="parChTrans1D2" presStyleIdx="0" presStyleCnt="1"/>
      <dgm:spPr/>
      <dgm:t>
        <a:bodyPr/>
        <a:lstStyle/>
        <a:p>
          <a:endParaRPr lang="ru-RU"/>
        </a:p>
      </dgm:t>
    </dgm:pt>
    <dgm:pt modelId="{488333C4-ACFD-4238-87F6-CA92B20F8EED}" type="pres">
      <dgm:prSet presAssocID="{2E9E7DDE-9540-4F2E-807D-3A3828E66A53}" presName="extraNode" presStyleLbl="node1" presStyleIdx="0" presStyleCnt="4"/>
      <dgm:spPr/>
    </dgm:pt>
    <dgm:pt modelId="{0EE9437E-DBA9-4D6F-811B-B4956DAA32A3}" type="pres">
      <dgm:prSet presAssocID="{2E9E7DDE-9540-4F2E-807D-3A3828E66A53}" presName="dstNode" presStyleLbl="node1" presStyleIdx="0" presStyleCnt="4"/>
      <dgm:spPr/>
    </dgm:pt>
    <dgm:pt modelId="{03004835-23BB-4C6A-98FC-07E4D59B1BD0}" type="pres">
      <dgm:prSet presAssocID="{2C9C9A46-8023-4BCB-8138-B5BF51B5E158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9BBACC-8504-4EC8-BB70-70DEAC8E18B1}" type="pres">
      <dgm:prSet presAssocID="{2C9C9A46-8023-4BCB-8138-B5BF51B5E158}" presName="accent_1" presStyleCnt="0"/>
      <dgm:spPr/>
    </dgm:pt>
    <dgm:pt modelId="{0330E781-562E-4772-BD52-ECCADA24B7B6}" type="pres">
      <dgm:prSet presAssocID="{2C9C9A46-8023-4BCB-8138-B5BF51B5E158}" presName="accentRepeatNode" presStyleLbl="solidFgAcc1" presStyleIdx="0" presStyleCnt="4"/>
      <dgm:spPr/>
    </dgm:pt>
    <dgm:pt modelId="{047FC4B2-273A-4500-A091-122722F8543D}" type="pres">
      <dgm:prSet presAssocID="{BCD48F36-68AC-4C9B-8312-617CA99AD185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535B1B-C72F-475B-8D4E-8578BFDAF7C8}" type="pres">
      <dgm:prSet presAssocID="{BCD48F36-68AC-4C9B-8312-617CA99AD185}" presName="accent_2" presStyleCnt="0"/>
      <dgm:spPr/>
    </dgm:pt>
    <dgm:pt modelId="{C22CD3C1-C8EB-42D4-BCD0-EBFCC4AA6D45}" type="pres">
      <dgm:prSet presAssocID="{BCD48F36-68AC-4C9B-8312-617CA99AD185}" presName="accentRepeatNode" presStyleLbl="solidFgAcc1" presStyleIdx="1" presStyleCnt="4"/>
      <dgm:spPr/>
    </dgm:pt>
    <dgm:pt modelId="{DC130E3B-2EF1-4651-9A76-81C45E80C699}" type="pres">
      <dgm:prSet presAssocID="{6651BFAE-FBC2-4BFC-9C03-B73248B42D91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3B3376-5B36-45F4-BD58-B9440A808271}" type="pres">
      <dgm:prSet presAssocID="{6651BFAE-FBC2-4BFC-9C03-B73248B42D91}" presName="accent_3" presStyleCnt="0"/>
      <dgm:spPr/>
    </dgm:pt>
    <dgm:pt modelId="{9DE3E734-F9EB-4F90-BDB9-7FD7FB45B1DE}" type="pres">
      <dgm:prSet presAssocID="{6651BFAE-FBC2-4BFC-9C03-B73248B42D91}" presName="accentRepeatNode" presStyleLbl="solidFgAcc1" presStyleIdx="2" presStyleCnt="4"/>
      <dgm:spPr/>
    </dgm:pt>
    <dgm:pt modelId="{27F62B14-913B-42C4-BBB3-39F40173BBF8}" type="pres">
      <dgm:prSet presAssocID="{90F474C0-9C3A-4C41-8E94-E0944279F088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F9A53A-5BE5-438D-A029-98D751E6B60A}" type="pres">
      <dgm:prSet presAssocID="{90F474C0-9C3A-4C41-8E94-E0944279F088}" presName="accent_4" presStyleCnt="0"/>
      <dgm:spPr/>
    </dgm:pt>
    <dgm:pt modelId="{4B5ACFC3-DCC7-4102-BDB0-FEA78BFE2277}" type="pres">
      <dgm:prSet presAssocID="{90F474C0-9C3A-4C41-8E94-E0944279F088}" presName="accentRepeatNode" presStyleLbl="solidFgAcc1" presStyleIdx="3" presStyleCnt="4"/>
      <dgm:spPr/>
    </dgm:pt>
  </dgm:ptLst>
  <dgm:cxnLst>
    <dgm:cxn modelId="{DC2D608D-47A7-4C41-BFB5-C9A159C21ED2}" type="presOf" srcId="{6651BFAE-FBC2-4BFC-9C03-B73248B42D91}" destId="{DC130E3B-2EF1-4651-9A76-81C45E80C699}" srcOrd="0" destOrd="0" presId="urn:microsoft.com/office/officeart/2008/layout/VerticalCurvedList"/>
    <dgm:cxn modelId="{8F4FFF0A-75CD-42E8-ABBB-7C77F6ECA673}" type="presOf" srcId="{2E9E7DDE-9540-4F2E-807D-3A3828E66A53}" destId="{3503833D-8EB4-4537-8B03-873225CBAECC}" srcOrd="0" destOrd="0" presId="urn:microsoft.com/office/officeart/2008/layout/VerticalCurvedList"/>
    <dgm:cxn modelId="{0F3527F9-1E5A-4C44-AB1E-5734DE9AD2AE}" srcId="{2E9E7DDE-9540-4F2E-807D-3A3828E66A53}" destId="{BCD48F36-68AC-4C9B-8312-617CA99AD185}" srcOrd="1" destOrd="0" parTransId="{BA374725-0E99-4719-AF74-2C933F7B2F6B}" sibTransId="{9FA0783F-F332-446D-AB0D-ACC73ACF6A89}"/>
    <dgm:cxn modelId="{9830068B-BBA0-4B74-B236-1ADF8998F1BD}" srcId="{2E9E7DDE-9540-4F2E-807D-3A3828E66A53}" destId="{2C9C9A46-8023-4BCB-8138-B5BF51B5E158}" srcOrd="0" destOrd="0" parTransId="{4964C1B1-8154-4A69-9729-6A9AC198BDF2}" sibTransId="{CE4BDF33-37BE-4561-9D40-3C00809B3701}"/>
    <dgm:cxn modelId="{B2F0124D-8DE5-4878-92CF-B9D21B39CE82}" srcId="{2E9E7DDE-9540-4F2E-807D-3A3828E66A53}" destId="{90F474C0-9C3A-4C41-8E94-E0944279F088}" srcOrd="3" destOrd="0" parTransId="{B1836C87-6E9F-4DF5-9B8A-FE45A5A022D3}" sibTransId="{CACF8176-75A8-4DF2-9037-CCDA44D2D69C}"/>
    <dgm:cxn modelId="{6C7D6FD1-155E-455F-8B10-CDDBF9CC40F1}" srcId="{2E9E7DDE-9540-4F2E-807D-3A3828E66A53}" destId="{6651BFAE-FBC2-4BFC-9C03-B73248B42D91}" srcOrd="2" destOrd="0" parTransId="{08852820-DB3F-4FCC-8E90-162DC7C897D7}" sibTransId="{DE772797-F03A-4A87-AC5D-4D72A9247074}"/>
    <dgm:cxn modelId="{46642321-9F1D-4C10-A475-05C760DA7742}" type="presOf" srcId="{2C9C9A46-8023-4BCB-8138-B5BF51B5E158}" destId="{03004835-23BB-4C6A-98FC-07E4D59B1BD0}" srcOrd="0" destOrd="0" presId="urn:microsoft.com/office/officeart/2008/layout/VerticalCurvedList"/>
    <dgm:cxn modelId="{15DB36C8-7AD9-4026-B022-8F896EC3AAA2}" type="presOf" srcId="{90F474C0-9C3A-4C41-8E94-E0944279F088}" destId="{27F62B14-913B-42C4-BBB3-39F40173BBF8}" srcOrd="0" destOrd="0" presId="urn:microsoft.com/office/officeart/2008/layout/VerticalCurvedList"/>
    <dgm:cxn modelId="{6995FE86-F81D-44D6-B20F-13E161EC2BD0}" type="presOf" srcId="{CE4BDF33-37BE-4561-9D40-3C00809B3701}" destId="{5074C04B-E624-441B-AEA5-A40FD273785C}" srcOrd="0" destOrd="0" presId="urn:microsoft.com/office/officeart/2008/layout/VerticalCurvedList"/>
    <dgm:cxn modelId="{EFB3C5A8-ECCF-4EC9-82DE-8E8B2AA5E4E3}" type="presOf" srcId="{BCD48F36-68AC-4C9B-8312-617CA99AD185}" destId="{047FC4B2-273A-4500-A091-122722F8543D}" srcOrd="0" destOrd="0" presId="urn:microsoft.com/office/officeart/2008/layout/VerticalCurvedList"/>
    <dgm:cxn modelId="{315C44EE-E550-44EA-8770-7370214727C4}" type="presParOf" srcId="{3503833D-8EB4-4537-8B03-873225CBAECC}" destId="{087057A5-C9E4-4E07-8A69-C463905A045A}" srcOrd="0" destOrd="0" presId="urn:microsoft.com/office/officeart/2008/layout/VerticalCurvedList"/>
    <dgm:cxn modelId="{1171D20B-D6A8-4F7E-A321-F4651AEE3268}" type="presParOf" srcId="{087057A5-C9E4-4E07-8A69-C463905A045A}" destId="{05CAA6AA-7C7F-4381-9A9D-DFB0C25386F5}" srcOrd="0" destOrd="0" presId="urn:microsoft.com/office/officeart/2008/layout/VerticalCurvedList"/>
    <dgm:cxn modelId="{11166219-954A-4E49-92E3-0BAB5E9FAE08}" type="presParOf" srcId="{05CAA6AA-7C7F-4381-9A9D-DFB0C25386F5}" destId="{752D358C-FED0-4DB3-B9C6-42A5EC9CD41C}" srcOrd="0" destOrd="0" presId="urn:microsoft.com/office/officeart/2008/layout/VerticalCurvedList"/>
    <dgm:cxn modelId="{F8D1A4E0-F5E6-40B2-B306-309110D0E1C4}" type="presParOf" srcId="{05CAA6AA-7C7F-4381-9A9D-DFB0C25386F5}" destId="{5074C04B-E624-441B-AEA5-A40FD273785C}" srcOrd="1" destOrd="0" presId="urn:microsoft.com/office/officeart/2008/layout/VerticalCurvedList"/>
    <dgm:cxn modelId="{4651CFD1-BD4A-4772-9C64-6CE9B563BC29}" type="presParOf" srcId="{05CAA6AA-7C7F-4381-9A9D-DFB0C25386F5}" destId="{488333C4-ACFD-4238-87F6-CA92B20F8EED}" srcOrd="2" destOrd="0" presId="urn:microsoft.com/office/officeart/2008/layout/VerticalCurvedList"/>
    <dgm:cxn modelId="{F8B38DCA-7574-46FC-A47B-D114155E96F0}" type="presParOf" srcId="{05CAA6AA-7C7F-4381-9A9D-DFB0C25386F5}" destId="{0EE9437E-DBA9-4D6F-811B-B4956DAA32A3}" srcOrd="3" destOrd="0" presId="urn:microsoft.com/office/officeart/2008/layout/VerticalCurvedList"/>
    <dgm:cxn modelId="{905F2910-F04D-4479-A30F-958122B8D7D6}" type="presParOf" srcId="{087057A5-C9E4-4E07-8A69-C463905A045A}" destId="{03004835-23BB-4C6A-98FC-07E4D59B1BD0}" srcOrd="1" destOrd="0" presId="urn:microsoft.com/office/officeart/2008/layout/VerticalCurvedList"/>
    <dgm:cxn modelId="{BFA6BACB-939B-4F3C-A397-346E4F62F003}" type="presParOf" srcId="{087057A5-C9E4-4E07-8A69-C463905A045A}" destId="{7F9BBACC-8504-4EC8-BB70-70DEAC8E18B1}" srcOrd="2" destOrd="0" presId="urn:microsoft.com/office/officeart/2008/layout/VerticalCurvedList"/>
    <dgm:cxn modelId="{7ACAF8ED-D701-461A-93C4-0F0C014EBBE6}" type="presParOf" srcId="{7F9BBACC-8504-4EC8-BB70-70DEAC8E18B1}" destId="{0330E781-562E-4772-BD52-ECCADA24B7B6}" srcOrd="0" destOrd="0" presId="urn:microsoft.com/office/officeart/2008/layout/VerticalCurvedList"/>
    <dgm:cxn modelId="{EE7EC326-414F-436E-BBFE-65D224B71972}" type="presParOf" srcId="{087057A5-C9E4-4E07-8A69-C463905A045A}" destId="{047FC4B2-273A-4500-A091-122722F8543D}" srcOrd="3" destOrd="0" presId="urn:microsoft.com/office/officeart/2008/layout/VerticalCurvedList"/>
    <dgm:cxn modelId="{4464B694-FCA4-46CE-997F-B9B8D9788BCB}" type="presParOf" srcId="{087057A5-C9E4-4E07-8A69-C463905A045A}" destId="{CD535B1B-C72F-475B-8D4E-8578BFDAF7C8}" srcOrd="4" destOrd="0" presId="urn:microsoft.com/office/officeart/2008/layout/VerticalCurvedList"/>
    <dgm:cxn modelId="{5F42D59B-B6A6-42F6-B3C3-BFBD8E85C260}" type="presParOf" srcId="{CD535B1B-C72F-475B-8D4E-8578BFDAF7C8}" destId="{C22CD3C1-C8EB-42D4-BCD0-EBFCC4AA6D45}" srcOrd="0" destOrd="0" presId="urn:microsoft.com/office/officeart/2008/layout/VerticalCurvedList"/>
    <dgm:cxn modelId="{116315FF-E665-4009-8427-0CE20F5DE4C9}" type="presParOf" srcId="{087057A5-C9E4-4E07-8A69-C463905A045A}" destId="{DC130E3B-2EF1-4651-9A76-81C45E80C699}" srcOrd="5" destOrd="0" presId="urn:microsoft.com/office/officeart/2008/layout/VerticalCurvedList"/>
    <dgm:cxn modelId="{4C667639-C236-40D5-856B-748B376AB731}" type="presParOf" srcId="{087057A5-C9E4-4E07-8A69-C463905A045A}" destId="{FA3B3376-5B36-45F4-BD58-B9440A808271}" srcOrd="6" destOrd="0" presId="urn:microsoft.com/office/officeart/2008/layout/VerticalCurvedList"/>
    <dgm:cxn modelId="{50CEBC88-D557-4E15-B708-24E74D4FC5B6}" type="presParOf" srcId="{FA3B3376-5B36-45F4-BD58-B9440A808271}" destId="{9DE3E734-F9EB-4F90-BDB9-7FD7FB45B1DE}" srcOrd="0" destOrd="0" presId="urn:microsoft.com/office/officeart/2008/layout/VerticalCurvedList"/>
    <dgm:cxn modelId="{D91503F3-E2BF-4296-B5E6-AE82342BBDF2}" type="presParOf" srcId="{087057A5-C9E4-4E07-8A69-C463905A045A}" destId="{27F62B14-913B-42C4-BBB3-39F40173BBF8}" srcOrd="7" destOrd="0" presId="urn:microsoft.com/office/officeart/2008/layout/VerticalCurvedList"/>
    <dgm:cxn modelId="{44FFF6D8-8810-4D33-BA55-F29C9208F150}" type="presParOf" srcId="{087057A5-C9E4-4E07-8A69-C463905A045A}" destId="{67F9A53A-5BE5-438D-A029-98D751E6B60A}" srcOrd="8" destOrd="0" presId="urn:microsoft.com/office/officeart/2008/layout/VerticalCurvedList"/>
    <dgm:cxn modelId="{8B87BB14-4CAF-4CAE-A0C7-6A55BC577FAD}" type="presParOf" srcId="{67F9A53A-5BE5-438D-A029-98D751E6B60A}" destId="{4B5ACFC3-DCC7-4102-BDB0-FEA78BFE227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C923B21-F14B-43F6-A221-5B29A93862F4}" type="doc">
      <dgm:prSet loTypeId="urn:microsoft.com/office/officeart/2005/8/layout/chevron2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4B2731E-2788-4EF1-BE7A-405CDCA9DE60}">
      <dgm:prSet phldrT="[Текст]"/>
      <dgm:spPr/>
      <dgm:t>
        <a:bodyPr/>
        <a:lstStyle/>
        <a:p>
          <a:r>
            <a:rPr lang="ru-RU" dirty="0" smtClean="0"/>
            <a:t>Регистрация ЮЛ, ИП на портале </a:t>
          </a:r>
          <a:r>
            <a:rPr lang="ru-RU" dirty="0" err="1" smtClean="0"/>
            <a:t>госуслуг</a:t>
          </a:r>
          <a:r>
            <a:rPr lang="ru-RU" dirty="0" smtClean="0"/>
            <a:t> (для ЮЛ требуется КЭП)</a:t>
          </a:r>
          <a:endParaRPr lang="ru-RU" dirty="0"/>
        </a:p>
      </dgm:t>
    </dgm:pt>
    <dgm:pt modelId="{ADF209BC-237F-4236-A26A-B13EB90965E3}" type="parTrans" cxnId="{9D5824C9-9331-4DEA-81C0-DCA234134261}">
      <dgm:prSet/>
      <dgm:spPr/>
      <dgm:t>
        <a:bodyPr/>
        <a:lstStyle/>
        <a:p>
          <a:endParaRPr lang="ru-RU"/>
        </a:p>
      </dgm:t>
    </dgm:pt>
    <dgm:pt modelId="{2F7B09EE-2D13-49D1-B317-82830C956845}" type="sibTrans" cxnId="{9D5824C9-9331-4DEA-81C0-DCA234134261}">
      <dgm:prSet/>
      <dgm:spPr/>
      <dgm:t>
        <a:bodyPr/>
        <a:lstStyle/>
        <a:p>
          <a:endParaRPr lang="ru-RU"/>
        </a:p>
      </dgm:t>
    </dgm:pt>
    <dgm:pt modelId="{3DF9CFA4-F668-4CF1-BB5C-4ACE9F801B06}">
      <dgm:prSet phldrT="[Текст]"/>
      <dgm:spPr/>
      <dgm:t>
        <a:bodyPr/>
        <a:lstStyle/>
        <a:p>
          <a:r>
            <a:rPr lang="ru-RU" dirty="0" smtClean="0"/>
            <a:t>Идентификация в ЕСИА</a:t>
          </a:r>
          <a:endParaRPr lang="ru-RU" dirty="0"/>
        </a:p>
      </dgm:t>
    </dgm:pt>
    <dgm:pt modelId="{77B1E1B5-8C6A-468A-AB45-CB5A981F4A64}" type="parTrans" cxnId="{025DE055-B1DB-4501-B318-86C75E3C6E17}">
      <dgm:prSet/>
      <dgm:spPr/>
      <dgm:t>
        <a:bodyPr/>
        <a:lstStyle/>
        <a:p>
          <a:endParaRPr lang="ru-RU"/>
        </a:p>
      </dgm:t>
    </dgm:pt>
    <dgm:pt modelId="{10DF1990-93F8-4E24-88D3-9EEC6ED672B0}" type="sibTrans" cxnId="{025DE055-B1DB-4501-B318-86C75E3C6E17}">
      <dgm:prSet/>
      <dgm:spPr/>
      <dgm:t>
        <a:bodyPr/>
        <a:lstStyle/>
        <a:p>
          <a:endParaRPr lang="ru-RU"/>
        </a:p>
      </dgm:t>
    </dgm:pt>
    <dgm:pt modelId="{EFDE9FC8-69C8-462E-89AD-140DA9B1CB70}">
      <dgm:prSet phldrT="[Текст]"/>
      <dgm:spPr/>
      <dgm:t>
        <a:bodyPr/>
        <a:lstStyle/>
        <a:p>
          <a:r>
            <a:rPr lang="ru-RU" dirty="0" smtClean="0"/>
            <a:t>Подписание руководителем ЮЛ, ИП в ГИС ЖКХ заявки на регистрацию ЮЛ, ИП и пользовательского соглашения от имени ЮЛ, ИП</a:t>
          </a:r>
          <a:endParaRPr lang="ru-RU" dirty="0"/>
        </a:p>
      </dgm:t>
    </dgm:pt>
    <dgm:pt modelId="{2B79E222-229D-49DF-8CD7-0397BBE441D3}" type="parTrans" cxnId="{B616E6F0-6901-483E-9B18-9BE369163940}">
      <dgm:prSet/>
      <dgm:spPr/>
      <dgm:t>
        <a:bodyPr/>
        <a:lstStyle/>
        <a:p>
          <a:endParaRPr lang="ru-RU"/>
        </a:p>
      </dgm:t>
    </dgm:pt>
    <dgm:pt modelId="{8B3B9613-6B24-4CD9-B66A-63F1E99B2661}" type="sibTrans" cxnId="{B616E6F0-6901-483E-9B18-9BE369163940}">
      <dgm:prSet/>
      <dgm:spPr/>
      <dgm:t>
        <a:bodyPr/>
        <a:lstStyle/>
        <a:p>
          <a:endParaRPr lang="ru-RU"/>
        </a:p>
      </dgm:t>
    </dgm:pt>
    <dgm:pt modelId="{4F107E6E-7282-4715-A8BA-9F12C590EC08}">
      <dgm:prSet phldrT="[Текст]"/>
      <dgm:spPr/>
      <dgm:t>
        <a:bodyPr/>
        <a:lstStyle/>
        <a:p>
          <a:r>
            <a:rPr lang="ru-RU" dirty="0" smtClean="0"/>
            <a:t>Автоматическое предоставление доступа к личному кабинету ЮЛ, ИП в течение 1 часа с момента подписания заявки на регистрацию и пользовательского соглашения</a:t>
          </a:r>
          <a:endParaRPr lang="ru-RU" dirty="0"/>
        </a:p>
      </dgm:t>
    </dgm:pt>
    <dgm:pt modelId="{8E7C2911-FCC0-42AD-AEC5-2F2356A1F70D}" type="parTrans" cxnId="{8440AD15-4E77-41DB-8BE9-FBC14EDED51A}">
      <dgm:prSet/>
      <dgm:spPr/>
      <dgm:t>
        <a:bodyPr/>
        <a:lstStyle/>
        <a:p>
          <a:endParaRPr lang="ru-RU"/>
        </a:p>
      </dgm:t>
    </dgm:pt>
    <dgm:pt modelId="{7A0AA35A-62B4-4921-8531-CAEB72E8FFDA}" type="sibTrans" cxnId="{8440AD15-4E77-41DB-8BE9-FBC14EDED51A}">
      <dgm:prSet/>
      <dgm:spPr/>
      <dgm:t>
        <a:bodyPr/>
        <a:lstStyle/>
        <a:p>
          <a:endParaRPr lang="ru-RU"/>
        </a:p>
      </dgm:t>
    </dgm:pt>
    <dgm:pt modelId="{E0BBBD4C-97C8-409D-8626-8B4832A8F532}">
      <dgm:prSet phldrT="[Текст]"/>
      <dgm:spPr/>
      <dgm:t>
        <a:bodyPr/>
        <a:lstStyle/>
        <a:p>
          <a:r>
            <a:rPr lang="ru-RU" dirty="0" smtClean="0"/>
            <a:t>Получение доступа к ГИС ЖКХ руководителем ЮЛ, ИП по процедуре доступа граждан к ГИС ЖКХ, с присвоением ему в ЕСИА роли «администратор организации в ГИС ЖКХ»</a:t>
          </a:r>
          <a:endParaRPr lang="ru-RU" dirty="0"/>
        </a:p>
      </dgm:t>
    </dgm:pt>
    <dgm:pt modelId="{9710CB23-5B4F-4848-A233-DDB29E46D616}" type="parTrans" cxnId="{87BD0E6F-801A-4779-BCAA-4E570B436855}">
      <dgm:prSet/>
      <dgm:spPr/>
      <dgm:t>
        <a:bodyPr/>
        <a:lstStyle/>
        <a:p>
          <a:endParaRPr lang="ru-RU"/>
        </a:p>
      </dgm:t>
    </dgm:pt>
    <dgm:pt modelId="{CDE884DA-BCE5-477A-BDF3-A3C32C3C1A26}" type="sibTrans" cxnId="{87BD0E6F-801A-4779-BCAA-4E570B436855}">
      <dgm:prSet/>
      <dgm:spPr/>
      <dgm:t>
        <a:bodyPr/>
        <a:lstStyle/>
        <a:p>
          <a:endParaRPr lang="ru-RU"/>
        </a:p>
      </dgm:t>
    </dgm:pt>
    <dgm:pt modelId="{909072EB-A4CD-4D2A-ACF6-395F1D59763D}">
      <dgm:prSet phldrT="[Текст]"/>
      <dgm:spPr/>
      <dgm:t>
        <a:bodyPr/>
        <a:lstStyle/>
        <a:p>
          <a:r>
            <a:rPr lang="ru-RU" dirty="0" smtClean="0"/>
            <a:t>Подписание руководителем ЮЛ, ИП в ГИС ЖКХ заявки на предоставление полномочий в системе</a:t>
          </a:r>
          <a:endParaRPr lang="ru-RU" dirty="0"/>
        </a:p>
      </dgm:t>
    </dgm:pt>
    <dgm:pt modelId="{AEDEC619-853E-4E25-BBDD-EB5E23F7C7AF}" type="parTrans" cxnId="{1BEFF7D1-F625-4464-BFB8-8A4F6B5E500D}">
      <dgm:prSet/>
      <dgm:spPr/>
      <dgm:t>
        <a:bodyPr/>
        <a:lstStyle/>
        <a:p>
          <a:endParaRPr lang="ru-RU"/>
        </a:p>
      </dgm:t>
    </dgm:pt>
    <dgm:pt modelId="{DCB47993-0757-48FC-A58C-D25A56E6043F}" type="sibTrans" cxnId="{1BEFF7D1-F625-4464-BFB8-8A4F6B5E500D}">
      <dgm:prSet/>
      <dgm:spPr/>
      <dgm:t>
        <a:bodyPr/>
        <a:lstStyle/>
        <a:p>
          <a:endParaRPr lang="ru-RU"/>
        </a:p>
      </dgm:t>
    </dgm:pt>
    <dgm:pt modelId="{46FC8E1E-0EDB-41E1-B97C-B6E21528B1EC}">
      <dgm:prSet phldrT="[Текст]"/>
      <dgm:spPr/>
      <dgm:t>
        <a:bodyPr/>
        <a:lstStyle/>
        <a:p>
          <a:endParaRPr lang="ru-RU" dirty="0"/>
        </a:p>
      </dgm:t>
    </dgm:pt>
    <dgm:pt modelId="{5AEEC7BB-1104-48E9-AC67-25A159549EE6}" type="parTrans" cxnId="{D31E9305-E522-477D-8459-ED6CAFF3DFD9}">
      <dgm:prSet/>
      <dgm:spPr/>
      <dgm:t>
        <a:bodyPr/>
        <a:lstStyle/>
        <a:p>
          <a:endParaRPr lang="ru-RU"/>
        </a:p>
      </dgm:t>
    </dgm:pt>
    <dgm:pt modelId="{412F78E8-C33A-4504-AB65-B1284725E1EB}" type="sibTrans" cxnId="{D31E9305-E522-477D-8459-ED6CAFF3DFD9}">
      <dgm:prSet/>
      <dgm:spPr/>
      <dgm:t>
        <a:bodyPr/>
        <a:lstStyle/>
        <a:p>
          <a:endParaRPr lang="ru-RU"/>
        </a:p>
      </dgm:t>
    </dgm:pt>
    <dgm:pt modelId="{8A319627-6E97-477E-9DBA-7E6300541C7A}">
      <dgm:prSet phldrT="[Текст]"/>
      <dgm:spPr/>
      <dgm:t>
        <a:bodyPr/>
        <a:lstStyle/>
        <a:p>
          <a:endParaRPr lang="ru-RU" dirty="0"/>
        </a:p>
      </dgm:t>
    </dgm:pt>
    <dgm:pt modelId="{62839BFA-A4D6-4EC3-ABF1-2462506158D3}" type="parTrans" cxnId="{AC946529-85FC-461A-8B47-71B983F6E652}">
      <dgm:prSet/>
      <dgm:spPr/>
      <dgm:t>
        <a:bodyPr/>
        <a:lstStyle/>
        <a:p>
          <a:endParaRPr lang="ru-RU"/>
        </a:p>
      </dgm:t>
    </dgm:pt>
    <dgm:pt modelId="{D72D66CE-AA6C-40D6-A604-DCEF07DBFD88}" type="sibTrans" cxnId="{AC946529-85FC-461A-8B47-71B983F6E652}">
      <dgm:prSet/>
      <dgm:spPr/>
      <dgm:t>
        <a:bodyPr/>
        <a:lstStyle/>
        <a:p>
          <a:endParaRPr lang="ru-RU"/>
        </a:p>
      </dgm:t>
    </dgm:pt>
    <dgm:pt modelId="{3934FEBB-6D00-432A-BA87-DAB9EB9CD069}">
      <dgm:prSet phldrT="[Текст]"/>
      <dgm:spPr/>
      <dgm:t>
        <a:bodyPr/>
        <a:lstStyle/>
        <a:p>
          <a:endParaRPr lang="ru-RU" dirty="0"/>
        </a:p>
      </dgm:t>
    </dgm:pt>
    <dgm:pt modelId="{16CE0C11-6D09-477F-B7A1-BA5947AE071E}" type="parTrans" cxnId="{7BD095AD-7ED5-4237-87FE-8BEFE27411F2}">
      <dgm:prSet/>
      <dgm:spPr/>
      <dgm:t>
        <a:bodyPr/>
        <a:lstStyle/>
        <a:p>
          <a:endParaRPr lang="ru-RU"/>
        </a:p>
      </dgm:t>
    </dgm:pt>
    <dgm:pt modelId="{45F21E03-A93D-4331-8432-6980B0B7C437}" type="sibTrans" cxnId="{7BD095AD-7ED5-4237-87FE-8BEFE27411F2}">
      <dgm:prSet/>
      <dgm:spPr/>
      <dgm:t>
        <a:bodyPr/>
        <a:lstStyle/>
        <a:p>
          <a:endParaRPr lang="ru-RU"/>
        </a:p>
      </dgm:t>
    </dgm:pt>
    <dgm:pt modelId="{D20D7436-9260-41E5-8FA0-B9754D6C2FC8}">
      <dgm:prSet phldrT="[Текст]"/>
      <dgm:spPr/>
      <dgm:t>
        <a:bodyPr/>
        <a:lstStyle/>
        <a:p>
          <a:endParaRPr lang="ru-RU" dirty="0"/>
        </a:p>
      </dgm:t>
    </dgm:pt>
    <dgm:pt modelId="{8F346C8F-DBC4-4188-A945-DFEE53199618}" type="parTrans" cxnId="{3B33A935-FD7C-490C-BF6F-4456F585BDF3}">
      <dgm:prSet/>
      <dgm:spPr/>
      <dgm:t>
        <a:bodyPr/>
        <a:lstStyle/>
        <a:p>
          <a:endParaRPr lang="ru-RU"/>
        </a:p>
      </dgm:t>
    </dgm:pt>
    <dgm:pt modelId="{5BB82D70-0B22-4EA2-9362-6CB94A08B1C3}" type="sibTrans" cxnId="{3B33A935-FD7C-490C-BF6F-4456F585BDF3}">
      <dgm:prSet/>
      <dgm:spPr/>
      <dgm:t>
        <a:bodyPr/>
        <a:lstStyle/>
        <a:p>
          <a:endParaRPr lang="ru-RU"/>
        </a:p>
      </dgm:t>
    </dgm:pt>
    <dgm:pt modelId="{9F459724-676A-490B-8F96-ED766B2A363D}">
      <dgm:prSet phldrT="[Текст]"/>
      <dgm:spPr/>
      <dgm:t>
        <a:bodyPr/>
        <a:lstStyle/>
        <a:p>
          <a:endParaRPr lang="ru-RU" dirty="0"/>
        </a:p>
      </dgm:t>
    </dgm:pt>
    <dgm:pt modelId="{0B787DF7-D9CA-49F0-A49D-A48EF71F3FD8}" type="parTrans" cxnId="{33B45662-C66F-4F32-9274-2E136727A7FF}">
      <dgm:prSet/>
      <dgm:spPr/>
      <dgm:t>
        <a:bodyPr/>
        <a:lstStyle/>
        <a:p>
          <a:endParaRPr lang="ru-RU"/>
        </a:p>
      </dgm:t>
    </dgm:pt>
    <dgm:pt modelId="{C549A794-A751-41F8-9889-ACE8153660CF}" type="sibTrans" cxnId="{33B45662-C66F-4F32-9274-2E136727A7FF}">
      <dgm:prSet/>
      <dgm:spPr/>
      <dgm:t>
        <a:bodyPr/>
        <a:lstStyle/>
        <a:p>
          <a:endParaRPr lang="ru-RU"/>
        </a:p>
      </dgm:t>
    </dgm:pt>
    <dgm:pt modelId="{B63F8014-1AFA-447F-A0D1-8044255A6200}">
      <dgm:prSet phldrT="[Текст]"/>
      <dgm:spPr/>
      <dgm:t>
        <a:bodyPr/>
        <a:lstStyle/>
        <a:p>
          <a:endParaRPr lang="ru-RU" dirty="0"/>
        </a:p>
      </dgm:t>
    </dgm:pt>
    <dgm:pt modelId="{7D0DE496-39A7-4175-B9E4-8FA65CF8360F}" type="parTrans" cxnId="{CFB6A71F-96EE-4B0B-98B2-C27F0C53E8FC}">
      <dgm:prSet/>
      <dgm:spPr/>
      <dgm:t>
        <a:bodyPr/>
        <a:lstStyle/>
        <a:p>
          <a:endParaRPr lang="ru-RU"/>
        </a:p>
      </dgm:t>
    </dgm:pt>
    <dgm:pt modelId="{9557F6EF-3F12-4252-82AB-E2D218348AB5}" type="sibTrans" cxnId="{CFB6A71F-96EE-4B0B-98B2-C27F0C53E8FC}">
      <dgm:prSet/>
      <dgm:spPr/>
      <dgm:t>
        <a:bodyPr/>
        <a:lstStyle/>
        <a:p>
          <a:endParaRPr lang="ru-RU"/>
        </a:p>
      </dgm:t>
    </dgm:pt>
    <dgm:pt modelId="{6D34DFA2-8A6D-4785-87BC-0DEF37311B5D}" type="pres">
      <dgm:prSet presAssocID="{9C923B21-F14B-43F6-A221-5B29A93862F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12DDD3F-3A83-46FE-88A9-8BDC1734D5F6}" type="pres">
      <dgm:prSet presAssocID="{46FC8E1E-0EDB-41E1-B97C-B6E21528B1EC}" presName="composite" presStyleCnt="0"/>
      <dgm:spPr/>
    </dgm:pt>
    <dgm:pt modelId="{9CE73FC8-6D49-4705-8E92-6C724D082287}" type="pres">
      <dgm:prSet presAssocID="{46FC8E1E-0EDB-41E1-B97C-B6E21528B1EC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C875AC-13F7-4351-BD91-A615F2F70C6C}" type="pres">
      <dgm:prSet presAssocID="{46FC8E1E-0EDB-41E1-B97C-B6E21528B1EC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CBFE4A-EC58-4B6B-BDEF-96E3119668CD}" type="pres">
      <dgm:prSet presAssocID="{412F78E8-C33A-4504-AB65-B1284725E1EB}" presName="sp" presStyleCnt="0"/>
      <dgm:spPr/>
    </dgm:pt>
    <dgm:pt modelId="{93C67AA4-527B-4EB0-B27E-2589BA8A027B}" type="pres">
      <dgm:prSet presAssocID="{8A319627-6E97-477E-9DBA-7E6300541C7A}" presName="composite" presStyleCnt="0"/>
      <dgm:spPr/>
    </dgm:pt>
    <dgm:pt modelId="{2C100934-4A16-40BF-A082-151B3E6F0896}" type="pres">
      <dgm:prSet presAssocID="{8A319627-6E97-477E-9DBA-7E6300541C7A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BA005D-FEC4-4D58-8DA0-CD5DDCCAC9B0}" type="pres">
      <dgm:prSet presAssocID="{8A319627-6E97-477E-9DBA-7E6300541C7A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552093-BBFE-45E0-B4C2-C160DC6C213A}" type="pres">
      <dgm:prSet presAssocID="{D72D66CE-AA6C-40D6-A604-DCEF07DBFD88}" presName="sp" presStyleCnt="0"/>
      <dgm:spPr/>
    </dgm:pt>
    <dgm:pt modelId="{60276F84-FA5C-4365-8BC7-991888F15884}" type="pres">
      <dgm:prSet presAssocID="{3934FEBB-6D00-432A-BA87-DAB9EB9CD069}" presName="composite" presStyleCnt="0"/>
      <dgm:spPr/>
    </dgm:pt>
    <dgm:pt modelId="{E2520E67-7D1E-4809-BD91-280B9897E75E}" type="pres">
      <dgm:prSet presAssocID="{3934FEBB-6D00-432A-BA87-DAB9EB9CD069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F7AC84-A1C6-4AF1-9703-97174963948E}" type="pres">
      <dgm:prSet presAssocID="{3934FEBB-6D00-432A-BA87-DAB9EB9CD069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D9C531-0E73-4C18-8EAC-4E29A39F9A76}" type="pres">
      <dgm:prSet presAssocID="{45F21E03-A93D-4331-8432-6980B0B7C437}" presName="sp" presStyleCnt="0"/>
      <dgm:spPr/>
    </dgm:pt>
    <dgm:pt modelId="{0D45C244-A927-4294-B7A3-B497B8DFF105}" type="pres">
      <dgm:prSet presAssocID="{D20D7436-9260-41E5-8FA0-B9754D6C2FC8}" presName="composite" presStyleCnt="0"/>
      <dgm:spPr/>
    </dgm:pt>
    <dgm:pt modelId="{C82D231F-42D8-4CA2-8066-4C211BBE9E93}" type="pres">
      <dgm:prSet presAssocID="{D20D7436-9260-41E5-8FA0-B9754D6C2FC8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9BD23F-D70D-4F09-BD62-32445C029DBB}" type="pres">
      <dgm:prSet presAssocID="{D20D7436-9260-41E5-8FA0-B9754D6C2FC8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B54E41-3CC4-4053-986D-6278D0D43E37}" type="pres">
      <dgm:prSet presAssocID="{5BB82D70-0B22-4EA2-9362-6CB94A08B1C3}" presName="sp" presStyleCnt="0"/>
      <dgm:spPr/>
    </dgm:pt>
    <dgm:pt modelId="{E52ADF86-86E0-4ABE-AC72-3B9E7AA93224}" type="pres">
      <dgm:prSet presAssocID="{9F459724-676A-490B-8F96-ED766B2A363D}" presName="composite" presStyleCnt="0"/>
      <dgm:spPr/>
    </dgm:pt>
    <dgm:pt modelId="{B7EE2DCF-A78C-4D91-B14C-A92F693E6005}" type="pres">
      <dgm:prSet presAssocID="{9F459724-676A-490B-8F96-ED766B2A363D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A613E1-9296-42EF-959F-283E69E75E17}" type="pres">
      <dgm:prSet presAssocID="{9F459724-676A-490B-8F96-ED766B2A363D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16CFF9-1420-4D4A-9AC5-7C06BA5B7879}" type="pres">
      <dgm:prSet presAssocID="{C549A794-A751-41F8-9889-ACE8153660CF}" presName="sp" presStyleCnt="0"/>
      <dgm:spPr/>
    </dgm:pt>
    <dgm:pt modelId="{18989315-03A2-4485-A3CF-15AFAC36143B}" type="pres">
      <dgm:prSet presAssocID="{B63F8014-1AFA-447F-A0D1-8044255A6200}" presName="composite" presStyleCnt="0"/>
      <dgm:spPr/>
    </dgm:pt>
    <dgm:pt modelId="{843A38CF-060E-43C0-A034-21F5BF2BC8E9}" type="pres">
      <dgm:prSet presAssocID="{B63F8014-1AFA-447F-A0D1-8044255A6200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A8B923-17A2-47E4-A25D-4D9BAA7F682C}" type="pres">
      <dgm:prSet presAssocID="{B63F8014-1AFA-447F-A0D1-8044255A6200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7F95EF1-873C-4926-869F-3EFF4AEF1DF6}" type="presOf" srcId="{46FC8E1E-0EDB-41E1-B97C-B6E21528B1EC}" destId="{9CE73FC8-6D49-4705-8E92-6C724D082287}" srcOrd="0" destOrd="0" presId="urn:microsoft.com/office/officeart/2005/8/layout/chevron2"/>
    <dgm:cxn modelId="{57B28500-3119-486B-B826-4D0EB9C88AFF}" type="presOf" srcId="{D20D7436-9260-41E5-8FA0-B9754D6C2FC8}" destId="{C82D231F-42D8-4CA2-8066-4C211BBE9E93}" srcOrd="0" destOrd="0" presId="urn:microsoft.com/office/officeart/2005/8/layout/chevron2"/>
    <dgm:cxn modelId="{541274F9-9C38-4FDE-A54F-46FB9EAE5BF7}" type="presOf" srcId="{4F107E6E-7282-4715-A8BA-9F12C590EC08}" destId="{2BA613E1-9296-42EF-959F-283E69E75E17}" srcOrd="0" destOrd="0" presId="urn:microsoft.com/office/officeart/2005/8/layout/chevron2"/>
    <dgm:cxn modelId="{9E9C5F43-649A-474C-9EA2-A1B09200CC47}" type="presOf" srcId="{B63F8014-1AFA-447F-A0D1-8044255A6200}" destId="{843A38CF-060E-43C0-A034-21F5BF2BC8E9}" srcOrd="0" destOrd="0" presId="urn:microsoft.com/office/officeart/2005/8/layout/chevron2"/>
    <dgm:cxn modelId="{E933411B-6F96-493C-883C-5F35892AF0F9}" type="presOf" srcId="{9F459724-676A-490B-8F96-ED766B2A363D}" destId="{B7EE2DCF-A78C-4D91-B14C-A92F693E6005}" srcOrd="0" destOrd="0" presId="urn:microsoft.com/office/officeart/2005/8/layout/chevron2"/>
    <dgm:cxn modelId="{B616E6F0-6901-483E-9B18-9BE369163940}" srcId="{D20D7436-9260-41E5-8FA0-B9754D6C2FC8}" destId="{EFDE9FC8-69C8-462E-89AD-140DA9B1CB70}" srcOrd="0" destOrd="0" parTransId="{2B79E222-229D-49DF-8CD7-0397BBE441D3}" sibTransId="{8B3B9613-6B24-4CD9-B66A-63F1E99B2661}"/>
    <dgm:cxn modelId="{EB6DF0EF-BF96-4A96-A57B-9CFBF40FB114}" type="presOf" srcId="{E0BBBD4C-97C8-409D-8626-8B4832A8F532}" destId="{2EF7AC84-A1C6-4AF1-9703-97174963948E}" srcOrd="0" destOrd="0" presId="urn:microsoft.com/office/officeart/2005/8/layout/chevron2"/>
    <dgm:cxn modelId="{87BD0E6F-801A-4779-BCAA-4E570B436855}" srcId="{3934FEBB-6D00-432A-BA87-DAB9EB9CD069}" destId="{E0BBBD4C-97C8-409D-8626-8B4832A8F532}" srcOrd="0" destOrd="0" parTransId="{9710CB23-5B4F-4848-A233-DDB29E46D616}" sibTransId="{CDE884DA-BCE5-477A-BDF3-A3C32C3C1A26}"/>
    <dgm:cxn modelId="{61A1102B-C2A3-44F7-80A6-71FBAD25F931}" type="presOf" srcId="{8A319627-6E97-477E-9DBA-7E6300541C7A}" destId="{2C100934-4A16-40BF-A082-151B3E6F0896}" srcOrd="0" destOrd="0" presId="urn:microsoft.com/office/officeart/2005/8/layout/chevron2"/>
    <dgm:cxn modelId="{CFB6A71F-96EE-4B0B-98B2-C27F0C53E8FC}" srcId="{9C923B21-F14B-43F6-A221-5B29A93862F4}" destId="{B63F8014-1AFA-447F-A0D1-8044255A6200}" srcOrd="5" destOrd="0" parTransId="{7D0DE496-39A7-4175-B9E4-8FA65CF8360F}" sibTransId="{9557F6EF-3F12-4252-82AB-E2D218348AB5}"/>
    <dgm:cxn modelId="{B0D3F441-4136-4266-B17A-67607D87F886}" type="presOf" srcId="{909072EB-A4CD-4D2A-ACF6-395F1D59763D}" destId="{44A8B923-17A2-47E4-A25D-4D9BAA7F682C}" srcOrd="0" destOrd="0" presId="urn:microsoft.com/office/officeart/2005/8/layout/chevron2"/>
    <dgm:cxn modelId="{025DE055-B1DB-4501-B318-86C75E3C6E17}" srcId="{8A319627-6E97-477E-9DBA-7E6300541C7A}" destId="{3DF9CFA4-F668-4CF1-BB5C-4ACE9F801B06}" srcOrd="0" destOrd="0" parTransId="{77B1E1B5-8C6A-468A-AB45-CB5A981F4A64}" sibTransId="{10DF1990-93F8-4E24-88D3-9EEC6ED672B0}"/>
    <dgm:cxn modelId="{5E8994E4-A6BB-4A3B-94BA-92C64C4433CB}" type="presOf" srcId="{9C923B21-F14B-43F6-A221-5B29A93862F4}" destId="{6D34DFA2-8A6D-4785-87BC-0DEF37311B5D}" srcOrd="0" destOrd="0" presId="urn:microsoft.com/office/officeart/2005/8/layout/chevron2"/>
    <dgm:cxn modelId="{3B33A935-FD7C-490C-BF6F-4456F585BDF3}" srcId="{9C923B21-F14B-43F6-A221-5B29A93862F4}" destId="{D20D7436-9260-41E5-8FA0-B9754D6C2FC8}" srcOrd="3" destOrd="0" parTransId="{8F346C8F-DBC4-4188-A945-DFEE53199618}" sibTransId="{5BB82D70-0B22-4EA2-9362-6CB94A08B1C3}"/>
    <dgm:cxn modelId="{AC946529-85FC-461A-8B47-71B983F6E652}" srcId="{9C923B21-F14B-43F6-A221-5B29A93862F4}" destId="{8A319627-6E97-477E-9DBA-7E6300541C7A}" srcOrd="1" destOrd="0" parTransId="{62839BFA-A4D6-4EC3-ABF1-2462506158D3}" sibTransId="{D72D66CE-AA6C-40D6-A604-DCEF07DBFD88}"/>
    <dgm:cxn modelId="{36DFE299-A6BB-4BE5-8BE6-5753FE9B91F9}" type="presOf" srcId="{EFDE9FC8-69C8-462E-89AD-140DA9B1CB70}" destId="{C59BD23F-D70D-4F09-BD62-32445C029DBB}" srcOrd="0" destOrd="0" presId="urn:microsoft.com/office/officeart/2005/8/layout/chevron2"/>
    <dgm:cxn modelId="{D4D08A91-7259-4B73-9696-C7593C31C2D7}" type="presOf" srcId="{3934FEBB-6D00-432A-BA87-DAB9EB9CD069}" destId="{E2520E67-7D1E-4809-BD91-280B9897E75E}" srcOrd="0" destOrd="0" presId="urn:microsoft.com/office/officeart/2005/8/layout/chevron2"/>
    <dgm:cxn modelId="{8440AD15-4E77-41DB-8BE9-FBC14EDED51A}" srcId="{9F459724-676A-490B-8F96-ED766B2A363D}" destId="{4F107E6E-7282-4715-A8BA-9F12C590EC08}" srcOrd="0" destOrd="0" parTransId="{8E7C2911-FCC0-42AD-AEC5-2F2356A1F70D}" sibTransId="{7A0AA35A-62B4-4921-8531-CAEB72E8FFDA}"/>
    <dgm:cxn modelId="{9D5824C9-9331-4DEA-81C0-DCA234134261}" srcId="{46FC8E1E-0EDB-41E1-B97C-B6E21528B1EC}" destId="{04B2731E-2788-4EF1-BE7A-405CDCA9DE60}" srcOrd="0" destOrd="0" parTransId="{ADF209BC-237F-4236-A26A-B13EB90965E3}" sibTransId="{2F7B09EE-2D13-49D1-B317-82830C956845}"/>
    <dgm:cxn modelId="{1BEFF7D1-F625-4464-BFB8-8A4F6B5E500D}" srcId="{B63F8014-1AFA-447F-A0D1-8044255A6200}" destId="{909072EB-A4CD-4D2A-ACF6-395F1D59763D}" srcOrd="0" destOrd="0" parTransId="{AEDEC619-853E-4E25-BBDD-EB5E23F7C7AF}" sibTransId="{DCB47993-0757-48FC-A58C-D25A56E6043F}"/>
    <dgm:cxn modelId="{AA2265E7-EFC6-4CFF-B541-6D7C35805106}" type="presOf" srcId="{04B2731E-2788-4EF1-BE7A-405CDCA9DE60}" destId="{29C875AC-13F7-4351-BD91-A615F2F70C6C}" srcOrd="0" destOrd="0" presId="urn:microsoft.com/office/officeart/2005/8/layout/chevron2"/>
    <dgm:cxn modelId="{D31E9305-E522-477D-8459-ED6CAFF3DFD9}" srcId="{9C923B21-F14B-43F6-A221-5B29A93862F4}" destId="{46FC8E1E-0EDB-41E1-B97C-B6E21528B1EC}" srcOrd="0" destOrd="0" parTransId="{5AEEC7BB-1104-48E9-AC67-25A159549EE6}" sibTransId="{412F78E8-C33A-4504-AB65-B1284725E1EB}"/>
    <dgm:cxn modelId="{33B45662-C66F-4F32-9274-2E136727A7FF}" srcId="{9C923B21-F14B-43F6-A221-5B29A93862F4}" destId="{9F459724-676A-490B-8F96-ED766B2A363D}" srcOrd="4" destOrd="0" parTransId="{0B787DF7-D9CA-49F0-A49D-A48EF71F3FD8}" sibTransId="{C549A794-A751-41F8-9889-ACE8153660CF}"/>
    <dgm:cxn modelId="{E61D9BD0-9C1D-4EA6-85A7-B0167B7D35CF}" type="presOf" srcId="{3DF9CFA4-F668-4CF1-BB5C-4ACE9F801B06}" destId="{9DBA005D-FEC4-4D58-8DA0-CD5DDCCAC9B0}" srcOrd="0" destOrd="0" presId="urn:microsoft.com/office/officeart/2005/8/layout/chevron2"/>
    <dgm:cxn modelId="{7BD095AD-7ED5-4237-87FE-8BEFE27411F2}" srcId="{9C923B21-F14B-43F6-A221-5B29A93862F4}" destId="{3934FEBB-6D00-432A-BA87-DAB9EB9CD069}" srcOrd="2" destOrd="0" parTransId="{16CE0C11-6D09-477F-B7A1-BA5947AE071E}" sibTransId="{45F21E03-A93D-4331-8432-6980B0B7C437}"/>
    <dgm:cxn modelId="{A89F18FE-45BC-4888-8CD4-4D0616C86336}" type="presParOf" srcId="{6D34DFA2-8A6D-4785-87BC-0DEF37311B5D}" destId="{E12DDD3F-3A83-46FE-88A9-8BDC1734D5F6}" srcOrd="0" destOrd="0" presId="urn:microsoft.com/office/officeart/2005/8/layout/chevron2"/>
    <dgm:cxn modelId="{192B1B19-3A16-4164-A5A0-427566E765DD}" type="presParOf" srcId="{E12DDD3F-3A83-46FE-88A9-8BDC1734D5F6}" destId="{9CE73FC8-6D49-4705-8E92-6C724D082287}" srcOrd="0" destOrd="0" presId="urn:microsoft.com/office/officeart/2005/8/layout/chevron2"/>
    <dgm:cxn modelId="{7F23A886-4FA4-488E-A1A8-B9FE9774BD37}" type="presParOf" srcId="{E12DDD3F-3A83-46FE-88A9-8BDC1734D5F6}" destId="{29C875AC-13F7-4351-BD91-A615F2F70C6C}" srcOrd="1" destOrd="0" presId="urn:microsoft.com/office/officeart/2005/8/layout/chevron2"/>
    <dgm:cxn modelId="{90B934C4-FD4F-439A-B1BD-C9B1172D3CC2}" type="presParOf" srcId="{6D34DFA2-8A6D-4785-87BC-0DEF37311B5D}" destId="{7BCBFE4A-EC58-4B6B-BDEF-96E3119668CD}" srcOrd="1" destOrd="0" presId="urn:microsoft.com/office/officeart/2005/8/layout/chevron2"/>
    <dgm:cxn modelId="{965AE9F6-2A61-478A-9A83-46074E8D42C8}" type="presParOf" srcId="{6D34DFA2-8A6D-4785-87BC-0DEF37311B5D}" destId="{93C67AA4-527B-4EB0-B27E-2589BA8A027B}" srcOrd="2" destOrd="0" presId="urn:microsoft.com/office/officeart/2005/8/layout/chevron2"/>
    <dgm:cxn modelId="{D7135B5F-EC2D-41D6-956F-7ACD5E67E661}" type="presParOf" srcId="{93C67AA4-527B-4EB0-B27E-2589BA8A027B}" destId="{2C100934-4A16-40BF-A082-151B3E6F0896}" srcOrd="0" destOrd="0" presId="urn:microsoft.com/office/officeart/2005/8/layout/chevron2"/>
    <dgm:cxn modelId="{44714847-2F2B-4BE2-BCFC-8152E462D94B}" type="presParOf" srcId="{93C67AA4-527B-4EB0-B27E-2589BA8A027B}" destId="{9DBA005D-FEC4-4D58-8DA0-CD5DDCCAC9B0}" srcOrd="1" destOrd="0" presId="urn:microsoft.com/office/officeart/2005/8/layout/chevron2"/>
    <dgm:cxn modelId="{73352082-570F-41FA-BEDE-BEA105844524}" type="presParOf" srcId="{6D34DFA2-8A6D-4785-87BC-0DEF37311B5D}" destId="{B7552093-BBFE-45E0-B4C2-C160DC6C213A}" srcOrd="3" destOrd="0" presId="urn:microsoft.com/office/officeart/2005/8/layout/chevron2"/>
    <dgm:cxn modelId="{EDEE6C8D-CF7D-421A-A4E0-064BA1D247EC}" type="presParOf" srcId="{6D34DFA2-8A6D-4785-87BC-0DEF37311B5D}" destId="{60276F84-FA5C-4365-8BC7-991888F15884}" srcOrd="4" destOrd="0" presId="urn:microsoft.com/office/officeart/2005/8/layout/chevron2"/>
    <dgm:cxn modelId="{AC70DA39-C33F-461F-A324-DBC04030EF3C}" type="presParOf" srcId="{60276F84-FA5C-4365-8BC7-991888F15884}" destId="{E2520E67-7D1E-4809-BD91-280B9897E75E}" srcOrd="0" destOrd="0" presId="urn:microsoft.com/office/officeart/2005/8/layout/chevron2"/>
    <dgm:cxn modelId="{27B7A8A4-7633-40DB-9EC2-14B8620C4558}" type="presParOf" srcId="{60276F84-FA5C-4365-8BC7-991888F15884}" destId="{2EF7AC84-A1C6-4AF1-9703-97174963948E}" srcOrd="1" destOrd="0" presId="urn:microsoft.com/office/officeart/2005/8/layout/chevron2"/>
    <dgm:cxn modelId="{EFDEF9E5-53B5-47A1-8505-B37AB33B9B7D}" type="presParOf" srcId="{6D34DFA2-8A6D-4785-87BC-0DEF37311B5D}" destId="{A1D9C531-0E73-4C18-8EAC-4E29A39F9A76}" srcOrd="5" destOrd="0" presId="urn:microsoft.com/office/officeart/2005/8/layout/chevron2"/>
    <dgm:cxn modelId="{FFE99E24-5E5D-45DD-9269-6344D865ECC3}" type="presParOf" srcId="{6D34DFA2-8A6D-4785-87BC-0DEF37311B5D}" destId="{0D45C244-A927-4294-B7A3-B497B8DFF105}" srcOrd="6" destOrd="0" presId="urn:microsoft.com/office/officeart/2005/8/layout/chevron2"/>
    <dgm:cxn modelId="{53E61831-61BC-4BBE-8538-839974E2996B}" type="presParOf" srcId="{0D45C244-A927-4294-B7A3-B497B8DFF105}" destId="{C82D231F-42D8-4CA2-8066-4C211BBE9E93}" srcOrd="0" destOrd="0" presId="urn:microsoft.com/office/officeart/2005/8/layout/chevron2"/>
    <dgm:cxn modelId="{83EC5B86-C686-4C9C-88BF-A00795CC14A7}" type="presParOf" srcId="{0D45C244-A927-4294-B7A3-B497B8DFF105}" destId="{C59BD23F-D70D-4F09-BD62-32445C029DBB}" srcOrd="1" destOrd="0" presId="urn:microsoft.com/office/officeart/2005/8/layout/chevron2"/>
    <dgm:cxn modelId="{C4D7F550-7795-48E7-AB74-265B1F9A9D4E}" type="presParOf" srcId="{6D34DFA2-8A6D-4785-87BC-0DEF37311B5D}" destId="{C8B54E41-3CC4-4053-986D-6278D0D43E37}" srcOrd="7" destOrd="0" presId="urn:microsoft.com/office/officeart/2005/8/layout/chevron2"/>
    <dgm:cxn modelId="{083AF5FE-7A60-4AEA-9D11-15D3E69123B0}" type="presParOf" srcId="{6D34DFA2-8A6D-4785-87BC-0DEF37311B5D}" destId="{E52ADF86-86E0-4ABE-AC72-3B9E7AA93224}" srcOrd="8" destOrd="0" presId="urn:microsoft.com/office/officeart/2005/8/layout/chevron2"/>
    <dgm:cxn modelId="{DCF9B476-85B1-4AC4-82C5-57F5BE7C6321}" type="presParOf" srcId="{E52ADF86-86E0-4ABE-AC72-3B9E7AA93224}" destId="{B7EE2DCF-A78C-4D91-B14C-A92F693E6005}" srcOrd="0" destOrd="0" presId="urn:microsoft.com/office/officeart/2005/8/layout/chevron2"/>
    <dgm:cxn modelId="{3E9AFDD8-5420-46CC-B8F3-0E1C702217EF}" type="presParOf" srcId="{E52ADF86-86E0-4ABE-AC72-3B9E7AA93224}" destId="{2BA613E1-9296-42EF-959F-283E69E75E17}" srcOrd="1" destOrd="0" presId="urn:microsoft.com/office/officeart/2005/8/layout/chevron2"/>
    <dgm:cxn modelId="{3A00644B-6DF7-4E45-99B5-6F94D63BBEA7}" type="presParOf" srcId="{6D34DFA2-8A6D-4785-87BC-0DEF37311B5D}" destId="{BE16CFF9-1420-4D4A-9AC5-7C06BA5B7879}" srcOrd="9" destOrd="0" presId="urn:microsoft.com/office/officeart/2005/8/layout/chevron2"/>
    <dgm:cxn modelId="{5C182B09-F331-4F60-8C62-CFA2EA336D49}" type="presParOf" srcId="{6D34DFA2-8A6D-4785-87BC-0DEF37311B5D}" destId="{18989315-03A2-4485-A3CF-15AFAC36143B}" srcOrd="10" destOrd="0" presId="urn:microsoft.com/office/officeart/2005/8/layout/chevron2"/>
    <dgm:cxn modelId="{F8FD4977-526D-40F0-9B47-E2ECC5AFA10E}" type="presParOf" srcId="{18989315-03A2-4485-A3CF-15AFAC36143B}" destId="{843A38CF-060E-43C0-A034-21F5BF2BC8E9}" srcOrd="0" destOrd="0" presId="urn:microsoft.com/office/officeart/2005/8/layout/chevron2"/>
    <dgm:cxn modelId="{871C2C89-7F36-474A-8AF2-896683EDCCA7}" type="presParOf" srcId="{18989315-03A2-4485-A3CF-15AFAC36143B}" destId="{44A8B923-17A2-47E4-A25D-4D9BAA7F682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5085328-8855-49F1-A1FB-BAB97FF0BFEA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99F97F7-60CF-4AC9-80A9-5E6FC1C1A9DC}">
      <dgm:prSet phldrT="[Текст]"/>
      <dgm:spPr/>
      <dgm:t>
        <a:bodyPr/>
        <a:lstStyle/>
        <a:p>
          <a:r>
            <a:rPr lang="ru-RU" dirty="0" smtClean="0"/>
            <a:t>Полномочия по совершению одних и тех же действий могут быть переданы только одному лицу</a:t>
          </a:r>
          <a:endParaRPr lang="ru-RU" dirty="0"/>
        </a:p>
      </dgm:t>
    </dgm:pt>
    <dgm:pt modelId="{ACA9B570-3BD1-47C0-9327-309EA8BDE204}" type="parTrans" cxnId="{9EBA144A-A2F7-4C25-B29E-ED02845DE5A1}">
      <dgm:prSet/>
      <dgm:spPr/>
      <dgm:t>
        <a:bodyPr/>
        <a:lstStyle/>
        <a:p>
          <a:endParaRPr lang="ru-RU"/>
        </a:p>
      </dgm:t>
    </dgm:pt>
    <dgm:pt modelId="{CE1C1470-BB12-476B-B7EB-5950B34475B2}" type="sibTrans" cxnId="{9EBA144A-A2F7-4C25-B29E-ED02845DE5A1}">
      <dgm:prSet/>
      <dgm:spPr/>
      <dgm:t>
        <a:bodyPr/>
        <a:lstStyle/>
        <a:p>
          <a:endParaRPr lang="ru-RU"/>
        </a:p>
      </dgm:t>
    </dgm:pt>
    <dgm:pt modelId="{435BE894-1000-4BB1-9091-6B7CDCDF3F02}">
      <dgm:prSet phldrT="[Текст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Передоверие в ГИС ЖКХ не допускается</a:t>
          </a:r>
          <a:endParaRPr lang="ru-RU" dirty="0"/>
        </a:p>
      </dgm:t>
    </dgm:pt>
    <dgm:pt modelId="{F2A92006-C2A0-47ED-90AD-8913897BF1A0}" type="parTrans" cxnId="{3FA32511-7DE5-486F-9119-430733044E78}">
      <dgm:prSet/>
      <dgm:spPr/>
      <dgm:t>
        <a:bodyPr/>
        <a:lstStyle/>
        <a:p>
          <a:endParaRPr lang="ru-RU"/>
        </a:p>
      </dgm:t>
    </dgm:pt>
    <dgm:pt modelId="{1E77E1B7-47B9-4279-90FE-FF06D3D59593}" type="sibTrans" cxnId="{3FA32511-7DE5-486F-9119-430733044E78}">
      <dgm:prSet/>
      <dgm:spPr/>
      <dgm:t>
        <a:bodyPr/>
        <a:lstStyle/>
        <a:p>
          <a:endParaRPr lang="ru-RU"/>
        </a:p>
      </dgm:t>
    </dgm:pt>
    <dgm:pt modelId="{B4CE6715-E253-47A2-A44F-E853CD595297}">
      <dgm:prSet phldrT="[Текст]"/>
      <dgm:spPr/>
      <dgm:t>
        <a:bodyPr/>
        <a:lstStyle/>
        <a:p>
          <a:r>
            <a:rPr lang="ru-RU" dirty="0" smtClean="0"/>
            <a:t>Пользователь вправе самостоятельно осуществлять действия в ЛК по тем полномочиям, которые он передал иному лицу (за исключением случаев передачи полномочий операторам ИС)</a:t>
          </a:r>
          <a:endParaRPr lang="ru-RU" dirty="0"/>
        </a:p>
      </dgm:t>
    </dgm:pt>
    <dgm:pt modelId="{80AA95D5-E63A-4029-A311-360F3291023C}" type="parTrans" cxnId="{91F9F856-A9FD-4EBC-A8F1-2A27DFC84ED3}">
      <dgm:prSet/>
      <dgm:spPr/>
      <dgm:t>
        <a:bodyPr/>
        <a:lstStyle/>
        <a:p>
          <a:endParaRPr lang="ru-RU"/>
        </a:p>
      </dgm:t>
    </dgm:pt>
    <dgm:pt modelId="{82D7E041-02A0-47B1-96FF-F04A60F5AD2C}" type="sibTrans" cxnId="{91F9F856-A9FD-4EBC-A8F1-2A27DFC84ED3}">
      <dgm:prSet/>
      <dgm:spPr/>
      <dgm:t>
        <a:bodyPr/>
        <a:lstStyle/>
        <a:p>
          <a:endParaRPr lang="ru-RU"/>
        </a:p>
      </dgm:t>
    </dgm:pt>
    <dgm:pt modelId="{9EDA7345-F92E-4833-AE0B-11A640EC2C31}" type="pres">
      <dgm:prSet presAssocID="{05085328-8855-49F1-A1FB-BAB97FF0BFE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140DABA-2589-4D83-AE79-6809BCF8E003}" type="pres">
      <dgm:prSet presAssocID="{099F97F7-60CF-4AC9-80A9-5E6FC1C1A9DC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616CB2-DA66-462A-9430-6621E869279C}" type="pres">
      <dgm:prSet presAssocID="{CE1C1470-BB12-476B-B7EB-5950B34475B2}" presName="sibTrans" presStyleCnt="0"/>
      <dgm:spPr/>
    </dgm:pt>
    <dgm:pt modelId="{C824EE9D-B6EC-494C-8778-F249B031F506}" type="pres">
      <dgm:prSet presAssocID="{435BE894-1000-4BB1-9091-6B7CDCDF3F0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A1E88F-8FB5-49A2-A402-31EB8FF250D5}" type="pres">
      <dgm:prSet presAssocID="{1E77E1B7-47B9-4279-90FE-FF06D3D59593}" presName="sibTrans" presStyleCnt="0"/>
      <dgm:spPr/>
    </dgm:pt>
    <dgm:pt modelId="{93B8E506-A434-45A4-BDBE-EF34A6BE0291}" type="pres">
      <dgm:prSet presAssocID="{B4CE6715-E253-47A2-A44F-E853CD59529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FA32511-7DE5-486F-9119-430733044E78}" srcId="{05085328-8855-49F1-A1FB-BAB97FF0BFEA}" destId="{435BE894-1000-4BB1-9091-6B7CDCDF3F02}" srcOrd="1" destOrd="0" parTransId="{F2A92006-C2A0-47ED-90AD-8913897BF1A0}" sibTransId="{1E77E1B7-47B9-4279-90FE-FF06D3D59593}"/>
    <dgm:cxn modelId="{9EBA144A-A2F7-4C25-B29E-ED02845DE5A1}" srcId="{05085328-8855-49F1-A1FB-BAB97FF0BFEA}" destId="{099F97F7-60CF-4AC9-80A9-5E6FC1C1A9DC}" srcOrd="0" destOrd="0" parTransId="{ACA9B570-3BD1-47C0-9327-309EA8BDE204}" sibTransId="{CE1C1470-BB12-476B-B7EB-5950B34475B2}"/>
    <dgm:cxn modelId="{B9645B87-5D55-4EAF-B9C9-09EA740D652B}" type="presOf" srcId="{435BE894-1000-4BB1-9091-6B7CDCDF3F02}" destId="{C824EE9D-B6EC-494C-8778-F249B031F506}" srcOrd="0" destOrd="0" presId="urn:microsoft.com/office/officeart/2005/8/layout/default"/>
    <dgm:cxn modelId="{70E14C31-9EEB-4734-A80D-22B514CF5BAE}" type="presOf" srcId="{B4CE6715-E253-47A2-A44F-E853CD595297}" destId="{93B8E506-A434-45A4-BDBE-EF34A6BE0291}" srcOrd="0" destOrd="0" presId="urn:microsoft.com/office/officeart/2005/8/layout/default"/>
    <dgm:cxn modelId="{91F9F856-A9FD-4EBC-A8F1-2A27DFC84ED3}" srcId="{05085328-8855-49F1-A1FB-BAB97FF0BFEA}" destId="{B4CE6715-E253-47A2-A44F-E853CD595297}" srcOrd="2" destOrd="0" parTransId="{80AA95D5-E63A-4029-A311-360F3291023C}" sibTransId="{82D7E041-02A0-47B1-96FF-F04A60F5AD2C}"/>
    <dgm:cxn modelId="{3CC387A5-F2F7-41D7-B908-DB29BDD47C5F}" type="presOf" srcId="{099F97F7-60CF-4AC9-80A9-5E6FC1C1A9DC}" destId="{C140DABA-2589-4D83-AE79-6809BCF8E003}" srcOrd="0" destOrd="0" presId="urn:microsoft.com/office/officeart/2005/8/layout/default"/>
    <dgm:cxn modelId="{2B67B3D4-F29F-428B-9C0B-C63BA923C870}" type="presOf" srcId="{05085328-8855-49F1-A1FB-BAB97FF0BFEA}" destId="{9EDA7345-F92E-4833-AE0B-11A640EC2C31}" srcOrd="0" destOrd="0" presId="urn:microsoft.com/office/officeart/2005/8/layout/default"/>
    <dgm:cxn modelId="{43FE14A3-5C78-4E74-8D11-50C829AFE44C}" type="presParOf" srcId="{9EDA7345-F92E-4833-AE0B-11A640EC2C31}" destId="{C140DABA-2589-4D83-AE79-6809BCF8E003}" srcOrd="0" destOrd="0" presId="urn:microsoft.com/office/officeart/2005/8/layout/default"/>
    <dgm:cxn modelId="{FEFCC9F6-57FE-461A-B015-493E5697E45B}" type="presParOf" srcId="{9EDA7345-F92E-4833-AE0B-11A640EC2C31}" destId="{42616CB2-DA66-462A-9430-6621E869279C}" srcOrd="1" destOrd="0" presId="urn:microsoft.com/office/officeart/2005/8/layout/default"/>
    <dgm:cxn modelId="{BED8D09B-7D38-4DC2-9E55-DC403C28102E}" type="presParOf" srcId="{9EDA7345-F92E-4833-AE0B-11A640EC2C31}" destId="{C824EE9D-B6EC-494C-8778-F249B031F506}" srcOrd="2" destOrd="0" presId="urn:microsoft.com/office/officeart/2005/8/layout/default"/>
    <dgm:cxn modelId="{2C5C4F05-434B-444C-B77C-30B6CAB0C1EF}" type="presParOf" srcId="{9EDA7345-F92E-4833-AE0B-11A640EC2C31}" destId="{A1A1E88F-8FB5-49A2-A402-31EB8FF250D5}" srcOrd="3" destOrd="0" presId="urn:microsoft.com/office/officeart/2005/8/layout/default"/>
    <dgm:cxn modelId="{B2B272DB-471F-48D2-BDE9-53D64D611959}" type="presParOf" srcId="{9EDA7345-F92E-4833-AE0B-11A640EC2C31}" destId="{93B8E506-A434-45A4-BDBE-EF34A6BE0291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DED4439-8CBE-4413-B80F-D5F8FED24B6C}" type="doc">
      <dgm:prSet loTypeId="urn:microsoft.com/office/officeart/2005/8/layout/chevron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3AFA644-E4DF-4557-97D2-7A836D6F45C2}">
      <dgm:prSet custT="1"/>
      <dgm:spPr/>
      <dgm:t>
        <a:bodyPr/>
        <a:lstStyle/>
        <a:p>
          <a:r>
            <a:rPr lang="ru-RU" sz="1000" dirty="0" smtClean="0"/>
            <a:t>Пользователь вправе провести тестирование его ИС на тестовом стенде ГИС ЖКХ</a:t>
          </a:r>
          <a:endParaRPr lang="ru-RU" sz="1000" dirty="0"/>
        </a:p>
      </dgm:t>
    </dgm:pt>
    <dgm:pt modelId="{BF9A3DB8-B2A2-4D80-87F4-981A6E68051F}" type="parTrans" cxnId="{45D0C1BD-B104-4C86-93C2-A18FBAF82875}">
      <dgm:prSet/>
      <dgm:spPr/>
      <dgm:t>
        <a:bodyPr/>
        <a:lstStyle/>
        <a:p>
          <a:endParaRPr lang="ru-RU" sz="1000"/>
        </a:p>
      </dgm:t>
    </dgm:pt>
    <dgm:pt modelId="{1D0941B1-26B1-4EA3-A4ED-B5976CF5B570}" type="sibTrans" cxnId="{45D0C1BD-B104-4C86-93C2-A18FBAF82875}">
      <dgm:prSet/>
      <dgm:spPr/>
      <dgm:t>
        <a:bodyPr/>
        <a:lstStyle/>
        <a:p>
          <a:endParaRPr lang="ru-RU" sz="1000"/>
        </a:p>
      </dgm:t>
    </dgm:pt>
    <dgm:pt modelId="{4E947C1A-2DB4-45E1-83F8-01C48FEDC915}">
      <dgm:prSet custT="1"/>
      <dgm:spPr/>
      <dgm:t>
        <a:bodyPr/>
        <a:lstStyle/>
        <a:p>
          <a:endParaRPr lang="ru-RU" sz="1000"/>
        </a:p>
      </dgm:t>
    </dgm:pt>
    <dgm:pt modelId="{727F9E29-8EB3-43D4-AAF6-3C92303BF574}" type="parTrans" cxnId="{137661B1-91A3-4C4A-B1B3-B8F6F6EF32B2}">
      <dgm:prSet/>
      <dgm:spPr/>
      <dgm:t>
        <a:bodyPr/>
        <a:lstStyle/>
        <a:p>
          <a:endParaRPr lang="ru-RU" sz="1000"/>
        </a:p>
      </dgm:t>
    </dgm:pt>
    <dgm:pt modelId="{2E3EF422-319F-4B05-B8E5-9198D13F9C67}" type="sibTrans" cxnId="{137661B1-91A3-4C4A-B1B3-B8F6F6EF32B2}">
      <dgm:prSet/>
      <dgm:spPr/>
      <dgm:t>
        <a:bodyPr/>
        <a:lstStyle/>
        <a:p>
          <a:endParaRPr lang="ru-RU" sz="1000"/>
        </a:p>
      </dgm:t>
    </dgm:pt>
    <dgm:pt modelId="{AE7F936F-F708-4C10-B11A-562352F18372}">
      <dgm:prSet custT="1"/>
      <dgm:spPr/>
      <dgm:t>
        <a:bodyPr/>
        <a:lstStyle/>
        <a:p>
          <a:r>
            <a:rPr lang="ru-RU" sz="1000" dirty="0" smtClean="0"/>
            <a:t>Пользователь не вправе предоставлять иным лицам полномочия по совершению действий в ГИС ЖКХ от своего имени с использованием принадлежащей ему ИС</a:t>
          </a:r>
          <a:endParaRPr lang="ru-RU" sz="1000" dirty="0"/>
        </a:p>
      </dgm:t>
    </dgm:pt>
    <dgm:pt modelId="{BCC6E470-0F75-4EFE-A597-44AEBB2CD95B}" type="parTrans" cxnId="{D3C6E044-3567-4ECA-BD4A-0BA9ED52BFB2}">
      <dgm:prSet/>
      <dgm:spPr/>
      <dgm:t>
        <a:bodyPr/>
        <a:lstStyle/>
        <a:p>
          <a:endParaRPr lang="ru-RU" sz="1000"/>
        </a:p>
      </dgm:t>
    </dgm:pt>
    <dgm:pt modelId="{F7316D68-5286-4C11-96D2-FDE4A96311A8}" type="sibTrans" cxnId="{D3C6E044-3567-4ECA-BD4A-0BA9ED52BFB2}">
      <dgm:prSet/>
      <dgm:spPr/>
      <dgm:t>
        <a:bodyPr/>
        <a:lstStyle/>
        <a:p>
          <a:endParaRPr lang="ru-RU" sz="1000"/>
        </a:p>
      </dgm:t>
    </dgm:pt>
    <dgm:pt modelId="{79DEA73F-6515-463B-844D-6B9D06B358E8}">
      <dgm:prSet custT="1"/>
      <dgm:spPr/>
      <dgm:t>
        <a:bodyPr/>
        <a:lstStyle/>
        <a:p>
          <a:endParaRPr lang="ru-RU" sz="1000" dirty="0"/>
        </a:p>
      </dgm:t>
    </dgm:pt>
    <dgm:pt modelId="{4CF1D173-1135-4C3C-9C3D-198B6E384863}" type="parTrans" cxnId="{E464D72E-2D6C-47AA-976F-C618A0641A70}">
      <dgm:prSet/>
      <dgm:spPr/>
      <dgm:t>
        <a:bodyPr/>
        <a:lstStyle/>
        <a:p>
          <a:endParaRPr lang="ru-RU" sz="1000"/>
        </a:p>
      </dgm:t>
    </dgm:pt>
    <dgm:pt modelId="{EBEB8317-065B-4006-A930-82AB495660E8}" type="sibTrans" cxnId="{E464D72E-2D6C-47AA-976F-C618A0641A70}">
      <dgm:prSet/>
      <dgm:spPr/>
      <dgm:t>
        <a:bodyPr/>
        <a:lstStyle/>
        <a:p>
          <a:endParaRPr lang="ru-RU" sz="1000"/>
        </a:p>
      </dgm:t>
    </dgm:pt>
    <dgm:pt modelId="{D5E08C66-AA31-407E-9A38-5372564BF2D8}">
      <dgm:prSet custT="1"/>
      <dgm:spPr/>
      <dgm:t>
        <a:bodyPr/>
        <a:lstStyle/>
        <a:p>
          <a:r>
            <a:rPr lang="ru-RU" sz="1000" dirty="0" smtClean="0"/>
            <a:t>Пользователь не вправе с использованием принадлежащей ему ИС совершать действия в ГИС ЖКХ от имени иных лиц</a:t>
          </a:r>
          <a:endParaRPr lang="ru-RU" sz="1000" dirty="0"/>
        </a:p>
      </dgm:t>
    </dgm:pt>
    <dgm:pt modelId="{9C69B582-9963-4D7B-BD05-4CF6160208C1}" type="parTrans" cxnId="{A68D81EE-DBC5-4461-B6E9-DEB447301A55}">
      <dgm:prSet/>
      <dgm:spPr/>
      <dgm:t>
        <a:bodyPr/>
        <a:lstStyle/>
        <a:p>
          <a:endParaRPr lang="ru-RU" sz="1000"/>
        </a:p>
      </dgm:t>
    </dgm:pt>
    <dgm:pt modelId="{400314B2-FC7F-4163-86D4-17E2671DCBEA}" type="sibTrans" cxnId="{A68D81EE-DBC5-4461-B6E9-DEB447301A55}">
      <dgm:prSet/>
      <dgm:spPr/>
      <dgm:t>
        <a:bodyPr/>
        <a:lstStyle/>
        <a:p>
          <a:endParaRPr lang="ru-RU" sz="1000"/>
        </a:p>
      </dgm:t>
    </dgm:pt>
    <dgm:pt modelId="{7D04DAED-D640-42A1-812E-F8135A9540D6}">
      <dgm:prSet custT="1"/>
      <dgm:spPr/>
      <dgm:t>
        <a:bodyPr/>
        <a:lstStyle/>
        <a:p>
          <a:endParaRPr lang="ru-RU" sz="1000" dirty="0"/>
        </a:p>
      </dgm:t>
    </dgm:pt>
    <dgm:pt modelId="{4BF4CEF1-1D48-4461-BA75-ECAA2DCF8C74}" type="parTrans" cxnId="{3F836AFB-E5A1-4555-870E-7B2D52E8AF98}">
      <dgm:prSet/>
      <dgm:spPr/>
      <dgm:t>
        <a:bodyPr/>
        <a:lstStyle/>
        <a:p>
          <a:endParaRPr lang="ru-RU" sz="1000"/>
        </a:p>
      </dgm:t>
    </dgm:pt>
    <dgm:pt modelId="{00465839-8E6F-4E88-B2A5-E9AA62D95AED}" type="sibTrans" cxnId="{3F836AFB-E5A1-4555-870E-7B2D52E8AF98}">
      <dgm:prSet/>
      <dgm:spPr/>
      <dgm:t>
        <a:bodyPr/>
        <a:lstStyle/>
        <a:p>
          <a:endParaRPr lang="ru-RU" sz="1000"/>
        </a:p>
      </dgm:t>
    </dgm:pt>
    <dgm:pt modelId="{3CB8C7F2-8861-4315-8A49-4C4F87AB7E91}">
      <dgm:prSet custT="1"/>
      <dgm:spPr/>
      <dgm:t>
        <a:bodyPr/>
        <a:lstStyle/>
        <a:p>
          <a:r>
            <a:rPr lang="ru-RU" sz="1000" dirty="0" smtClean="0"/>
            <a:t>При отказе пользователем от использования принадлежащей ему ИС он направляет уведомление об этом оператору ГИС ЖКХ</a:t>
          </a:r>
          <a:endParaRPr lang="ru-RU" sz="1000" dirty="0"/>
        </a:p>
      </dgm:t>
    </dgm:pt>
    <dgm:pt modelId="{121E247F-E3C0-47FA-9423-89E8C71244DA}" type="parTrans" cxnId="{03B9BF4C-D7F7-41F2-BAE8-73D7C09B0BA6}">
      <dgm:prSet/>
      <dgm:spPr/>
      <dgm:t>
        <a:bodyPr/>
        <a:lstStyle/>
        <a:p>
          <a:endParaRPr lang="ru-RU" sz="1000"/>
        </a:p>
      </dgm:t>
    </dgm:pt>
    <dgm:pt modelId="{2A84ECFA-D111-4EE0-8E6B-59FD1DA6986E}" type="sibTrans" cxnId="{03B9BF4C-D7F7-41F2-BAE8-73D7C09B0BA6}">
      <dgm:prSet/>
      <dgm:spPr/>
      <dgm:t>
        <a:bodyPr/>
        <a:lstStyle/>
        <a:p>
          <a:endParaRPr lang="ru-RU" sz="1000"/>
        </a:p>
      </dgm:t>
    </dgm:pt>
    <dgm:pt modelId="{C6AF2B40-A963-4BC6-9B0B-9746FCA839BF}">
      <dgm:prSet custT="1"/>
      <dgm:spPr/>
      <dgm:t>
        <a:bodyPr/>
        <a:lstStyle/>
        <a:p>
          <a:endParaRPr lang="ru-RU" sz="1000" dirty="0"/>
        </a:p>
      </dgm:t>
    </dgm:pt>
    <dgm:pt modelId="{4F945711-EFD6-494A-BDF7-B6DEC68BFA4C}" type="parTrans" cxnId="{6AF06AC6-CE24-4A74-A246-A2B41B8BE228}">
      <dgm:prSet/>
      <dgm:spPr/>
      <dgm:t>
        <a:bodyPr/>
        <a:lstStyle/>
        <a:p>
          <a:endParaRPr lang="ru-RU" sz="1000"/>
        </a:p>
      </dgm:t>
    </dgm:pt>
    <dgm:pt modelId="{DFFA00C8-F4D0-449A-8867-2A235093ADD9}" type="sibTrans" cxnId="{6AF06AC6-CE24-4A74-A246-A2B41B8BE228}">
      <dgm:prSet/>
      <dgm:spPr/>
      <dgm:t>
        <a:bodyPr/>
        <a:lstStyle/>
        <a:p>
          <a:endParaRPr lang="ru-RU" sz="1000"/>
        </a:p>
      </dgm:t>
    </dgm:pt>
    <dgm:pt modelId="{D6E0F320-8246-4AED-BEDE-36B4B1F026B1}" type="pres">
      <dgm:prSet presAssocID="{6DED4439-8CBE-4413-B80F-D5F8FED24B6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89886B1-EC33-4483-BC51-F75077C503FA}" type="pres">
      <dgm:prSet presAssocID="{4E947C1A-2DB4-45E1-83F8-01C48FEDC915}" presName="composite" presStyleCnt="0"/>
      <dgm:spPr/>
    </dgm:pt>
    <dgm:pt modelId="{AA0F0CA9-A47B-4FF1-A404-B776950986B3}" type="pres">
      <dgm:prSet presAssocID="{4E947C1A-2DB4-45E1-83F8-01C48FEDC915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9D8D6A-2DBE-425E-9E0D-72374672A6DD}" type="pres">
      <dgm:prSet presAssocID="{4E947C1A-2DB4-45E1-83F8-01C48FEDC915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042078-7016-4F7A-86BE-6F9621EB71DB}" type="pres">
      <dgm:prSet presAssocID="{2E3EF422-319F-4B05-B8E5-9198D13F9C67}" presName="sp" presStyleCnt="0"/>
      <dgm:spPr/>
    </dgm:pt>
    <dgm:pt modelId="{4A5EEFA4-71FC-4BF3-9CA3-2C276DE3FB03}" type="pres">
      <dgm:prSet presAssocID="{79DEA73F-6515-463B-844D-6B9D06B358E8}" presName="composite" presStyleCnt="0"/>
      <dgm:spPr/>
    </dgm:pt>
    <dgm:pt modelId="{6E31AA62-28CC-42B8-9A51-1D81E678FF07}" type="pres">
      <dgm:prSet presAssocID="{79DEA73F-6515-463B-844D-6B9D06B358E8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9AC154-5879-4539-B7CF-66BA13133315}" type="pres">
      <dgm:prSet presAssocID="{79DEA73F-6515-463B-844D-6B9D06B358E8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EA9225-DB53-40F0-9869-B1F5EA2121C5}" type="pres">
      <dgm:prSet presAssocID="{EBEB8317-065B-4006-A930-82AB495660E8}" presName="sp" presStyleCnt="0"/>
      <dgm:spPr/>
    </dgm:pt>
    <dgm:pt modelId="{D7F366C3-9781-4F5A-858D-E6E99F02438C}" type="pres">
      <dgm:prSet presAssocID="{7D04DAED-D640-42A1-812E-F8135A9540D6}" presName="composite" presStyleCnt="0"/>
      <dgm:spPr/>
    </dgm:pt>
    <dgm:pt modelId="{C4777C0C-9DB3-49D7-8241-4123D855C974}" type="pres">
      <dgm:prSet presAssocID="{7D04DAED-D640-42A1-812E-F8135A9540D6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39C304-A12A-4F83-A172-B6D76AA1AD8E}" type="pres">
      <dgm:prSet presAssocID="{7D04DAED-D640-42A1-812E-F8135A9540D6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D30AAA-6D04-4D26-A851-E2B4C655D5FB}" type="pres">
      <dgm:prSet presAssocID="{00465839-8E6F-4E88-B2A5-E9AA62D95AED}" presName="sp" presStyleCnt="0"/>
      <dgm:spPr/>
    </dgm:pt>
    <dgm:pt modelId="{4D2567ED-081C-416B-8588-E643C0641F1B}" type="pres">
      <dgm:prSet presAssocID="{C6AF2B40-A963-4BC6-9B0B-9746FCA839BF}" presName="composite" presStyleCnt="0"/>
      <dgm:spPr/>
    </dgm:pt>
    <dgm:pt modelId="{F570A131-F447-4B98-AC71-51DBB79F742F}" type="pres">
      <dgm:prSet presAssocID="{C6AF2B40-A963-4BC6-9B0B-9746FCA839BF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E6E419-A114-4B6B-8095-62ADA5A375D6}" type="pres">
      <dgm:prSet presAssocID="{C6AF2B40-A963-4BC6-9B0B-9746FCA839BF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47B5FD0-1AF5-4F1E-A872-9747CC06FE24}" type="presOf" srcId="{79DEA73F-6515-463B-844D-6B9D06B358E8}" destId="{6E31AA62-28CC-42B8-9A51-1D81E678FF07}" srcOrd="0" destOrd="0" presId="urn:microsoft.com/office/officeart/2005/8/layout/chevron2"/>
    <dgm:cxn modelId="{38C98704-E2E3-4515-A9AB-10DE7FACD1BD}" type="presOf" srcId="{C6AF2B40-A963-4BC6-9B0B-9746FCA839BF}" destId="{F570A131-F447-4B98-AC71-51DBB79F742F}" srcOrd="0" destOrd="0" presId="urn:microsoft.com/office/officeart/2005/8/layout/chevron2"/>
    <dgm:cxn modelId="{2CEF4C67-A95B-4CA2-99D3-976C5C97E064}" type="presOf" srcId="{53AFA644-E4DF-4557-97D2-7A836D6F45C2}" destId="{9F9D8D6A-2DBE-425E-9E0D-72374672A6DD}" srcOrd="0" destOrd="0" presId="urn:microsoft.com/office/officeart/2005/8/layout/chevron2"/>
    <dgm:cxn modelId="{E464D72E-2D6C-47AA-976F-C618A0641A70}" srcId="{6DED4439-8CBE-4413-B80F-D5F8FED24B6C}" destId="{79DEA73F-6515-463B-844D-6B9D06B358E8}" srcOrd="1" destOrd="0" parTransId="{4CF1D173-1135-4C3C-9C3D-198B6E384863}" sibTransId="{EBEB8317-065B-4006-A930-82AB495660E8}"/>
    <dgm:cxn modelId="{8A94615E-79AF-4F77-9EB3-3523BE466184}" type="presOf" srcId="{AE7F936F-F708-4C10-B11A-562352F18372}" destId="{B39AC154-5879-4539-B7CF-66BA13133315}" srcOrd="0" destOrd="0" presId="urn:microsoft.com/office/officeart/2005/8/layout/chevron2"/>
    <dgm:cxn modelId="{3715E100-C676-412D-AB5B-1429858EFAF1}" type="presOf" srcId="{D5E08C66-AA31-407E-9A38-5372564BF2D8}" destId="{A739C304-A12A-4F83-A172-B6D76AA1AD8E}" srcOrd="0" destOrd="0" presId="urn:microsoft.com/office/officeart/2005/8/layout/chevron2"/>
    <dgm:cxn modelId="{3F836AFB-E5A1-4555-870E-7B2D52E8AF98}" srcId="{6DED4439-8CBE-4413-B80F-D5F8FED24B6C}" destId="{7D04DAED-D640-42A1-812E-F8135A9540D6}" srcOrd="2" destOrd="0" parTransId="{4BF4CEF1-1D48-4461-BA75-ECAA2DCF8C74}" sibTransId="{00465839-8E6F-4E88-B2A5-E9AA62D95AED}"/>
    <dgm:cxn modelId="{03B9BF4C-D7F7-41F2-BAE8-73D7C09B0BA6}" srcId="{C6AF2B40-A963-4BC6-9B0B-9746FCA839BF}" destId="{3CB8C7F2-8861-4315-8A49-4C4F87AB7E91}" srcOrd="0" destOrd="0" parTransId="{121E247F-E3C0-47FA-9423-89E8C71244DA}" sibTransId="{2A84ECFA-D111-4EE0-8E6B-59FD1DA6986E}"/>
    <dgm:cxn modelId="{6AF06AC6-CE24-4A74-A246-A2B41B8BE228}" srcId="{6DED4439-8CBE-4413-B80F-D5F8FED24B6C}" destId="{C6AF2B40-A963-4BC6-9B0B-9746FCA839BF}" srcOrd="3" destOrd="0" parTransId="{4F945711-EFD6-494A-BDF7-B6DEC68BFA4C}" sibTransId="{DFFA00C8-F4D0-449A-8867-2A235093ADD9}"/>
    <dgm:cxn modelId="{45D0C1BD-B104-4C86-93C2-A18FBAF82875}" srcId="{4E947C1A-2DB4-45E1-83F8-01C48FEDC915}" destId="{53AFA644-E4DF-4557-97D2-7A836D6F45C2}" srcOrd="0" destOrd="0" parTransId="{BF9A3DB8-B2A2-4D80-87F4-981A6E68051F}" sibTransId="{1D0941B1-26B1-4EA3-A4ED-B5976CF5B570}"/>
    <dgm:cxn modelId="{D3C6E044-3567-4ECA-BD4A-0BA9ED52BFB2}" srcId="{79DEA73F-6515-463B-844D-6B9D06B358E8}" destId="{AE7F936F-F708-4C10-B11A-562352F18372}" srcOrd="0" destOrd="0" parTransId="{BCC6E470-0F75-4EFE-A597-44AEBB2CD95B}" sibTransId="{F7316D68-5286-4C11-96D2-FDE4A96311A8}"/>
    <dgm:cxn modelId="{4CB35E49-F9DC-4956-811B-055DAB3DCC6F}" type="presOf" srcId="{6DED4439-8CBE-4413-B80F-D5F8FED24B6C}" destId="{D6E0F320-8246-4AED-BEDE-36B4B1F026B1}" srcOrd="0" destOrd="0" presId="urn:microsoft.com/office/officeart/2005/8/layout/chevron2"/>
    <dgm:cxn modelId="{D8AA4198-274F-43D5-9CAA-4EAF5E40A500}" type="presOf" srcId="{7D04DAED-D640-42A1-812E-F8135A9540D6}" destId="{C4777C0C-9DB3-49D7-8241-4123D855C974}" srcOrd="0" destOrd="0" presId="urn:microsoft.com/office/officeart/2005/8/layout/chevron2"/>
    <dgm:cxn modelId="{A68D81EE-DBC5-4461-B6E9-DEB447301A55}" srcId="{7D04DAED-D640-42A1-812E-F8135A9540D6}" destId="{D5E08C66-AA31-407E-9A38-5372564BF2D8}" srcOrd="0" destOrd="0" parTransId="{9C69B582-9963-4D7B-BD05-4CF6160208C1}" sibTransId="{400314B2-FC7F-4163-86D4-17E2671DCBEA}"/>
    <dgm:cxn modelId="{BC80BD75-9E5E-41E6-B740-4EEA96849614}" type="presOf" srcId="{3CB8C7F2-8861-4315-8A49-4C4F87AB7E91}" destId="{5DE6E419-A114-4B6B-8095-62ADA5A375D6}" srcOrd="0" destOrd="0" presId="urn:microsoft.com/office/officeart/2005/8/layout/chevron2"/>
    <dgm:cxn modelId="{137661B1-91A3-4C4A-B1B3-B8F6F6EF32B2}" srcId="{6DED4439-8CBE-4413-B80F-D5F8FED24B6C}" destId="{4E947C1A-2DB4-45E1-83F8-01C48FEDC915}" srcOrd="0" destOrd="0" parTransId="{727F9E29-8EB3-43D4-AAF6-3C92303BF574}" sibTransId="{2E3EF422-319F-4B05-B8E5-9198D13F9C67}"/>
    <dgm:cxn modelId="{E4E70246-53D9-47C8-B523-D9693B73E824}" type="presOf" srcId="{4E947C1A-2DB4-45E1-83F8-01C48FEDC915}" destId="{AA0F0CA9-A47B-4FF1-A404-B776950986B3}" srcOrd="0" destOrd="0" presId="urn:microsoft.com/office/officeart/2005/8/layout/chevron2"/>
    <dgm:cxn modelId="{1872511E-6E16-4681-97E5-DD11C4EA922E}" type="presParOf" srcId="{D6E0F320-8246-4AED-BEDE-36B4B1F026B1}" destId="{789886B1-EC33-4483-BC51-F75077C503FA}" srcOrd="0" destOrd="0" presId="urn:microsoft.com/office/officeart/2005/8/layout/chevron2"/>
    <dgm:cxn modelId="{43E3D9C7-4781-4D72-B4CD-B0D8DF3CBD35}" type="presParOf" srcId="{789886B1-EC33-4483-BC51-F75077C503FA}" destId="{AA0F0CA9-A47B-4FF1-A404-B776950986B3}" srcOrd="0" destOrd="0" presId="urn:microsoft.com/office/officeart/2005/8/layout/chevron2"/>
    <dgm:cxn modelId="{22AAF2E1-23CE-41D8-9622-6AC345AC1BDF}" type="presParOf" srcId="{789886B1-EC33-4483-BC51-F75077C503FA}" destId="{9F9D8D6A-2DBE-425E-9E0D-72374672A6DD}" srcOrd="1" destOrd="0" presId="urn:microsoft.com/office/officeart/2005/8/layout/chevron2"/>
    <dgm:cxn modelId="{C6B64E81-1F20-4443-BE8A-CD8181A86E28}" type="presParOf" srcId="{D6E0F320-8246-4AED-BEDE-36B4B1F026B1}" destId="{A3042078-7016-4F7A-86BE-6F9621EB71DB}" srcOrd="1" destOrd="0" presId="urn:microsoft.com/office/officeart/2005/8/layout/chevron2"/>
    <dgm:cxn modelId="{06A144C8-EA01-4E27-9908-A1325A277E37}" type="presParOf" srcId="{D6E0F320-8246-4AED-BEDE-36B4B1F026B1}" destId="{4A5EEFA4-71FC-4BF3-9CA3-2C276DE3FB03}" srcOrd="2" destOrd="0" presId="urn:microsoft.com/office/officeart/2005/8/layout/chevron2"/>
    <dgm:cxn modelId="{B94E662D-49AF-42FB-A2AF-A2EA17DF6CC5}" type="presParOf" srcId="{4A5EEFA4-71FC-4BF3-9CA3-2C276DE3FB03}" destId="{6E31AA62-28CC-42B8-9A51-1D81E678FF07}" srcOrd="0" destOrd="0" presId="urn:microsoft.com/office/officeart/2005/8/layout/chevron2"/>
    <dgm:cxn modelId="{1694448F-807A-4E13-BCAE-104851F20F41}" type="presParOf" srcId="{4A5EEFA4-71FC-4BF3-9CA3-2C276DE3FB03}" destId="{B39AC154-5879-4539-B7CF-66BA13133315}" srcOrd="1" destOrd="0" presId="urn:microsoft.com/office/officeart/2005/8/layout/chevron2"/>
    <dgm:cxn modelId="{AF757E35-251E-4525-8CAA-9253347C86EB}" type="presParOf" srcId="{D6E0F320-8246-4AED-BEDE-36B4B1F026B1}" destId="{F0EA9225-DB53-40F0-9869-B1F5EA2121C5}" srcOrd="3" destOrd="0" presId="urn:microsoft.com/office/officeart/2005/8/layout/chevron2"/>
    <dgm:cxn modelId="{832ED142-337C-46D7-BD79-1150ACB511E0}" type="presParOf" srcId="{D6E0F320-8246-4AED-BEDE-36B4B1F026B1}" destId="{D7F366C3-9781-4F5A-858D-E6E99F02438C}" srcOrd="4" destOrd="0" presId="urn:microsoft.com/office/officeart/2005/8/layout/chevron2"/>
    <dgm:cxn modelId="{147E7016-4A8E-4718-8706-3B13B4EA45D8}" type="presParOf" srcId="{D7F366C3-9781-4F5A-858D-E6E99F02438C}" destId="{C4777C0C-9DB3-49D7-8241-4123D855C974}" srcOrd="0" destOrd="0" presId="urn:microsoft.com/office/officeart/2005/8/layout/chevron2"/>
    <dgm:cxn modelId="{6EA3CEC3-9020-4C55-B467-C946D86E524E}" type="presParOf" srcId="{D7F366C3-9781-4F5A-858D-E6E99F02438C}" destId="{A739C304-A12A-4F83-A172-B6D76AA1AD8E}" srcOrd="1" destOrd="0" presId="urn:microsoft.com/office/officeart/2005/8/layout/chevron2"/>
    <dgm:cxn modelId="{4061F22F-D38E-4E7E-BBCF-228ED1671A1C}" type="presParOf" srcId="{D6E0F320-8246-4AED-BEDE-36B4B1F026B1}" destId="{EFD30AAA-6D04-4D26-A851-E2B4C655D5FB}" srcOrd="5" destOrd="0" presId="urn:microsoft.com/office/officeart/2005/8/layout/chevron2"/>
    <dgm:cxn modelId="{CC6E9C2C-2475-4202-A5A3-356565BE05F4}" type="presParOf" srcId="{D6E0F320-8246-4AED-BEDE-36B4B1F026B1}" destId="{4D2567ED-081C-416B-8588-E643C0641F1B}" srcOrd="6" destOrd="0" presId="urn:microsoft.com/office/officeart/2005/8/layout/chevron2"/>
    <dgm:cxn modelId="{400E5614-5F68-4229-B6C1-B6EABCEC2176}" type="presParOf" srcId="{4D2567ED-081C-416B-8588-E643C0641F1B}" destId="{F570A131-F447-4B98-AC71-51DBB79F742F}" srcOrd="0" destOrd="0" presId="urn:microsoft.com/office/officeart/2005/8/layout/chevron2"/>
    <dgm:cxn modelId="{C85A4390-481A-43B7-9F46-DC92FE81C364}" type="presParOf" srcId="{4D2567ED-081C-416B-8588-E643C0641F1B}" destId="{5DE6E419-A114-4B6B-8095-62ADA5A375D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E9E7DDE-9540-4F2E-807D-3A3828E66A53}" type="doc">
      <dgm:prSet loTypeId="urn:microsoft.com/office/officeart/2008/layout/VerticalCurvedList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E26C959-1383-4FE0-82B3-7F32EFB537E4}">
      <dgm:prSet phldrT="[Текст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rgbClr val="DB7D7B"/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ru-RU" sz="18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Открытость</a:t>
          </a:r>
          <a:endParaRPr lang="ru-RU" sz="18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</a:endParaRPr>
        </a:p>
      </dgm:t>
    </dgm:pt>
    <dgm:pt modelId="{C6B01F8E-D2C5-4A9A-B5DF-8A8135D8965E}" type="parTrans" cxnId="{A8EF1D2C-6354-4A15-A396-32577A4F3612}">
      <dgm:prSet/>
      <dgm:spPr/>
      <dgm:t>
        <a:bodyPr/>
        <a:lstStyle/>
        <a:p>
          <a:endParaRPr lang="ru-RU" sz="2000"/>
        </a:p>
      </dgm:t>
    </dgm:pt>
    <dgm:pt modelId="{A33B98F0-0BAD-4BD7-B4B8-67F8CDC1D745}" type="sibTrans" cxnId="{A8EF1D2C-6354-4A15-A396-32577A4F3612}">
      <dgm:prSet/>
      <dgm:spPr/>
      <dgm:t>
        <a:bodyPr/>
        <a:lstStyle/>
        <a:p>
          <a:endParaRPr lang="ru-RU" sz="2000"/>
        </a:p>
      </dgm:t>
    </dgm:pt>
    <dgm:pt modelId="{FC0FA363-0BB6-412C-A4EB-64747D334962}">
      <dgm:prSet phldrT="[Текст]" custT="1"/>
      <dgm:spPr>
        <a:gradFill rotWithShape="0">
          <a:gsLst>
            <a:gs pos="0">
              <a:srgbClr val="B0CE74"/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ru-RU" sz="18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Достоверность</a:t>
          </a:r>
          <a:endParaRPr lang="ru-RU" sz="18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</a:endParaRPr>
        </a:p>
      </dgm:t>
    </dgm:pt>
    <dgm:pt modelId="{A42E6352-B611-43EF-A677-3B7AB2FE1BF2}" type="parTrans" cxnId="{04D3D474-15B3-4C72-B530-918BECC90E1E}">
      <dgm:prSet/>
      <dgm:spPr/>
      <dgm:t>
        <a:bodyPr/>
        <a:lstStyle/>
        <a:p>
          <a:endParaRPr lang="ru-RU" sz="2000"/>
        </a:p>
      </dgm:t>
    </dgm:pt>
    <dgm:pt modelId="{3FBD8F40-18E4-408F-BB7A-8C7402AD0DC3}" type="sibTrans" cxnId="{04D3D474-15B3-4C72-B530-918BECC90E1E}">
      <dgm:prSet/>
      <dgm:spPr/>
      <dgm:t>
        <a:bodyPr/>
        <a:lstStyle/>
        <a:p>
          <a:endParaRPr lang="ru-RU" sz="2000"/>
        </a:p>
      </dgm:t>
    </dgm:pt>
    <dgm:pt modelId="{991ED693-9D1B-48E0-82C1-F65A78668D59}">
      <dgm:prSet phldrT="[Текст]" custT="1"/>
      <dgm:spPr>
        <a:gradFill rotWithShape="0">
          <a:gsLst>
            <a:gs pos="0">
              <a:srgbClr val="AE97C9"/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ru-RU" sz="18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Удобство</a:t>
          </a:r>
          <a:endParaRPr lang="ru-RU" sz="18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</a:endParaRPr>
        </a:p>
      </dgm:t>
    </dgm:pt>
    <dgm:pt modelId="{2448974A-D173-4CA1-A926-3E054A061A94}" type="parTrans" cxnId="{9D78CF17-BD68-4C25-B667-91B002F45D07}">
      <dgm:prSet/>
      <dgm:spPr/>
      <dgm:t>
        <a:bodyPr/>
        <a:lstStyle/>
        <a:p>
          <a:endParaRPr lang="ru-RU" sz="2000"/>
        </a:p>
      </dgm:t>
    </dgm:pt>
    <dgm:pt modelId="{10C1DAD7-11A4-4754-896D-50EDA2545185}" type="sibTrans" cxnId="{9D78CF17-BD68-4C25-B667-91B002F45D07}">
      <dgm:prSet/>
      <dgm:spPr/>
      <dgm:t>
        <a:bodyPr/>
        <a:lstStyle/>
        <a:p>
          <a:endParaRPr lang="ru-RU" sz="2000"/>
        </a:p>
      </dgm:t>
    </dgm:pt>
    <dgm:pt modelId="{1526DB3F-B81C-49BC-B5AF-8D00E43D39BF}">
      <dgm:prSet phldrT="[Текст]" custT="1"/>
      <dgm:spPr>
        <a:gradFill rotWithShape="0">
          <a:gsLst>
            <a:gs pos="0">
              <a:srgbClr val="6BC3DB"/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ru-RU" sz="18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Надежность</a:t>
          </a:r>
          <a:endParaRPr lang="ru-RU" sz="18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</a:endParaRPr>
        </a:p>
      </dgm:t>
    </dgm:pt>
    <dgm:pt modelId="{65751759-3F96-4B0B-9657-4303A8696D44}" type="parTrans" cxnId="{98CE2712-FA1A-4F49-8F56-2EB4BE8ACC9A}">
      <dgm:prSet/>
      <dgm:spPr/>
      <dgm:t>
        <a:bodyPr/>
        <a:lstStyle/>
        <a:p>
          <a:endParaRPr lang="ru-RU" sz="2000"/>
        </a:p>
      </dgm:t>
    </dgm:pt>
    <dgm:pt modelId="{32644CB1-028B-4B5D-84A5-6714F18C22D5}" type="sibTrans" cxnId="{98CE2712-FA1A-4F49-8F56-2EB4BE8ACC9A}">
      <dgm:prSet/>
      <dgm:spPr/>
      <dgm:t>
        <a:bodyPr/>
        <a:lstStyle/>
        <a:p>
          <a:endParaRPr lang="ru-RU" sz="2000"/>
        </a:p>
      </dgm:t>
    </dgm:pt>
    <dgm:pt modelId="{3503833D-8EB4-4537-8B03-873225CBAECC}" type="pres">
      <dgm:prSet presAssocID="{2E9E7DDE-9540-4F2E-807D-3A3828E66A53}" presName="Name0" presStyleCnt="0">
        <dgm:presLayoutVars>
          <dgm:chMax val="7"/>
          <dgm:chPref val="7"/>
          <dgm:dir val="rev"/>
        </dgm:presLayoutVars>
      </dgm:prSet>
      <dgm:spPr/>
      <dgm:t>
        <a:bodyPr/>
        <a:lstStyle/>
        <a:p>
          <a:endParaRPr lang="ru-RU"/>
        </a:p>
      </dgm:t>
    </dgm:pt>
    <dgm:pt modelId="{087057A5-C9E4-4E07-8A69-C463905A045A}" type="pres">
      <dgm:prSet presAssocID="{2E9E7DDE-9540-4F2E-807D-3A3828E66A53}" presName="Name1" presStyleCnt="0"/>
      <dgm:spPr/>
    </dgm:pt>
    <dgm:pt modelId="{05CAA6AA-7C7F-4381-9A9D-DFB0C25386F5}" type="pres">
      <dgm:prSet presAssocID="{2E9E7DDE-9540-4F2E-807D-3A3828E66A53}" presName="cycle" presStyleCnt="0"/>
      <dgm:spPr/>
    </dgm:pt>
    <dgm:pt modelId="{752D358C-FED0-4DB3-B9C6-42A5EC9CD41C}" type="pres">
      <dgm:prSet presAssocID="{2E9E7DDE-9540-4F2E-807D-3A3828E66A53}" presName="srcNode" presStyleLbl="node1" presStyleIdx="0" presStyleCnt="4"/>
      <dgm:spPr/>
    </dgm:pt>
    <dgm:pt modelId="{5074C04B-E624-441B-AEA5-A40FD273785C}" type="pres">
      <dgm:prSet presAssocID="{2E9E7DDE-9540-4F2E-807D-3A3828E66A53}" presName="conn" presStyleLbl="parChTrans1D2" presStyleIdx="0" presStyleCnt="1"/>
      <dgm:spPr/>
      <dgm:t>
        <a:bodyPr/>
        <a:lstStyle/>
        <a:p>
          <a:endParaRPr lang="ru-RU"/>
        </a:p>
      </dgm:t>
    </dgm:pt>
    <dgm:pt modelId="{488333C4-ACFD-4238-87F6-CA92B20F8EED}" type="pres">
      <dgm:prSet presAssocID="{2E9E7DDE-9540-4F2E-807D-3A3828E66A53}" presName="extraNode" presStyleLbl="node1" presStyleIdx="0" presStyleCnt="4"/>
      <dgm:spPr/>
    </dgm:pt>
    <dgm:pt modelId="{0EE9437E-DBA9-4D6F-811B-B4956DAA32A3}" type="pres">
      <dgm:prSet presAssocID="{2E9E7DDE-9540-4F2E-807D-3A3828E66A53}" presName="dstNode" presStyleLbl="node1" presStyleIdx="0" presStyleCnt="4"/>
      <dgm:spPr/>
    </dgm:pt>
    <dgm:pt modelId="{BB513D4C-C6C8-4664-9495-F8067558690B}" type="pres">
      <dgm:prSet presAssocID="{6E26C959-1383-4FE0-82B3-7F32EFB537E4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007BFD-EB78-46AA-9CAD-0CF6D53A6FD3}" type="pres">
      <dgm:prSet presAssocID="{6E26C959-1383-4FE0-82B3-7F32EFB537E4}" presName="accent_1" presStyleCnt="0"/>
      <dgm:spPr/>
    </dgm:pt>
    <dgm:pt modelId="{46ABCDB1-4710-4C09-BB1A-47CAA85163EF}" type="pres">
      <dgm:prSet presAssocID="{6E26C959-1383-4FE0-82B3-7F32EFB537E4}" presName="accentRepeatNode" presStyleLbl="solidFgAcc1" presStyleIdx="0" presStyleCnt="4"/>
      <dgm:spPr/>
    </dgm:pt>
    <dgm:pt modelId="{51FD8B36-B369-49C6-815B-A9FE8B1638FF}" type="pres">
      <dgm:prSet presAssocID="{FC0FA363-0BB6-412C-A4EB-64747D334962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7F0EDD-76EF-419A-9205-C801D59A533E}" type="pres">
      <dgm:prSet presAssocID="{FC0FA363-0BB6-412C-A4EB-64747D334962}" presName="accent_2" presStyleCnt="0"/>
      <dgm:spPr/>
    </dgm:pt>
    <dgm:pt modelId="{8D512865-5037-414E-945A-87B761DA048A}" type="pres">
      <dgm:prSet presAssocID="{FC0FA363-0BB6-412C-A4EB-64747D334962}" presName="accentRepeatNode" presStyleLbl="solidFgAcc1" presStyleIdx="1" presStyleCnt="4"/>
      <dgm:spPr/>
    </dgm:pt>
    <dgm:pt modelId="{50D2100A-BC29-4B3C-B0B0-53015594BEC9}" type="pres">
      <dgm:prSet presAssocID="{991ED693-9D1B-48E0-82C1-F65A78668D59}" presName="text_3" presStyleLbl="node1" presStyleIdx="2" presStyleCnt="4" custLinFactNeighborX="4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7EF555-6394-43C0-830F-3D231D77E1E2}" type="pres">
      <dgm:prSet presAssocID="{991ED693-9D1B-48E0-82C1-F65A78668D59}" presName="accent_3" presStyleCnt="0"/>
      <dgm:spPr/>
    </dgm:pt>
    <dgm:pt modelId="{B0EE1342-527A-4BF6-BFF9-CC76DCFC08CA}" type="pres">
      <dgm:prSet presAssocID="{991ED693-9D1B-48E0-82C1-F65A78668D59}" presName="accentRepeatNode" presStyleLbl="solidFgAcc1" presStyleIdx="2" presStyleCnt="4"/>
      <dgm:spPr/>
    </dgm:pt>
    <dgm:pt modelId="{7BF38BCB-85DA-4787-9589-164950DD849D}" type="pres">
      <dgm:prSet presAssocID="{1526DB3F-B81C-49BC-B5AF-8D00E43D39BF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DB3C73-788E-4FBC-9027-BD3CAD8EB4EB}" type="pres">
      <dgm:prSet presAssocID="{1526DB3F-B81C-49BC-B5AF-8D00E43D39BF}" presName="accent_4" presStyleCnt="0"/>
      <dgm:spPr/>
    </dgm:pt>
    <dgm:pt modelId="{82D7C35A-1433-486F-AA37-5B3AB0FE196F}" type="pres">
      <dgm:prSet presAssocID="{1526DB3F-B81C-49BC-B5AF-8D00E43D39BF}" presName="accentRepeatNode" presStyleLbl="solidFgAcc1" presStyleIdx="3" presStyleCnt="4"/>
      <dgm:spPr/>
    </dgm:pt>
  </dgm:ptLst>
  <dgm:cxnLst>
    <dgm:cxn modelId="{75171CDE-0D9A-4C20-8906-E902267FA28E}" type="presOf" srcId="{991ED693-9D1B-48E0-82C1-F65A78668D59}" destId="{50D2100A-BC29-4B3C-B0B0-53015594BEC9}" srcOrd="0" destOrd="0" presId="urn:microsoft.com/office/officeart/2008/layout/VerticalCurvedList"/>
    <dgm:cxn modelId="{203D3D65-69AB-4B58-8478-2553A1A8C532}" type="presOf" srcId="{FC0FA363-0BB6-412C-A4EB-64747D334962}" destId="{51FD8B36-B369-49C6-815B-A9FE8B1638FF}" srcOrd="0" destOrd="0" presId="urn:microsoft.com/office/officeart/2008/layout/VerticalCurvedList"/>
    <dgm:cxn modelId="{ADF12F67-F4B2-4110-9445-4EFC7AD94101}" type="presOf" srcId="{A33B98F0-0BAD-4BD7-B4B8-67F8CDC1D745}" destId="{5074C04B-E624-441B-AEA5-A40FD273785C}" srcOrd="0" destOrd="0" presId="urn:microsoft.com/office/officeart/2008/layout/VerticalCurvedList"/>
    <dgm:cxn modelId="{E025DF5A-0CAB-49F0-B82C-1EE5FB3F9544}" type="presOf" srcId="{6E26C959-1383-4FE0-82B3-7F32EFB537E4}" destId="{BB513D4C-C6C8-4664-9495-F8067558690B}" srcOrd="0" destOrd="0" presId="urn:microsoft.com/office/officeart/2008/layout/VerticalCurvedList"/>
    <dgm:cxn modelId="{98CE2712-FA1A-4F49-8F56-2EB4BE8ACC9A}" srcId="{2E9E7DDE-9540-4F2E-807D-3A3828E66A53}" destId="{1526DB3F-B81C-49BC-B5AF-8D00E43D39BF}" srcOrd="3" destOrd="0" parTransId="{65751759-3F96-4B0B-9657-4303A8696D44}" sibTransId="{32644CB1-028B-4B5D-84A5-6714F18C22D5}"/>
    <dgm:cxn modelId="{63AE60B5-9941-468F-9CD3-4840BC4E354E}" type="presOf" srcId="{2E9E7DDE-9540-4F2E-807D-3A3828E66A53}" destId="{3503833D-8EB4-4537-8B03-873225CBAECC}" srcOrd="0" destOrd="0" presId="urn:microsoft.com/office/officeart/2008/layout/VerticalCurvedList"/>
    <dgm:cxn modelId="{A8EF1D2C-6354-4A15-A396-32577A4F3612}" srcId="{2E9E7DDE-9540-4F2E-807D-3A3828E66A53}" destId="{6E26C959-1383-4FE0-82B3-7F32EFB537E4}" srcOrd="0" destOrd="0" parTransId="{C6B01F8E-D2C5-4A9A-B5DF-8A8135D8965E}" sibTransId="{A33B98F0-0BAD-4BD7-B4B8-67F8CDC1D745}"/>
    <dgm:cxn modelId="{04D3D474-15B3-4C72-B530-918BECC90E1E}" srcId="{2E9E7DDE-9540-4F2E-807D-3A3828E66A53}" destId="{FC0FA363-0BB6-412C-A4EB-64747D334962}" srcOrd="1" destOrd="0" parTransId="{A42E6352-B611-43EF-A677-3B7AB2FE1BF2}" sibTransId="{3FBD8F40-18E4-408F-BB7A-8C7402AD0DC3}"/>
    <dgm:cxn modelId="{7694C8E1-2202-4C26-AA24-BC1CA75DBF3E}" type="presOf" srcId="{1526DB3F-B81C-49BC-B5AF-8D00E43D39BF}" destId="{7BF38BCB-85DA-4787-9589-164950DD849D}" srcOrd="0" destOrd="0" presId="urn:microsoft.com/office/officeart/2008/layout/VerticalCurvedList"/>
    <dgm:cxn modelId="{9D78CF17-BD68-4C25-B667-91B002F45D07}" srcId="{2E9E7DDE-9540-4F2E-807D-3A3828E66A53}" destId="{991ED693-9D1B-48E0-82C1-F65A78668D59}" srcOrd="2" destOrd="0" parTransId="{2448974A-D173-4CA1-A926-3E054A061A94}" sibTransId="{10C1DAD7-11A4-4754-896D-50EDA2545185}"/>
    <dgm:cxn modelId="{177DA3D1-464E-44DA-BE15-5D1457DBE1D5}" type="presParOf" srcId="{3503833D-8EB4-4537-8B03-873225CBAECC}" destId="{087057A5-C9E4-4E07-8A69-C463905A045A}" srcOrd="0" destOrd="0" presId="urn:microsoft.com/office/officeart/2008/layout/VerticalCurvedList"/>
    <dgm:cxn modelId="{BCA44A39-2B65-4CA0-B708-3EB358AA2949}" type="presParOf" srcId="{087057A5-C9E4-4E07-8A69-C463905A045A}" destId="{05CAA6AA-7C7F-4381-9A9D-DFB0C25386F5}" srcOrd="0" destOrd="0" presId="urn:microsoft.com/office/officeart/2008/layout/VerticalCurvedList"/>
    <dgm:cxn modelId="{A3426119-B970-4097-90DD-6D26A6BE1D70}" type="presParOf" srcId="{05CAA6AA-7C7F-4381-9A9D-DFB0C25386F5}" destId="{752D358C-FED0-4DB3-B9C6-42A5EC9CD41C}" srcOrd="0" destOrd="0" presId="urn:microsoft.com/office/officeart/2008/layout/VerticalCurvedList"/>
    <dgm:cxn modelId="{05B70F25-3169-434A-B06A-61C51F0C3435}" type="presParOf" srcId="{05CAA6AA-7C7F-4381-9A9D-DFB0C25386F5}" destId="{5074C04B-E624-441B-AEA5-A40FD273785C}" srcOrd="1" destOrd="0" presId="urn:microsoft.com/office/officeart/2008/layout/VerticalCurvedList"/>
    <dgm:cxn modelId="{13F5ECC7-4496-46F6-AB2C-1A47B879EA05}" type="presParOf" srcId="{05CAA6AA-7C7F-4381-9A9D-DFB0C25386F5}" destId="{488333C4-ACFD-4238-87F6-CA92B20F8EED}" srcOrd="2" destOrd="0" presId="urn:microsoft.com/office/officeart/2008/layout/VerticalCurvedList"/>
    <dgm:cxn modelId="{90917E7B-8AA2-44D6-8CA7-A9F93098A219}" type="presParOf" srcId="{05CAA6AA-7C7F-4381-9A9D-DFB0C25386F5}" destId="{0EE9437E-DBA9-4D6F-811B-B4956DAA32A3}" srcOrd="3" destOrd="0" presId="urn:microsoft.com/office/officeart/2008/layout/VerticalCurvedList"/>
    <dgm:cxn modelId="{C8741E19-D5BC-4D5E-AE1A-9BB9E6C7B683}" type="presParOf" srcId="{087057A5-C9E4-4E07-8A69-C463905A045A}" destId="{BB513D4C-C6C8-4664-9495-F8067558690B}" srcOrd="1" destOrd="0" presId="urn:microsoft.com/office/officeart/2008/layout/VerticalCurvedList"/>
    <dgm:cxn modelId="{517F9785-38C9-4A45-85A0-408795F3DAF2}" type="presParOf" srcId="{087057A5-C9E4-4E07-8A69-C463905A045A}" destId="{DF007BFD-EB78-46AA-9CAD-0CF6D53A6FD3}" srcOrd="2" destOrd="0" presId="urn:microsoft.com/office/officeart/2008/layout/VerticalCurvedList"/>
    <dgm:cxn modelId="{158E24DD-2A45-4EEF-A83A-4F9DFD43BF1C}" type="presParOf" srcId="{DF007BFD-EB78-46AA-9CAD-0CF6D53A6FD3}" destId="{46ABCDB1-4710-4C09-BB1A-47CAA85163EF}" srcOrd="0" destOrd="0" presId="urn:microsoft.com/office/officeart/2008/layout/VerticalCurvedList"/>
    <dgm:cxn modelId="{43069EA3-0151-446C-BCFC-4FA19F347AF2}" type="presParOf" srcId="{087057A5-C9E4-4E07-8A69-C463905A045A}" destId="{51FD8B36-B369-49C6-815B-A9FE8B1638FF}" srcOrd="3" destOrd="0" presId="urn:microsoft.com/office/officeart/2008/layout/VerticalCurvedList"/>
    <dgm:cxn modelId="{C47291D4-CC00-4D28-85AA-7BD3A937311F}" type="presParOf" srcId="{087057A5-C9E4-4E07-8A69-C463905A045A}" destId="{F97F0EDD-76EF-419A-9205-C801D59A533E}" srcOrd="4" destOrd="0" presId="urn:microsoft.com/office/officeart/2008/layout/VerticalCurvedList"/>
    <dgm:cxn modelId="{15693321-A2B6-476B-8F1C-9D40D02F38A5}" type="presParOf" srcId="{F97F0EDD-76EF-419A-9205-C801D59A533E}" destId="{8D512865-5037-414E-945A-87B761DA048A}" srcOrd="0" destOrd="0" presId="urn:microsoft.com/office/officeart/2008/layout/VerticalCurvedList"/>
    <dgm:cxn modelId="{AC86533E-6F7F-49FC-8992-2FEE269C4568}" type="presParOf" srcId="{087057A5-C9E4-4E07-8A69-C463905A045A}" destId="{50D2100A-BC29-4B3C-B0B0-53015594BEC9}" srcOrd="5" destOrd="0" presId="urn:microsoft.com/office/officeart/2008/layout/VerticalCurvedList"/>
    <dgm:cxn modelId="{37231ACF-29AB-4F94-8904-797298EFC378}" type="presParOf" srcId="{087057A5-C9E4-4E07-8A69-C463905A045A}" destId="{7F7EF555-6394-43C0-830F-3D231D77E1E2}" srcOrd="6" destOrd="0" presId="urn:microsoft.com/office/officeart/2008/layout/VerticalCurvedList"/>
    <dgm:cxn modelId="{CF90BACD-EDCE-4053-9299-1081F1DCE1FC}" type="presParOf" srcId="{7F7EF555-6394-43C0-830F-3D231D77E1E2}" destId="{B0EE1342-527A-4BF6-BFF9-CC76DCFC08CA}" srcOrd="0" destOrd="0" presId="urn:microsoft.com/office/officeart/2008/layout/VerticalCurvedList"/>
    <dgm:cxn modelId="{27447EB0-AB1B-47C5-A4E7-AFE4ED018501}" type="presParOf" srcId="{087057A5-C9E4-4E07-8A69-C463905A045A}" destId="{7BF38BCB-85DA-4787-9589-164950DD849D}" srcOrd="7" destOrd="0" presId="urn:microsoft.com/office/officeart/2008/layout/VerticalCurvedList"/>
    <dgm:cxn modelId="{E57B34C5-888D-4AE9-8961-D9A59691F360}" type="presParOf" srcId="{087057A5-C9E4-4E07-8A69-C463905A045A}" destId="{0CDB3C73-788E-4FBC-9027-BD3CAD8EB4EB}" srcOrd="8" destOrd="0" presId="urn:microsoft.com/office/officeart/2008/layout/VerticalCurvedList"/>
    <dgm:cxn modelId="{75C7DD36-745D-4CC7-A39D-760B028A7E0C}" type="presParOf" srcId="{0CDB3C73-788E-4FBC-9027-BD3CAD8EB4EB}" destId="{82D7C35A-1433-486F-AA37-5B3AB0FE196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E9E7DDE-9540-4F2E-807D-3A3828E66A53}" type="doc">
      <dgm:prSet loTypeId="urn:microsoft.com/office/officeart/2008/layout/VerticalCurvedList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E26C959-1383-4FE0-82B3-7F32EFB537E4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sz="1700" b="1" dirty="0" smtClean="0">
              <a:solidFill>
                <a:schemeClr val="tx1"/>
              </a:solidFill>
              <a:latin typeface="Calibri" pitchFamily="34" charset="0"/>
            </a:rPr>
            <a:t>Получение бесплатно и в открытом доступе нормативных правовых   актов в сфере ЖКХ</a:t>
          </a:r>
          <a:endParaRPr lang="ru-RU" sz="1700" b="1" dirty="0" smtClean="0">
            <a:solidFill>
              <a:schemeClr val="tx1"/>
            </a:solidFill>
            <a:latin typeface="Calibri" pitchFamily="34" charset="0"/>
            <a:ea typeface="+mn-ea"/>
            <a:cs typeface="+mn-cs"/>
          </a:endParaRPr>
        </a:p>
      </dgm:t>
    </dgm:pt>
    <dgm:pt modelId="{C6B01F8E-D2C5-4A9A-B5DF-8A8135D8965E}" type="parTrans" cxnId="{A8EF1D2C-6354-4A15-A396-32577A4F3612}">
      <dgm:prSet/>
      <dgm:spPr/>
      <dgm:t>
        <a:bodyPr/>
        <a:lstStyle/>
        <a:p>
          <a:endParaRPr lang="ru-RU" sz="2000" b="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A33B98F0-0BAD-4BD7-B4B8-67F8CDC1D745}" type="sibTrans" cxnId="{A8EF1D2C-6354-4A15-A396-32577A4F3612}">
      <dgm:prSet/>
      <dgm:spPr/>
      <dgm:t>
        <a:bodyPr/>
        <a:lstStyle/>
        <a:p>
          <a:endParaRPr lang="ru-RU" sz="2000" b="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FC0FA363-0BB6-412C-A4EB-64747D334962}">
      <dgm:prSet phldrT="[Текст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sz="1700" b="1" dirty="0" smtClean="0">
              <a:solidFill>
                <a:schemeClr val="tx1"/>
              </a:solidFill>
              <a:latin typeface="Calibri" pitchFamily="34" charset="0"/>
            </a:rPr>
            <a:t>Приём и размещение      показаний приборов учета</a:t>
          </a:r>
        </a:p>
      </dgm:t>
    </dgm:pt>
    <dgm:pt modelId="{A42E6352-B611-43EF-A677-3B7AB2FE1BF2}" type="parTrans" cxnId="{04D3D474-15B3-4C72-B530-918BECC90E1E}">
      <dgm:prSet/>
      <dgm:spPr/>
      <dgm:t>
        <a:bodyPr/>
        <a:lstStyle/>
        <a:p>
          <a:endParaRPr lang="ru-RU" sz="2000" b="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3FBD8F40-18E4-408F-BB7A-8C7402AD0DC3}" type="sibTrans" cxnId="{04D3D474-15B3-4C72-B530-918BECC90E1E}">
      <dgm:prSet/>
      <dgm:spPr/>
      <dgm:t>
        <a:bodyPr/>
        <a:lstStyle/>
        <a:p>
          <a:endParaRPr lang="ru-RU" sz="2000" b="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991ED693-9D1B-48E0-82C1-F65A78668D59}">
      <dgm:prSet phldrT="[Текст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sz="1700" b="1" dirty="0" smtClean="0">
              <a:solidFill>
                <a:schemeClr val="tx1"/>
              </a:solidFill>
              <a:latin typeface="Calibri" pitchFamily="34" charset="0"/>
              <a:ea typeface="+mn-ea"/>
              <a:cs typeface="+mn-cs"/>
            </a:rPr>
            <a:t>Выставление платежных документов за ЖКУ в электронном виде</a:t>
          </a:r>
        </a:p>
      </dgm:t>
    </dgm:pt>
    <dgm:pt modelId="{2448974A-D173-4CA1-A926-3E054A061A94}" type="parTrans" cxnId="{9D78CF17-BD68-4C25-B667-91B002F45D07}">
      <dgm:prSet/>
      <dgm:spPr/>
      <dgm:t>
        <a:bodyPr/>
        <a:lstStyle/>
        <a:p>
          <a:endParaRPr lang="ru-RU" sz="2000" b="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10C1DAD7-11A4-4754-896D-50EDA2545185}" type="sibTrans" cxnId="{9D78CF17-BD68-4C25-B667-91B002F45D07}">
      <dgm:prSet/>
      <dgm:spPr/>
      <dgm:t>
        <a:bodyPr/>
        <a:lstStyle/>
        <a:p>
          <a:endParaRPr lang="ru-RU" sz="2000" b="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1526DB3F-B81C-49BC-B5AF-8D00E43D39BF}">
      <dgm:prSet phldrT="[Текст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sz="1700" b="1" dirty="0" smtClean="0">
              <a:solidFill>
                <a:schemeClr val="tx1"/>
              </a:solidFill>
              <a:latin typeface="Calibri" pitchFamily="34" charset="0"/>
            </a:rPr>
            <a:t>Контроль за состоянием</a:t>
          </a:r>
          <a:br>
            <a:rPr lang="ru-RU" sz="1700" b="1" dirty="0" smtClean="0">
              <a:solidFill>
                <a:schemeClr val="tx1"/>
              </a:solidFill>
              <a:latin typeface="Calibri" pitchFamily="34" charset="0"/>
            </a:rPr>
          </a:br>
          <a:r>
            <a:rPr lang="ru-RU" sz="1700" b="1" dirty="0" smtClean="0">
              <a:solidFill>
                <a:schemeClr val="tx1"/>
              </a:solidFill>
              <a:latin typeface="Calibri" pitchFamily="34" charset="0"/>
            </a:rPr>
            <a:t> расчётов по оплате за ЖКУ</a:t>
          </a:r>
        </a:p>
      </dgm:t>
    </dgm:pt>
    <dgm:pt modelId="{65751759-3F96-4B0B-9657-4303A8696D44}" type="parTrans" cxnId="{98CE2712-FA1A-4F49-8F56-2EB4BE8ACC9A}">
      <dgm:prSet/>
      <dgm:spPr/>
      <dgm:t>
        <a:bodyPr/>
        <a:lstStyle/>
        <a:p>
          <a:endParaRPr lang="ru-RU" sz="2000" b="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32644CB1-028B-4B5D-84A5-6714F18C22D5}" type="sibTrans" cxnId="{98CE2712-FA1A-4F49-8F56-2EB4BE8ACC9A}">
      <dgm:prSet/>
      <dgm:spPr/>
      <dgm:t>
        <a:bodyPr/>
        <a:lstStyle/>
        <a:p>
          <a:endParaRPr lang="ru-RU" sz="2000" b="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DAF729BC-8BDB-4985-89AD-ABC231DB2959}">
      <dgm:prSet phldrT="[Текст]" custT="1"/>
      <dgm:spPr>
        <a:solidFill>
          <a:srgbClr val="EAA56C"/>
        </a:solidFill>
      </dgm:spPr>
      <dgm:t>
        <a:bodyPr/>
        <a:lstStyle/>
        <a:p>
          <a:r>
            <a:rPr lang="ru-RU" sz="1700" b="1" dirty="0" smtClean="0">
              <a:solidFill>
                <a:schemeClr val="tx1"/>
              </a:solidFill>
              <a:latin typeface="Calibri" pitchFamily="34" charset="0"/>
            </a:rPr>
            <a:t>Размещение договоров     управления (уставов), сведений о многоквартирных домах</a:t>
          </a:r>
        </a:p>
      </dgm:t>
    </dgm:pt>
    <dgm:pt modelId="{389CDAF8-267A-484E-82D7-51BF21D2D00E}" type="parTrans" cxnId="{BA118462-86EA-4F6E-AF9B-5303F47210B8}">
      <dgm:prSet/>
      <dgm:spPr/>
      <dgm:t>
        <a:bodyPr/>
        <a:lstStyle/>
        <a:p>
          <a:endParaRPr lang="ru-RU"/>
        </a:p>
      </dgm:t>
    </dgm:pt>
    <dgm:pt modelId="{E895637F-957B-4C5F-9B93-BB0D218BCEEE}" type="sibTrans" cxnId="{BA118462-86EA-4F6E-AF9B-5303F47210B8}">
      <dgm:prSet/>
      <dgm:spPr/>
      <dgm:t>
        <a:bodyPr/>
        <a:lstStyle/>
        <a:p>
          <a:endParaRPr lang="ru-RU"/>
        </a:p>
      </dgm:t>
    </dgm:pt>
    <dgm:pt modelId="{3503833D-8EB4-4537-8B03-873225CBAECC}" type="pres">
      <dgm:prSet presAssocID="{2E9E7DDE-9540-4F2E-807D-3A3828E66A53}" presName="Name0" presStyleCnt="0">
        <dgm:presLayoutVars>
          <dgm:chMax val="7"/>
          <dgm:chPref val="7"/>
          <dgm:dir val="rev"/>
        </dgm:presLayoutVars>
      </dgm:prSet>
      <dgm:spPr/>
      <dgm:t>
        <a:bodyPr/>
        <a:lstStyle/>
        <a:p>
          <a:endParaRPr lang="ru-RU"/>
        </a:p>
      </dgm:t>
    </dgm:pt>
    <dgm:pt modelId="{087057A5-C9E4-4E07-8A69-C463905A045A}" type="pres">
      <dgm:prSet presAssocID="{2E9E7DDE-9540-4F2E-807D-3A3828E66A53}" presName="Name1" presStyleCnt="0"/>
      <dgm:spPr/>
      <dgm:t>
        <a:bodyPr/>
        <a:lstStyle/>
        <a:p>
          <a:endParaRPr lang="ru-RU"/>
        </a:p>
      </dgm:t>
    </dgm:pt>
    <dgm:pt modelId="{05CAA6AA-7C7F-4381-9A9D-DFB0C25386F5}" type="pres">
      <dgm:prSet presAssocID="{2E9E7DDE-9540-4F2E-807D-3A3828E66A53}" presName="cycle" presStyleCnt="0"/>
      <dgm:spPr/>
      <dgm:t>
        <a:bodyPr/>
        <a:lstStyle/>
        <a:p>
          <a:endParaRPr lang="ru-RU"/>
        </a:p>
      </dgm:t>
    </dgm:pt>
    <dgm:pt modelId="{752D358C-FED0-4DB3-B9C6-42A5EC9CD41C}" type="pres">
      <dgm:prSet presAssocID="{2E9E7DDE-9540-4F2E-807D-3A3828E66A53}" presName="srcNode" presStyleLbl="node1" presStyleIdx="0" presStyleCnt="5"/>
      <dgm:spPr/>
      <dgm:t>
        <a:bodyPr/>
        <a:lstStyle/>
        <a:p>
          <a:endParaRPr lang="ru-RU"/>
        </a:p>
      </dgm:t>
    </dgm:pt>
    <dgm:pt modelId="{5074C04B-E624-441B-AEA5-A40FD273785C}" type="pres">
      <dgm:prSet presAssocID="{2E9E7DDE-9540-4F2E-807D-3A3828E66A53}" presName="conn" presStyleLbl="parChTrans1D2" presStyleIdx="0" presStyleCnt="1"/>
      <dgm:spPr/>
      <dgm:t>
        <a:bodyPr/>
        <a:lstStyle/>
        <a:p>
          <a:endParaRPr lang="ru-RU"/>
        </a:p>
      </dgm:t>
    </dgm:pt>
    <dgm:pt modelId="{488333C4-ACFD-4238-87F6-CA92B20F8EED}" type="pres">
      <dgm:prSet presAssocID="{2E9E7DDE-9540-4F2E-807D-3A3828E66A53}" presName="extraNode" presStyleLbl="node1" presStyleIdx="0" presStyleCnt="5"/>
      <dgm:spPr/>
      <dgm:t>
        <a:bodyPr/>
        <a:lstStyle/>
        <a:p>
          <a:endParaRPr lang="ru-RU"/>
        </a:p>
      </dgm:t>
    </dgm:pt>
    <dgm:pt modelId="{0EE9437E-DBA9-4D6F-811B-B4956DAA32A3}" type="pres">
      <dgm:prSet presAssocID="{2E9E7DDE-9540-4F2E-807D-3A3828E66A53}" presName="dstNode" presStyleLbl="node1" presStyleIdx="0" presStyleCnt="5"/>
      <dgm:spPr/>
      <dgm:t>
        <a:bodyPr/>
        <a:lstStyle/>
        <a:p>
          <a:endParaRPr lang="ru-RU"/>
        </a:p>
      </dgm:t>
    </dgm:pt>
    <dgm:pt modelId="{BB513D4C-C6C8-4664-9495-F8067558690B}" type="pres">
      <dgm:prSet presAssocID="{6E26C959-1383-4FE0-82B3-7F32EFB537E4}" presName="text_1" presStyleLbl="node1" presStyleIdx="0" presStyleCnt="5" custScaleX="102921" custScaleY="1291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007BFD-EB78-46AA-9CAD-0CF6D53A6FD3}" type="pres">
      <dgm:prSet presAssocID="{6E26C959-1383-4FE0-82B3-7F32EFB537E4}" presName="accent_1" presStyleCnt="0"/>
      <dgm:spPr/>
      <dgm:t>
        <a:bodyPr/>
        <a:lstStyle/>
        <a:p>
          <a:endParaRPr lang="ru-RU"/>
        </a:p>
      </dgm:t>
    </dgm:pt>
    <dgm:pt modelId="{46ABCDB1-4710-4C09-BB1A-47CAA85163EF}" type="pres">
      <dgm:prSet presAssocID="{6E26C959-1383-4FE0-82B3-7F32EFB537E4}" presName="accentRepeatNode" presStyleLbl="solidFgAcc1" presStyleIdx="0" presStyleCnt="5"/>
      <dgm:spPr/>
      <dgm:t>
        <a:bodyPr/>
        <a:lstStyle/>
        <a:p>
          <a:endParaRPr lang="ru-RU"/>
        </a:p>
      </dgm:t>
    </dgm:pt>
    <dgm:pt modelId="{51FD8B36-B369-49C6-815B-A9FE8B1638FF}" type="pres">
      <dgm:prSet presAssocID="{FC0FA363-0BB6-412C-A4EB-64747D334962}" presName="text_2" presStyleLbl="node1" presStyleIdx="1" presStyleCnt="5" custScaleX="102921" custScaleY="1291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7F0EDD-76EF-419A-9205-C801D59A533E}" type="pres">
      <dgm:prSet presAssocID="{FC0FA363-0BB6-412C-A4EB-64747D334962}" presName="accent_2" presStyleCnt="0"/>
      <dgm:spPr/>
      <dgm:t>
        <a:bodyPr/>
        <a:lstStyle/>
        <a:p>
          <a:endParaRPr lang="ru-RU"/>
        </a:p>
      </dgm:t>
    </dgm:pt>
    <dgm:pt modelId="{8D512865-5037-414E-945A-87B761DA048A}" type="pres">
      <dgm:prSet presAssocID="{FC0FA363-0BB6-412C-A4EB-64747D334962}" presName="accentRepeatNode" presStyleLbl="solidFgAcc1" presStyleIdx="1" presStyleCnt="5"/>
      <dgm:spPr/>
      <dgm:t>
        <a:bodyPr/>
        <a:lstStyle/>
        <a:p>
          <a:endParaRPr lang="ru-RU"/>
        </a:p>
      </dgm:t>
    </dgm:pt>
    <dgm:pt modelId="{50D2100A-BC29-4B3C-B0B0-53015594BEC9}" type="pres">
      <dgm:prSet presAssocID="{991ED693-9D1B-48E0-82C1-F65A78668D59}" presName="text_3" presStyleLbl="node1" presStyleIdx="2" presStyleCnt="5" custScaleX="102921" custScaleY="129187" custLinFactNeighborX="4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7EF555-6394-43C0-830F-3D231D77E1E2}" type="pres">
      <dgm:prSet presAssocID="{991ED693-9D1B-48E0-82C1-F65A78668D59}" presName="accent_3" presStyleCnt="0"/>
      <dgm:spPr/>
      <dgm:t>
        <a:bodyPr/>
        <a:lstStyle/>
        <a:p>
          <a:endParaRPr lang="ru-RU"/>
        </a:p>
      </dgm:t>
    </dgm:pt>
    <dgm:pt modelId="{B0EE1342-527A-4BF6-BFF9-CC76DCFC08CA}" type="pres">
      <dgm:prSet presAssocID="{991ED693-9D1B-48E0-82C1-F65A78668D59}" presName="accentRepeatNode" presStyleLbl="solidFgAcc1" presStyleIdx="2" presStyleCnt="5"/>
      <dgm:spPr/>
      <dgm:t>
        <a:bodyPr/>
        <a:lstStyle/>
        <a:p>
          <a:endParaRPr lang="ru-RU"/>
        </a:p>
      </dgm:t>
    </dgm:pt>
    <dgm:pt modelId="{7BF38BCB-85DA-4787-9589-164950DD849D}" type="pres">
      <dgm:prSet presAssocID="{1526DB3F-B81C-49BC-B5AF-8D00E43D39BF}" presName="text_4" presStyleLbl="node1" presStyleIdx="3" presStyleCnt="5" custScaleX="102921" custScaleY="1291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DB3C73-788E-4FBC-9027-BD3CAD8EB4EB}" type="pres">
      <dgm:prSet presAssocID="{1526DB3F-B81C-49BC-B5AF-8D00E43D39BF}" presName="accent_4" presStyleCnt="0"/>
      <dgm:spPr/>
      <dgm:t>
        <a:bodyPr/>
        <a:lstStyle/>
        <a:p>
          <a:endParaRPr lang="ru-RU"/>
        </a:p>
      </dgm:t>
    </dgm:pt>
    <dgm:pt modelId="{82D7C35A-1433-486F-AA37-5B3AB0FE196F}" type="pres">
      <dgm:prSet presAssocID="{1526DB3F-B81C-49BC-B5AF-8D00E43D39BF}" presName="accentRepeatNode" presStyleLbl="solidFgAcc1" presStyleIdx="3" presStyleCnt="5"/>
      <dgm:spPr/>
      <dgm:t>
        <a:bodyPr/>
        <a:lstStyle/>
        <a:p>
          <a:endParaRPr lang="ru-RU"/>
        </a:p>
      </dgm:t>
    </dgm:pt>
    <dgm:pt modelId="{8126D04D-D4EB-4342-A178-216CC95BF15A}" type="pres">
      <dgm:prSet presAssocID="{DAF729BC-8BDB-4985-89AD-ABC231DB2959}" presName="text_5" presStyleLbl="node1" presStyleIdx="4" presStyleCnt="5" custScaleY="1312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07515A-9C61-46A1-981F-46276CB611F4}" type="pres">
      <dgm:prSet presAssocID="{DAF729BC-8BDB-4985-89AD-ABC231DB2959}" presName="accent_5" presStyleCnt="0"/>
      <dgm:spPr/>
    </dgm:pt>
    <dgm:pt modelId="{D3012C9E-F6DB-4977-9F41-6A89BF30D8AB}" type="pres">
      <dgm:prSet presAssocID="{DAF729BC-8BDB-4985-89AD-ABC231DB2959}" presName="accentRepeatNode" presStyleLbl="solidFgAcc1" presStyleIdx="4" presStyleCnt="5"/>
      <dgm:spPr/>
    </dgm:pt>
  </dgm:ptLst>
  <dgm:cxnLst>
    <dgm:cxn modelId="{BA118462-86EA-4F6E-AF9B-5303F47210B8}" srcId="{2E9E7DDE-9540-4F2E-807D-3A3828E66A53}" destId="{DAF729BC-8BDB-4985-89AD-ABC231DB2959}" srcOrd="4" destOrd="0" parTransId="{389CDAF8-267A-484E-82D7-51BF21D2D00E}" sibTransId="{E895637F-957B-4C5F-9B93-BB0D218BCEEE}"/>
    <dgm:cxn modelId="{A27158B0-D6E9-43EC-87FF-40CEADA64154}" type="presOf" srcId="{6E26C959-1383-4FE0-82B3-7F32EFB537E4}" destId="{BB513D4C-C6C8-4664-9495-F8067558690B}" srcOrd="0" destOrd="0" presId="urn:microsoft.com/office/officeart/2008/layout/VerticalCurvedList"/>
    <dgm:cxn modelId="{4C65040D-B9EA-45DE-AD41-A7B837B6A665}" type="presOf" srcId="{A33B98F0-0BAD-4BD7-B4B8-67F8CDC1D745}" destId="{5074C04B-E624-441B-AEA5-A40FD273785C}" srcOrd="0" destOrd="0" presId="urn:microsoft.com/office/officeart/2008/layout/VerticalCurvedList"/>
    <dgm:cxn modelId="{98CE2712-FA1A-4F49-8F56-2EB4BE8ACC9A}" srcId="{2E9E7DDE-9540-4F2E-807D-3A3828E66A53}" destId="{1526DB3F-B81C-49BC-B5AF-8D00E43D39BF}" srcOrd="3" destOrd="0" parTransId="{65751759-3F96-4B0B-9657-4303A8696D44}" sibTransId="{32644CB1-028B-4B5D-84A5-6714F18C22D5}"/>
    <dgm:cxn modelId="{A8EF1D2C-6354-4A15-A396-32577A4F3612}" srcId="{2E9E7DDE-9540-4F2E-807D-3A3828E66A53}" destId="{6E26C959-1383-4FE0-82B3-7F32EFB537E4}" srcOrd="0" destOrd="0" parTransId="{C6B01F8E-D2C5-4A9A-B5DF-8A8135D8965E}" sibTransId="{A33B98F0-0BAD-4BD7-B4B8-67F8CDC1D745}"/>
    <dgm:cxn modelId="{04D3D474-15B3-4C72-B530-918BECC90E1E}" srcId="{2E9E7DDE-9540-4F2E-807D-3A3828E66A53}" destId="{FC0FA363-0BB6-412C-A4EB-64747D334962}" srcOrd="1" destOrd="0" parTransId="{A42E6352-B611-43EF-A677-3B7AB2FE1BF2}" sibTransId="{3FBD8F40-18E4-408F-BB7A-8C7402AD0DC3}"/>
    <dgm:cxn modelId="{C04C5612-3B03-49C9-96DA-285EC1E0F9E9}" type="presOf" srcId="{1526DB3F-B81C-49BC-B5AF-8D00E43D39BF}" destId="{7BF38BCB-85DA-4787-9589-164950DD849D}" srcOrd="0" destOrd="0" presId="urn:microsoft.com/office/officeart/2008/layout/VerticalCurvedList"/>
    <dgm:cxn modelId="{D5CCD188-95FE-43E7-AEF1-C71D40CAE377}" type="presOf" srcId="{2E9E7DDE-9540-4F2E-807D-3A3828E66A53}" destId="{3503833D-8EB4-4537-8B03-873225CBAECC}" srcOrd="0" destOrd="0" presId="urn:microsoft.com/office/officeart/2008/layout/VerticalCurvedList"/>
    <dgm:cxn modelId="{E9EF6343-D414-47ED-AFBD-429FD4033B35}" type="presOf" srcId="{991ED693-9D1B-48E0-82C1-F65A78668D59}" destId="{50D2100A-BC29-4B3C-B0B0-53015594BEC9}" srcOrd="0" destOrd="0" presId="urn:microsoft.com/office/officeart/2008/layout/VerticalCurvedList"/>
    <dgm:cxn modelId="{9D78CF17-BD68-4C25-B667-91B002F45D07}" srcId="{2E9E7DDE-9540-4F2E-807D-3A3828E66A53}" destId="{991ED693-9D1B-48E0-82C1-F65A78668D59}" srcOrd="2" destOrd="0" parTransId="{2448974A-D173-4CA1-A926-3E054A061A94}" sibTransId="{10C1DAD7-11A4-4754-896D-50EDA2545185}"/>
    <dgm:cxn modelId="{09AA49DF-3EA2-44E6-BB88-3E86756E1CEF}" type="presOf" srcId="{FC0FA363-0BB6-412C-A4EB-64747D334962}" destId="{51FD8B36-B369-49C6-815B-A9FE8B1638FF}" srcOrd="0" destOrd="0" presId="urn:microsoft.com/office/officeart/2008/layout/VerticalCurvedList"/>
    <dgm:cxn modelId="{70959651-8E64-426E-938E-B21499BE5FC0}" type="presOf" srcId="{DAF729BC-8BDB-4985-89AD-ABC231DB2959}" destId="{8126D04D-D4EB-4342-A178-216CC95BF15A}" srcOrd="0" destOrd="0" presId="urn:microsoft.com/office/officeart/2008/layout/VerticalCurvedList"/>
    <dgm:cxn modelId="{194FC277-F2CB-4F42-B3BA-9B20AEA93E62}" type="presParOf" srcId="{3503833D-8EB4-4537-8B03-873225CBAECC}" destId="{087057A5-C9E4-4E07-8A69-C463905A045A}" srcOrd="0" destOrd="0" presId="urn:microsoft.com/office/officeart/2008/layout/VerticalCurvedList"/>
    <dgm:cxn modelId="{3722E70F-5157-4599-B8C0-69C755BBDE26}" type="presParOf" srcId="{087057A5-C9E4-4E07-8A69-C463905A045A}" destId="{05CAA6AA-7C7F-4381-9A9D-DFB0C25386F5}" srcOrd="0" destOrd="0" presId="urn:microsoft.com/office/officeart/2008/layout/VerticalCurvedList"/>
    <dgm:cxn modelId="{AF86EE4D-8564-475A-986E-44C053786A30}" type="presParOf" srcId="{05CAA6AA-7C7F-4381-9A9D-DFB0C25386F5}" destId="{752D358C-FED0-4DB3-B9C6-42A5EC9CD41C}" srcOrd="0" destOrd="0" presId="urn:microsoft.com/office/officeart/2008/layout/VerticalCurvedList"/>
    <dgm:cxn modelId="{1106544D-78F6-407C-AC34-9D145732CE31}" type="presParOf" srcId="{05CAA6AA-7C7F-4381-9A9D-DFB0C25386F5}" destId="{5074C04B-E624-441B-AEA5-A40FD273785C}" srcOrd="1" destOrd="0" presId="urn:microsoft.com/office/officeart/2008/layout/VerticalCurvedList"/>
    <dgm:cxn modelId="{EF0DB749-B123-45C6-A0BF-02AA99EEDB4E}" type="presParOf" srcId="{05CAA6AA-7C7F-4381-9A9D-DFB0C25386F5}" destId="{488333C4-ACFD-4238-87F6-CA92B20F8EED}" srcOrd="2" destOrd="0" presId="urn:microsoft.com/office/officeart/2008/layout/VerticalCurvedList"/>
    <dgm:cxn modelId="{B123A04E-D99D-416E-A3B1-9A6B7D7DB73F}" type="presParOf" srcId="{05CAA6AA-7C7F-4381-9A9D-DFB0C25386F5}" destId="{0EE9437E-DBA9-4D6F-811B-B4956DAA32A3}" srcOrd="3" destOrd="0" presId="urn:microsoft.com/office/officeart/2008/layout/VerticalCurvedList"/>
    <dgm:cxn modelId="{C0D013D2-458F-4675-82FC-82312539BD29}" type="presParOf" srcId="{087057A5-C9E4-4E07-8A69-C463905A045A}" destId="{BB513D4C-C6C8-4664-9495-F8067558690B}" srcOrd="1" destOrd="0" presId="urn:microsoft.com/office/officeart/2008/layout/VerticalCurvedList"/>
    <dgm:cxn modelId="{95A31617-72AA-4350-A61E-CCBE9A077FC5}" type="presParOf" srcId="{087057A5-C9E4-4E07-8A69-C463905A045A}" destId="{DF007BFD-EB78-46AA-9CAD-0CF6D53A6FD3}" srcOrd="2" destOrd="0" presId="urn:microsoft.com/office/officeart/2008/layout/VerticalCurvedList"/>
    <dgm:cxn modelId="{1BDACAE2-C736-44B4-B997-29B709B2DBF5}" type="presParOf" srcId="{DF007BFD-EB78-46AA-9CAD-0CF6D53A6FD3}" destId="{46ABCDB1-4710-4C09-BB1A-47CAA85163EF}" srcOrd="0" destOrd="0" presId="urn:microsoft.com/office/officeart/2008/layout/VerticalCurvedList"/>
    <dgm:cxn modelId="{C59A16CA-927C-42F6-AE09-10727A3096CE}" type="presParOf" srcId="{087057A5-C9E4-4E07-8A69-C463905A045A}" destId="{51FD8B36-B369-49C6-815B-A9FE8B1638FF}" srcOrd="3" destOrd="0" presId="urn:microsoft.com/office/officeart/2008/layout/VerticalCurvedList"/>
    <dgm:cxn modelId="{3D7134A3-0C12-46D0-B6E9-63236954B5AA}" type="presParOf" srcId="{087057A5-C9E4-4E07-8A69-C463905A045A}" destId="{F97F0EDD-76EF-419A-9205-C801D59A533E}" srcOrd="4" destOrd="0" presId="urn:microsoft.com/office/officeart/2008/layout/VerticalCurvedList"/>
    <dgm:cxn modelId="{4489F43C-2A57-48ED-AF8E-A105D4CD6112}" type="presParOf" srcId="{F97F0EDD-76EF-419A-9205-C801D59A533E}" destId="{8D512865-5037-414E-945A-87B761DA048A}" srcOrd="0" destOrd="0" presId="urn:microsoft.com/office/officeart/2008/layout/VerticalCurvedList"/>
    <dgm:cxn modelId="{4924E7BA-665C-4F8F-8363-F393AF737F12}" type="presParOf" srcId="{087057A5-C9E4-4E07-8A69-C463905A045A}" destId="{50D2100A-BC29-4B3C-B0B0-53015594BEC9}" srcOrd="5" destOrd="0" presId="urn:microsoft.com/office/officeart/2008/layout/VerticalCurvedList"/>
    <dgm:cxn modelId="{BD2F514D-D3E3-4DA1-BBA2-02320E80B77F}" type="presParOf" srcId="{087057A5-C9E4-4E07-8A69-C463905A045A}" destId="{7F7EF555-6394-43C0-830F-3D231D77E1E2}" srcOrd="6" destOrd="0" presId="urn:microsoft.com/office/officeart/2008/layout/VerticalCurvedList"/>
    <dgm:cxn modelId="{1D4016E9-4588-4120-8CA4-4F71997319B5}" type="presParOf" srcId="{7F7EF555-6394-43C0-830F-3D231D77E1E2}" destId="{B0EE1342-527A-4BF6-BFF9-CC76DCFC08CA}" srcOrd="0" destOrd="0" presId="urn:microsoft.com/office/officeart/2008/layout/VerticalCurvedList"/>
    <dgm:cxn modelId="{AA7FD0B5-71FC-4E9B-A3EB-20691BF93613}" type="presParOf" srcId="{087057A5-C9E4-4E07-8A69-C463905A045A}" destId="{7BF38BCB-85DA-4787-9589-164950DD849D}" srcOrd="7" destOrd="0" presId="urn:microsoft.com/office/officeart/2008/layout/VerticalCurvedList"/>
    <dgm:cxn modelId="{1114381B-1ED7-4B2A-8FC4-DF850EED84D4}" type="presParOf" srcId="{087057A5-C9E4-4E07-8A69-C463905A045A}" destId="{0CDB3C73-788E-4FBC-9027-BD3CAD8EB4EB}" srcOrd="8" destOrd="0" presId="urn:microsoft.com/office/officeart/2008/layout/VerticalCurvedList"/>
    <dgm:cxn modelId="{1FFF6AF5-14BA-4FAB-86C6-C1B10F34051F}" type="presParOf" srcId="{0CDB3C73-788E-4FBC-9027-BD3CAD8EB4EB}" destId="{82D7C35A-1433-486F-AA37-5B3AB0FE196F}" srcOrd="0" destOrd="0" presId="urn:microsoft.com/office/officeart/2008/layout/VerticalCurvedList"/>
    <dgm:cxn modelId="{A4FDC364-0659-4606-A861-66BE4380CF5E}" type="presParOf" srcId="{087057A5-C9E4-4E07-8A69-C463905A045A}" destId="{8126D04D-D4EB-4342-A178-216CC95BF15A}" srcOrd="9" destOrd="0" presId="urn:microsoft.com/office/officeart/2008/layout/VerticalCurvedList"/>
    <dgm:cxn modelId="{B23AE77C-C7E9-40F6-9332-B40D189FD74D}" type="presParOf" srcId="{087057A5-C9E4-4E07-8A69-C463905A045A}" destId="{4D07515A-9C61-46A1-981F-46276CB611F4}" srcOrd="10" destOrd="0" presId="urn:microsoft.com/office/officeart/2008/layout/VerticalCurvedList"/>
    <dgm:cxn modelId="{B1641729-8612-4923-99DD-67B8F8277319}" type="presParOf" srcId="{4D07515A-9C61-46A1-981F-46276CB611F4}" destId="{D3012C9E-F6DB-4977-9F41-6A89BF30D8A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E9E7DDE-9540-4F2E-807D-3A3828E66A53}" type="doc">
      <dgm:prSet loTypeId="urn:microsoft.com/office/officeart/2008/layout/VerticalCurvedList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E26C959-1383-4FE0-82B3-7F32EFB537E4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sz="1700" b="1" dirty="0" smtClean="0">
              <a:solidFill>
                <a:schemeClr val="tx1"/>
              </a:solidFill>
              <a:latin typeface="Calibri" pitchFamily="34" charset="0"/>
            </a:rPr>
            <a:t>Раскрытие информации о своей деятельности, ведение электронных паспортов многоквартирных домов</a:t>
          </a:r>
        </a:p>
      </dgm:t>
    </dgm:pt>
    <dgm:pt modelId="{C6B01F8E-D2C5-4A9A-B5DF-8A8135D8965E}" type="parTrans" cxnId="{A8EF1D2C-6354-4A15-A396-32577A4F3612}">
      <dgm:prSet/>
      <dgm:spPr/>
      <dgm:t>
        <a:bodyPr/>
        <a:lstStyle/>
        <a:p>
          <a:endParaRPr lang="ru-RU" sz="2000" b="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A33B98F0-0BAD-4BD7-B4B8-67F8CDC1D745}" type="sibTrans" cxnId="{A8EF1D2C-6354-4A15-A396-32577A4F3612}">
      <dgm:prSet/>
      <dgm:spPr/>
      <dgm:t>
        <a:bodyPr/>
        <a:lstStyle/>
        <a:p>
          <a:endParaRPr lang="ru-RU" sz="2000" b="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FC0FA363-0BB6-412C-A4EB-64747D334962}">
      <dgm:prSet phldrT="[Текст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sz="1700" b="1" dirty="0" smtClean="0">
              <a:solidFill>
                <a:schemeClr val="tx1"/>
              </a:solidFill>
              <a:latin typeface="Calibri" pitchFamily="34" charset="0"/>
            </a:rPr>
            <a:t>Планирование и фиксация работ по содержанию и ремонту общего имущества в МКД</a:t>
          </a:r>
        </a:p>
      </dgm:t>
    </dgm:pt>
    <dgm:pt modelId="{A42E6352-B611-43EF-A677-3B7AB2FE1BF2}" type="parTrans" cxnId="{04D3D474-15B3-4C72-B530-918BECC90E1E}">
      <dgm:prSet/>
      <dgm:spPr/>
      <dgm:t>
        <a:bodyPr/>
        <a:lstStyle/>
        <a:p>
          <a:endParaRPr lang="ru-RU" sz="2000" b="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3FBD8F40-18E4-408F-BB7A-8C7402AD0DC3}" type="sibTrans" cxnId="{04D3D474-15B3-4C72-B530-918BECC90E1E}">
      <dgm:prSet/>
      <dgm:spPr/>
      <dgm:t>
        <a:bodyPr/>
        <a:lstStyle/>
        <a:p>
          <a:endParaRPr lang="ru-RU" sz="2000" b="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991ED693-9D1B-48E0-82C1-F65A78668D59}">
      <dgm:prSet phldrT="[Текст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sz="1700" b="1" dirty="0" smtClean="0">
              <a:solidFill>
                <a:schemeClr val="tx1"/>
              </a:solidFill>
              <a:latin typeface="Calibri" pitchFamily="34" charset="0"/>
            </a:rPr>
            <a:t>Работа с обращениями граждан</a:t>
          </a:r>
        </a:p>
      </dgm:t>
    </dgm:pt>
    <dgm:pt modelId="{2448974A-D173-4CA1-A926-3E054A061A94}" type="parTrans" cxnId="{9D78CF17-BD68-4C25-B667-91B002F45D07}">
      <dgm:prSet/>
      <dgm:spPr/>
      <dgm:t>
        <a:bodyPr/>
        <a:lstStyle/>
        <a:p>
          <a:endParaRPr lang="ru-RU" sz="2000" b="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10C1DAD7-11A4-4754-896D-50EDA2545185}" type="sibTrans" cxnId="{9D78CF17-BD68-4C25-B667-91B002F45D07}">
      <dgm:prSet/>
      <dgm:spPr/>
      <dgm:t>
        <a:bodyPr/>
        <a:lstStyle/>
        <a:p>
          <a:endParaRPr lang="ru-RU" sz="2000" b="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1526DB3F-B81C-49BC-B5AF-8D00E43D39BF}">
      <dgm:prSet phldrT="[Текст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sz="1700" b="1" dirty="0" smtClean="0">
              <a:solidFill>
                <a:schemeClr val="tx1"/>
              </a:solidFill>
              <a:latin typeface="Calibri" pitchFamily="34" charset="0"/>
            </a:rPr>
            <a:t>Размещение решений общих собраний собственников</a:t>
          </a:r>
        </a:p>
      </dgm:t>
    </dgm:pt>
    <dgm:pt modelId="{65751759-3F96-4B0B-9657-4303A8696D44}" type="parTrans" cxnId="{98CE2712-FA1A-4F49-8F56-2EB4BE8ACC9A}">
      <dgm:prSet/>
      <dgm:spPr/>
      <dgm:t>
        <a:bodyPr/>
        <a:lstStyle/>
        <a:p>
          <a:endParaRPr lang="ru-RU" sz="2000" b="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32644CB1-028B-4B5D-84A5-6714F18C22D5}" type="sibTrans" cxnId="{98CE2712-FA1A-4F49-8F56-2EB4BE8ACC9A}">
      <dgm:prSet/>
      <dgm:spPr/>
      <dgm:t>
        <a:bodyPr/>
        <a:lstStyle/>
        <a:p>
          <a:endParaRPr lang="ru-RU" sz="2000" b="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2130A105-6AF3-479D-A799-0220594EDF4C}">
      <dgm:prSet phldrT="[Текст]" custT="1"/>
      <dgm:spPr>
        <a:solidFill>
          <a:srgbClr val="EAA56C"/>
        </a:solidFill>
      </dgm:spPr>
      <dgm:t>
        <a:bodyPr/>
        <a:lstStyle/>
        <a:p>
          <a:r>
            <a:rPr lang="ru-RU" sz="1700" b="1" dirty="0" smtClean="0">
              <a:solidFill>
                <a:schemeClr val="tx1"/>
              </a:solidFill>
              <a:latin typeface="Calibri" pitchFamily="34" charset="0"/>
            </a:rPr>
            <a:t>Заключение договоров        управления и </a:t>
          </a:r>
          <a:r>
            <a:rPr lang="ru-RU" sz="1700" b="1" dirty="0" err="1" smtClean="0">
              <a:solidFill>
                <a:schemeClr val="tx1"/>
              </a:solidFill>
              <a:latin typeface="Calibri" pitchFamily="34" charset="0"/>
            </a:rPr>
            <a:t>ресурсоснабжения</a:t>
          </a:r>
          <a:r>
            <a:rPr lang="ru-RU" sz="1700" b="1" dirty="0" smtClean="0">
              <a:solidFill>
                <a:schemeClr val="tx1"/>
              </a:solidFill>
              <a:latin typeface="Calibri" pitchFamily="34" charset="0"/>
            </a:rPr>
            <a:t> </a:t>
          </a:r>
          <a:br>
            <a:rPr lang="ru-RU" sz="1700" b="1" dirty="0" smtClean="0">
              <a:solidFill>
                <a:schemeClr val="tx1"/>
              </a:solidFill>
              <a:latin typeface="Calibri" pitchFamily="34" charset="0"/>
            </a:rPr>
          </a:br>
          <a:r>
            <a:rPr lang="ru-RU" sz="1700" b="1" dirty="0" smtClean="0">
              <a:solidFill>
                <a:schemeClr val="tx1"/>
              </a:solidFill>
              <a:latin typeface="Calibri" pitchFamily="34" charset="0"/>
            </a:rPr>
            <a:t>в электронной форме</a:t>
          </a:r>
        </a:p>
      </dgm:t>
    </dgm:pt>
    <dgm:pt modelId="{093BEB85-2ECC-42C6-B344-342E92241D26}" type="parTrans" cxnId="{90D4D64B-C027-4B7F-B2F5-000211C85604}">
      <dgm:prSet/>
      <dgm:spPr/>
      <dgm:t>
        <a:bodyPr/>
        <a:lstStyle/>
        <a:p>
          <a:endParaRPr lang="ru-RU"/>
        </a:p>
      </dgm:t>
    </dgm:pt>
    <dgm:pt modelId="{223048B2-489D-4E3E-BDC8-F52FE5EC04F6}" type="sibTrans" cxnId="{90D4D64B-C027-4B7F-B2F5-000211C85604}">
      <dgm:prSet/>
      <dgm:spPr/>
      <dgm:t>
        <a:bodyPr/>
        <a:lstStyle/>
        <a:p>
          <a:endParaRPr lang="ru-RU"/>
        </a:p>
      </dgm:t>
    </dgm:pt>
    <dgm:pt modelId="{3503833D-8EB4-4537-8B03-873225CBAECC}" type="pres">
      <dgm:prSet presAssocID="{2E9E7DDE-9540-4F2E-807D-3A3828E66A5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087057A5-C9E4-4E07-8A69-C463905A045A}" type="pres">
      <dgm:prSet presAssocID="{2E9E7DDE-9540-4F2E-807D-3A3828E66A53}" presName="Name1" presStyleCnt="0"/>
      <dgm:spPr/>
      <dgm:t>
        <a:bodyPr/>
        <a:lstStyle/>
        <a:p>
          <a:endParaRPr lang="ru-RU"/>
        </a:p>
      </dgm:t>
    </dgm:pt>
    <dgm:pt modelId="{05CAA6AA-7C7F-4381-9A9D-DFB0C25386F5}" type="pres">
      <dgm:prSet presAssocID="{2E9E7DDE-9540-4F2E-807D-3A3828E66A53}" presName="cycle" presStyleCnt="0"/>
      <dgm:spPr/>
      <dgm:t>
        <a:bodyPr/>
        <a:lstStyle/>
        <a:p>
          <a:endParaRPr lang="ru-RU"/>
        </a:p>
      </dgm:t>
    </dgm:pt>
    <dgm:pt modelId="{752D358C-FED0-4DB3-B9C6-42A5EC9CD41C}" type="pres">
      <dgm:prSet presAssocID="{2E9E7DDE-9540-4F2E-807D-3A3828E66A53}" presName="srcNode" presStyleLbl="node1" presStyleIdx="0" presStyleCnt="5"/>
      <dgm:spPr/>
      <dgm:t>
        <a:bodyPr/>
        <a:lstStyle/>
        <a:p>
          <a:endParaRPr lang="ru-RU"/>
        </a:p>
      </dgm:t>
    </dgm:pt>
    <dgm:pt modelId="{5074C04B-E624-441B-AEA5-A40FD273785C}" type="pres">
      <dgm:prSet presAssocID="{2E9E7DDE-9540-4F2E-807D-3A3828E66A53}" presName="conn" presStyleLbl="parChTrans1D2" presStyleIdx="0" presStyleCnt="1"/>
      <dgm:spPr/>
      <dgm:t>
        <a:bodyPr/>
        <a:lstStyle/>
        <a:p>
          <a:endParaRPr lang="ru-RU"/>
        </a:p>
      </dgm:t>
    </dgm:pt>
    <dgm:pt modelId="{488333C4-ACFD-4238-87F6-CA92B20F8EED}" type="pres">
      <dgm:prSet presAssocID="{2E9E7DDE-9540-4F2E-807D-3A3828E66A53}" presName="extraNode" presStyleLbl="node1" presStyleIdx="0" presStyleCnt="5"/>
      <dgm:spPr/>
      <dgm:t>
        <a:bodyPr/>
        <a:lstStyle/>
        <a:p>
          <a:endParaRPr lang="ru-RU"/>
        </a:p>
      </dgm:t>
    </dgm:pt>
    <dgm:pt modelId="{0EE9437E-DBA9-4D6F-811B-B4956DAA32A3}" type="pres">
      <dgm:prSet presAssocID="{2E9E7DDE-9540-4F2E-807D-3A3828E66A53}" presName="dstNode" presStyleLbl="node1" presStyleIdx="0" presStyleCnt="5"/>
      <dgm:spPr/>
      <dgm:t>
        <a:bodyPr/>
        <a:lstStyle/>
        <a:p>
          <a:endParaRPr lang="ru-RU"/>
        </a:p>
      </dgm:t>
    </dgm:pt>
    <dgm:pt modelId="{BB513D4C-C6C8-4664-9495-F8067558690B}" type="pres">
      <dgm:prSet presAssocID="{6E26C959-1383-4FE0-82B3-7F32EFB537E4}" presName="text_1" presStyleLbl="node1" presStyleIdx="0" presStyleCnt="5" custScaleX="102921" custScaleY="1291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007BFD-EB78-46AA-9CAD-0CF6D53A6FD3}" type="pres">
      <dgm:prSet presAssocID="{6E26C959-1383-4FE0-82B3-7F32EFB537E4}" presName="accent_1" presStyleCnt="0"/>
      <dgm:spPr/>
      <dgm:t>
        <a:bodyPr/>
        <a:lstStyle/>
        <a:p>
          <a:endParaRPr lang="ru-RU"/>
        </a:p>
      </dgm:t>
    </dgm:pt>
    <dgm:pt modelId="{46ABCDB1-4710-4C09-BB1A-47CAA85163EF}" type="pres">
      <dgm:prSet presAssocID="{6E26C959-1383-4FE0-82B3-7F32EFB537E4}" presName="accentRepeatNode" presStyleLbl="solidFgAcc1" presStyleIdx="0" presStyleCnt="5"/>
      <dgm:spPr/>
      <dgm:t>
        <a:bodyPr/>
        <a:lstStyle/>
        <a:p>
          <a:endParaRPr lang="ru-RU"/>
        </a:p>
      </dgm:t>
    </dgm:pt>
    <dgm:pt modelId="{51FD8B36-B369-49C6-815B-A9FE8B1638FF}" type="pres">
      <dgm:prSet presAssocID="{FC0FA363-0BB6-412C-A4EB-64747D334962}" presName="text_2" presStyleLbl="node1" presStyleIdx="1" presStyleCnt="5" custScaleX="102921" custScaleY="1291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7F0EDD-76EF-419A-9205-C801D59A533E}" type="pres">
      <dgm:prSet presAssocID="{FC0FA363-0BB6-412C-A4EB-64747D334962}" presName="accent_2" presStyleCnt="0"/>
      <dgm:spPr/>
      <dgm:t>
        <a:bodyPr/>
        <a:lstStyle/>
        <a:p>
          <a:endParaRPr lang="ru-RU"/>
        </a:p>
      </dgm:t>
    </dgm:pt>
    <dgm:pt modelId="{8D512865-5037-414E-945A-87B761DA048A}" type="pres">
      <dgm:prSet presAssocID="{FC0FA363-0BB6-412C-A4EB-64747D334962}" presName="accentRepeatNode" presStyleLbl="solidFgAcc1" presStyleIdx="1" presStyleCnt="5"/>
      <dgm:spPr/>
      <dgm:t>
        <a:bodyPr/>
        <a:lstStyle/>
        <a:p>
          <a:endParaRPr lang="ru-RU"/>
        </a:p>
      </dgm:t>
    </dgm:pt>
    <dgm:pt modelId="{50D2100A-BC29-4B3C-B0B0-53015594BEC9}" type="pres">
      <dgm:prSet presAssocID="{991ED693-9D1B-48E0-82C1-F65A78668D59}" presName="text_3" presStyleLbl="node1" presStyleIdx="2" presStyleCnt="5" custScaleX="102921" custScaleY="129187" custLinFactNeighborX="1050" custLinFactNeighborY="-24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7EF555-6394-43C0-830F-3D231D77E1E2}" type="pres">
      <dgm:prSet presAssocID="{991ED693-9D1B-48E0-82C1-F65A78668D59}" presName="accent_3" presStyleCnt="0"/>
      <dgm:spPr/>
      <dgm:t>
        <a:bodyPr/>
        <a:lstStyle/>
        <a:p>
          <a:endParaRPr lang="ru-RU"/>
        </a:p>
      </dgm:t>
    </dgm:pt>
    <dgm:pt modelId="{B0EE1342-527A-4BF6-BFF9-CC76DCFC08CA}" type="pres">
      <dgm:prSet presAssocID="{991ED693-9D1B-48E0-82C1-F65A78668D59}" presName="accentRepeatNode" presStyleLbl="solidFgAcc1" presStyleIdx="2" presStyleCnt="5"/>
      <dgm:spPr/>
      <dgm:t>
        <a:bodyPr/>
        <a:lstStyle/>
        <a:p>
          <a:endParaRPr lang="ru-RU"/>
        </a:p>
      </dgm:t>
    </dgm:pt>
    <dgm:pt modelId="{7BF38BCB-85DA-4787-9589-164950DD849D}" type="pres">
      <dgm:prSet presAssocID="{1526DB3F-B81C-49BC-B5AF-8D00E43D39BF}" presName="text_4" presStyleLbl="node1" presStyleIdx="3" presStyleCnt="5" custScaleX="102921" custScaleY="1291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DB3C73-788E-4FBC-9027-BD3CAD8EB4EB}" type="pres">
      <dgm:prSet presAssocID="{1526DB3F-B81C-49BC-B5AF-8D00E43D39BF}" presName="accent_4" presStyleCnt="0"/>
      <dgm:spPr/>
      <dgm:t>
        <a:bodyPr/>
        <a:lstStyle/>
        <a:p>
          <a:endParaRPr lang="ru-RU"/>
        </a:p>
      </dgm:t>
    </dgm:pt>
    <dgm:pt modelId="{82D7C35A-1433-486F-AA37-5B3AB0FE196F}" type="pres">
      <dgm:prSet presAssocID="{1526DB3F-B81C-49BC-B5AF-8D00E43D39BF}" presName="accentRepeatNode" presStyleLbl="solidFgAcc1" presStyleIdx="3" presStyleCnt="5"/>
      <dgm:spPr/>
      <dgm:t>
        <a:bodyPr/>
        <a:lstStyle/>
        <a:p>
          <a:endParaRPr lang="ru-RU"/>
        </a:p>
      </dgm:t>
    </dgm:pt>
    <dgm:pt modelId="{111F706C-9C0A-432B-A092-D9DAFA7B7D16}" type="pres">
      <dgm:prSet presAssocID="{2130A105-6AF3-479D-A799-0220594EDF4C}" presName="text_5" presStyleLbl="node1" presStyleIdx="4" presStyleCnt="5" custScaleY="1341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7A9109-07EF-4C3E-BDBF-AA4E3C502114}" type="pres">
      <dgm:prSet presAssocID="{2130A105-6AF3-479D-A799-0220594EDF4C}" presName="accent_5" presStyleCnt="0"/>
      <dgm:spPr/>
    </dgm:pt>
    <dgm:pt modelId="{913F3D1A-E76F-4A87-AB7D-5A7C814157B4}" type="pres">
      <dgm:prSet presAssocID="{2130A105-6AF3-479D-A799-0220594EDF4C}" presName="accentRepeatNode" presStyleLbl="solidFgAcc1" presStyleIdx="4" presStyleCnt="5"/>
      <dgm:spPr/>
    </dgm:pt>
  </dgm:ptLst>
  <dgm:cxnLst>
    <dgm:cxn modelId="{FE2FBF82-8396-43A4-93BC-F7FE2781D05F}" type="presOf" srcId="{A33B98F0-0BAD-4BD7-B4B8-67F8CDC1D745}" destId="{5074C04B-E624-441B-AEA5-A40FD273785C}" srcOrd="0" destOrd="0" presId="urn:microsoft.com/office/officeart/2008/layout/VerticalCurvedList"/>
    <dgm:cxn modelId="{AF014B64-0CF7-4FC1-B99E-9098D2F7EDF4}" type="presOf" srcId="{991ED693-9D1B-48E0-82C1-F65A78668D59}" destId="{50D2100A-BC29-4B3C-B0B0-53015594BEC9}" srcOrd="0" destOrd="0" presId="urn:microsoft.com/office/officeart/2008/layout/VerticalCurvedList"/>
    <dgm:cxn modelId="{98CE2712-FA1A-4F49-8F56-2EB4BE8ACC9A}" srcId="{2E9E7DDE-9540-4F2E-807D-3A3828E66A53}" destId="{1526DB3F-B81C-49BC-B5AF-8D00E43D39BF}" srcOrd="3" destOrd="0" parTransId="{65751759-3F96-4B0B-9657-4303A8696D44}" sibTransId="{32644CB1-028B-4B5D-84A5-6714F18C22D5}"/>
    <dgm:cxn modelId="{BB2CD688-0F7C-451C-B33A-531D0BB46501}" type="presOf" srcId="{6E26C959-1383-4FE0-82B3-7F32EFB537E4}" destId="{BB513D4C-C6C8-4664-9495-F8067558690B}" srcOrd="0" destOrd="0" presId="urn:microsoft.com/office/officeart/2008/layout/VerticalCurvedList"/>
    <dgm:cxn modelId="{A8EF1D2C-6354-4A15-A396-32577A4F3612}" srcId="{2E9E7DDE-9540-4F2E-807D-3A3828E66A53}" destId="{6E26C959-1383-4FE0-82B3-7F32EFB537E4}" srcOrd="0" destOrd="0" parTransId="{C6B01F8E-D2C5-4A9A-B5DF-8A8135D8965E}" sibTransId="{A33B98F0-0BAD-4BD7-B4B8-67F8CDC1D745}"/>
    <dgm:cxn modelId="{287AB028-7575-41C4-90F0-DA9B27AA7B9F}" type="presOf" srcId="{1526DB3F-B81C-49BC-B5AF-8D00E43D39BF}" destId="{7BF38BCB-85DA-4787-9589-164950DD849D}" srcOrd="0" destOrd="0" presId="urn:microsoft.com/office/officeart/2008/layout/VerticalCurvedList"/>
    <dgm:cxn modelId="{04D3D474-15B3-4C72-B530-918BECC90E1E}" srcId="{2E9E7DDE-9540-4F2E-807D-3A3828E66A53}" destId="{FC0FA363-0BB6-412C-A4EB-64747D334962}" srcOrd="1" destOrd="0" parTransId="{A42E6352-B611-43EF-A677-3B7AB2FE1BF2}" sibTransId="{3FBD8F40-18E4-408F-BB7A-8C7402AD0DC3}"/>
    <dgm:cxn modelId="{E3175954-C5A1-413A-95DE-0FC58F3B9FF6}" type="presOf" srcId="{FC0FA363-0BB6-412C-A4EB-64747D334962}" destId="{51FD8B36-B369-49C6-815B-A9FE8B1638FF}" srcOrd="0" destOrd="0" presId="urn:microsoft.com/office/officeart/2008/layout/VerticalCurvedList"/>
    <dgm:cxn modelId="{90D4D64B-C027-4B7F-B2F5-000211C85604}" srcId="{2E9E7DDE-9540-4F2E-807D-3A3828E66A53}" destId="{2130A105-6AF3-479D-A799-0220594EDF4C}" srcOrd="4" destOrd="0" parTransId="{093BEB85-2ECC-42C6-B344-342E92241D26}" sibTransId="{223048B2-489D-4E3E-BDC8-F52FE5EC04F6}"/>
    <dgm:cxn modelId="{E41C63DE-28E0-478B-9629-6D5D045EEB58}" type="presOf" srcId="{2E9E7DDE-9540-4F2E-807D-3A3828E66A53}" destId="{3503833D-8EB4-4537-8B03-873225CBAECC}" srcOrd="0" destOrd="0" presId="urn:microsoft.com/office/officeart/2008/layout/VerticalCurvedList"/>
    <dgm:cxn modelId="{9D78CF17-BD68-4C25-B667-91B002F45D07}" srcId="{2E9E7DDE-9540-4F2E-807D-3A3828E66A53}" destId="{991ED693-9D1B-48E0-82C1-F65A78668D59}" srcOrd="2" destOrd="0" parTransId="{2448974A-D173-4CA1-A926-3E054A061A94}" sibTransId="{10C1DAD7-11A4-4754-896D-50EDA2545185}"/>
    <dgm:cxn modelId="{43525FE0-2732-4B42-9DCF-1310763BB25A}" type="presOf" srcId="{2130A105-6AF3-479D-A799-0220594EDF4C}" destId="{111F706C-9C0A-432B-A092-D9DAFA7B7D16}" srcOrd="0" destOrd="0" presId="urn:microsoft.com/office/officeart/2008/layout/VerticalCurvedList"/>
    <dgm:cxn modelId="{C75D1BA4-DFE9-4349-A567-BD4B027D7070}" type="presParOf" srcId="{3503833D-8EB4-4537-8B03-873225CBAECC}" destId="{087057A5-C9E4-4E07-8A69-C463905A045A}" srcOrd="0" destOrd="0" presId="urn:microsoft.com/office/officeart/2008/layout/VerticalCurvedList"/>
    <dgm:cxn modelId="{199ABF28-D78C-428A-9B1F-C6D4FA9C5B7B}" type="presParOf" srcId="{087057A5-C9E4-4E07-8A69-C463905A045A}" destId="{05CAA6AA-7C7F-4381-9A9D-DFB0C25386F5}" srcOrd="0" destOrd="0" presId="urn:microsoft.com/office/officeart/2008/layout/VerticalCurvedList"/>
    <dgm:cxn modelId="{87E249B3-79C1-4F94-885D-5DF103FBC1A7}" type="presParOf" srcId="{05CAA6AA-7C7F-4381-9A9D-DFB0C25386F5}" destId="{752D358C-FED0-4DB3-B9C6-42A5EC9CD41C}" srcOrd="0" destOrd="0" presId="urn:microsoft.com/office/officeart/2008/layout/VerticalCurvedList"/>
    <dgm:cxn modelId="{7A490B8F-C71B-4136-9089-1A3784FD60DF}" type="presParOf" srcId="{05CAA6AA-7C7F-4381-9A9D-DFB0C25386F5}" destId="{5074C04B-E624-441B-AEA5-A40FD273785C}" srcOrd="1" destOrd="0" presId="urn:microsoft.com/office/officeart/2008/layout/VerticalCurvedList"/>
    <dgm:cxn modelId="{CDA689F9-4FA2-4FCE-BD11-602781FC7D81}" type="presParOf" srcId="{05CAA6AA-7C7F-4381-9A9D-DFB0C25386F5}" destId="{488333C4-ACFD-4238-87F6-CA92B20F8EED}" srcOrd="2" destOrd="0" presId="urn:microsoft.com/office/officeart/2008/layout/VerticalCurvedList"/>
    <dgm:cxn modelId="{8AF7CA91-E7A8-4B16-96B6-C3BDC095E604}" type="presParOf" srcId="{05CAA6AA-7C7F-4381-9A9D-DFB0C25386F5}" destId="{0EE9437E-DBA9-4D6F-811B-B4956DAA32A3}" srcOrd="3" destOrd="0" presId="urn:microsoft.com/office/officeart/2008/layout/VerticalCurvedList"/>
    <dgm:cxn modelId="{3250285A-B28F-43A3-B1BF-F304E9694D7A}" type="presParOf" srcId="{087057A5-C9E4-4E07-8A69-C463905A045A}" destId="{BB513D4C-C6C8-4664-9495-F8067558690B}" srcOrd="1" destOrd="0" presId="urn:microsoft.com/office/officeart/2008/layout/VerticalCurvedList"/>
    <dgm:cxn modelId="{335EA33F-7B2A-4A69-AB1A-9019DB5C12CD}" type="presParOf" srcId="{087057A5-C9E4-4E07-8A69-C463905A045A}" destId="{DF007BFD-EB78-46AA-9CAD-0CF6D53A6FD3}" srcOrd="2" destOrd="0" presId="urn:microsoft.com/office/officeart/2008/layout/VerticalCurvedList"/>
    <dgm:cxn modelId="{8C560ABB-58FE-4478-B76E-90AC644FBC62}" type="presParOf" srcId="{DF007BFD-EB78-46AA-9CAD-0CF6D53A6FD3}" destId="{46ABCDB1-4710-4C09-BB1A-47CAA85163EF}" srcOrd="0" destOrd="0" presId="urn:microsoft.com/office/officeart/2008/layout/VerticalCurvedList"/>
    <dgm:cxn modelId="{7503F731-4135-4D59-BDBE-B0ACB0954F3D}" type="presParOf" srcId="{087057A5-C9E4-4E07-8A69-C463905A045A}" destId="{51FD8B36-B369-49C6-815B-A9FE8B1638FF}" srcOrd="3" destOrd="0" presId="urn:microsoft.com/office/officeart/2008/layout/VerticalCurvedList"/>
    <dgm:cxn modelId="{1F5F218A-AFDF-494D-8E52-C5D15B25176A}" type="presParOf" srcId="{087057A5-C9E4-4E07-8A69-C463905A045A}" destId="{F97F0EDD-76EF-419A-9205-C801D59A533E}" srcOrd="4" destOrd="0" presId="urn:microsoft.com/office/officeart/2008/layout/VerticalCurvedList"/>
    <dgm:cxn modelId="{B77491A0-0610-4ED0-BA55-AD4DDF085899}" type="presParOf" srcId="{F97F0EDD-76EF-419A-9205-C801D59A533E}" destId="{8D512865-5037-414E-945A-87B761DA048A}" srcOrd="0" destOrd="0" presId="urn:microsoft.com/office/officeart/2008/layout/VerticalCurvedList"/>
    <dgm:cxn modelId="{C618B17D-44C2-4BD7-B537-67E13766627B}" type="presParOf" srcId="{087057A5-C9E4-4E07-8A69-C463905A045A}" destId="{50D2100A-BC29-4B3C-B0B0-53015594BEC9}" srcOrd="5" destOrd="0" presId="urn:microsoft.com/office/officeart/2008/layout/VerticalCurvedList"/>
    <dgm:cxn modelId="{33F7CA3F-42BB-4C63-BE21-34CD0D37AA2C}" type="presParOf" srcId="{087057A5-C9E4-4E07-8A69-C463905A045A}" destId="{7F7EF555-6394-43C0-830F-3D231D77E1E2}" srcOrd="6" destOrd="0" presId="urn:microsoft.com/office/officeart/2008/layout/VerticalCurvedList"/>
    <dgm:cxn modelId="{5953BE71-F211-477E-A252-02BD70353B05}" type="presParOf" srcId="{7F7EF555-6394-43C0-830F-3D231D77E1E2}" destId="{B0EE1342-527A-4BF6-BFF9-CC76DCFC08CA}" srcOrd="0" destOrd="0" presId="urn:microsoft.com/office/officeart/2008/layout/VerticalCurvedList"/>
    <dgm:cxn modelId="{C7B7E5B4-5439-42BE-B47E-42668BA94334}" type="presParOf" srcId="{087057A5-C9E4-4E07-8A69-C463905A045A}" destId="{7BF38BCB-85DA-4787-9589-164950DD849D}" srcOrd="7" destOrd="0" presId="urn:microsoft.com/office/officeart/2008/layout/VerticalCurvedList"/>
    <dgm:cxn modelId="{5D1AA127-7CD3-4D6A-BABE-BCC9EBC355F9}" type="presParOf" srcId="{087057A5-C9E4-4E07-8A69-C463905A045A}" destId="{0CDB3C73-788E-4FBC-9027-BD3CAD8EB4EB}" srcOrd="8" destOrd="0" presId="urn:microsoft.com/office/officeart/2008/layout/VerticalCurvedList"/>
    <dgm:cxn modelId="{D90BEBBB-9DF1-463C-AB9D-DBD5BE57BCF7}" type="presParOf" srcId="{0CDB3C73-788E-4FBC-9027-BD3CAD8EB4EB}" destId="{82D7C35A-1433-486F-AA37-5B3AB0FE196F}" srcOrd="0" destOrd="0" presId="urn:microsoft.com/office/officeart/2008/layout/VerticalCurvedList"/>
    <dgm:cxn modelId="{D6BDFF92-E552-48B7-BCC4-316B04A68617}" type="presParOf" srcId="{087057A5-C9E4-4E07-8A69-C463905A045A}" destId="{111F706C-9C0A-432B-A092-D9DAFA7B7D16}" srcOrd="9" destOrd="0" presId="urn:microsoft.com/office/officeart/2008/layout/VerticalCurvedList"/>
    <dgm:cxn modelId="{271BF036-FD3B-40B5-9C91-D82B28B67988}" type="presParOf" srcId="{087057A5-C9E4-4E07-8A69-C463905A045A}" destId="{8D7A9109-07EF-4C3E-BDBF-AA4E3C502114}" srcOrd="10" destOrd="0" presId="urn:microsoft.com/office/officeart/2008/layout/VerticalCurvedList"/>
    <dgm:cxn modelId="{02EBA2C8-BCB0-4BDC-933B-8877B48D40DA}" type="presParOf" srcId="{8D7A9109-07EF-4C3E-BDBF-AA4E3C502114}" destId="{913F3D1A-E76F-4A87-AB7D-5A7C814157B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E9E7DDE-9540-4F2E-807D-3A3828E66A53}" type="doc">
      <dgm:prSet loTypeId="urn:microsoft.com/office/officeart/2008/layout/VerticalCurvedList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E26C959-1383-4FE0-82B3-7F32EFB537E4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sz="1700" b="1" dirty="0" smtClean="0">
              <a:solidFill>
                <a:schemeClr val="tx1"/>
              </a:solidFill>
              <a:latin typeface="Calibri" pitchFamily="34" charset="0"/>
              <a:ea typeface="+mn-ea"/>
              <a:cs typeface="+mn-cs"/>
            </a:rPr>
            <a:t>Оплата счетов за ЖКУ</a:t>
          </a:r>
          <a:endParaRPr lang="ru-RU" sz="1700" b="1" dirty="0">
            <a:solidFill>
              <a:schemeClr val="tx1"/>
            </a:solidFill>
            <a:latin typeface="Calibri" pitchFamily="34" charset="0"/>
          </a:endParaRPr>
        </a:p>
      </dgm:t>
    </dgm:pt>
    <dgm:pt modelId="{C6B01F8E-D2C5-4A9A-B5DF-8A8135D8965E}" type="parTrans" cxnId="{A8EF1D2C-6354-4A15-A396-32577A4F3612}">
      <dgm:prSet/>
      <dgm:spPr/>
      <dgm:t>
        <a:bodyPr/>
        <a:lstStyle/>
        <a:p>
          <a:endParaRPr lang="ru-RU" sz="2000" b="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A33B98F0-0BAD-4BD7-B4B8-67F8CDC1D745}" type="sibTrans" cxnId="{A8EF1D2C-6354-4A15-A396-32577A4F3612}">
      <dgm:prSet/>
      <dgm:spPr/>
      <dgm:t>
        <a:bodyPr/>
        <a:lstStyle/>
        <a:p>
          <a:endParaRPr lang="ru-RU" sz="2000" b="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FC0FA363-0BB6-412C-A4EB-64747D334962}">
      <dgm:prSet phldrT="[Текст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sz="1700" b="1" dirty="0" smtClean="0">
              <a:solidFill>
                <a:schemeClr val="tx1"/>
              </a:solidFill>
              <a:latin typeface="Calibri" pitchFamily="34" charset="0"/>
              <a:ea typeface="+mn-ea"/>
              <a:cs typeface="+mn-cs"/>
            </a:rPr>
            <a:t>Электронное голосование </a:t>
          </a:r>
          <a:br>
            <a:rPr lang="ru-RU" sz="1700" b="1" dirty="0" smtClean="0">
              <a:solidFill>
                <a:schemeClr val="tx1"/>
              </a:solidFill>
              <a:latin typeface="Calibri" pitchFamily="34" charset="0"/>
              <a:ea typeface="+mn-ea"/>
              <a:cs typeface="+mn-cs"/>
            </a:rPr>
          </a:br>
          <a:r>
            <a:rPr lang="ru-RU" sz="1700" b="1" dirty="0" smtClean="0">
              <a:solidFill>
                <a:schemeClr val="tx1"/>
              </a:solidFill>
              <a:latin typeface="Calibri" pitchFamily="34" charset="0"/>
              <a:ea typeface="+mn-ea"/>
              <a:cs typeface="+mn-cs"/>
            </a:rPr>
            <a:t>на общих собраниях</a:t>
          </a:r>
          <a:endParaRPr lang="ru-RU" sz="1700" b="1" dirty="0">
            <a:solidFill>
              <a:schemeClr val="tx1"/>
            </a:solidFill>
            <a:latin typeface="Calibri" pitchFamily="34" charset="0"/>
            <a:ea typeface="+mn-ea"/>
            <a:cs typeface="+mn-cs"/>
          </a:endParaRPr>
        </a:p>
      </dgm:t>
    </dgm:pt>
    <dgm:pt modelId="{A42E6352-B611-43EF-A677-3B7AB2FE1BF2}" type="parTrans" cxnId="{04D3D474-15B3-4C72-B530-918BECC90E1E}">
      <dgm:prSet/>
      <dgm:spPr/>
      <dgm:t>
        <a:bodyPr/>
        <a:lstStyle/>
        <a:p>
          <a:endParaRPr lang="ru-RU" sz="2000" b="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3FBD8F40-18E4-408F-BB7A-8C7402AD0DC3}" type="sibTrans" cxnId="{04D3D474-15B3-4C72-B530-918BECC90E1E}">
      <dgm:prSet/>
      <dgm:spPr/>
      <dgm:t>
        <a:bodyPr/>
        <a:lstStyle/>
        <a:p>
          <a:endParaRPr lang="ru-RU" sz="2000" b="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991ED693-9D1B-48E0-82C1-F65A78668D59}">
      <dgm:prSet phldrT="[Текст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sz="1700" b="1" dirty="0" smtClean="0">
              <a:solidFill>
                <a:schemeClr val="tx1"/>
              </a:solidFill>
              <a:latin typeface="Calibri" pitchFamily="34" charset="0"/>
              <a:ea typeface="+mn-ea"/>
              <a:cs typeface="+mn-cs"/>
            </a:rPr>
            <a:t>Заключение в электронной форме договоров управления и </a:t>
          </a:r>
          <a:r>
            <a:rPr lang="ru-RU" sz="1700" b="1" dirty="0" err="1" smtClean="0">
              <a:solidFill>
                <a:schemeClr val="tx1"/>
              </a:solidFill>
              <a:latin typeface="Calibri" pitchFamily="34" charset="0"/>
              <a:ea typeface="+mn-ea"/>
              <a:cs typeface="+mn-cs"/>
            </a:rPr>
            <a:t>ресурсоснабжения</a:t>
          </a:r>
          <a:r>
            <a:rPr lang="ru-RU" sz="1700" b="1" dirty="0" smtClean="0">
              <a:solidFill>
                <a:schemeClr val="tx1"/>
              </a:solidFill>
              <a:latin typeface="Calibri" pitchFamily="34" charset="0"/>
              <a:ea typeface="+mn-ea"/>
              <a:cs typeface="+mn-cs"/>
            </a:rPr>
            <a:t> </a:t>
          </a:r>
          <a:endParaRPr lang="ru-RU" sz="1700" b="1" dirty="0">
            <a:solidFill>
              <a:schemeClr val="tx1"/>
            </a:solidFill>
            <a:latin typeface="Calibri" pitchFamily="34" charset="0"/>
            <a:ea typeface="+mn-ea"/>
            <a:cs typeface="+mn-cs"/>
          </a:endParaRPr>
        </a:p>
      </dgm:t>
    </dgm:pt>
    <dgm:pt modelId="{2448974A-D173-4CA1-A926-3E054A061A94}" type="parTrans" cxnId="{9D78CF17-BD68-4C25-B667-91B002F45D07}">
      <dgm:prSet/>
      <dgm:spPr/>
      <dgm:t>
        <a:bodyPr/>
        <a:lstStyle/>
        <a:p>
          <a:endParaRPr lang="ru-RU" sz="2000" b="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10C1DAD7-11A4-4754-896D-50EDA2545185}" type="sibTrans" cxnId="{9D78CF17-BD68-4C25-B667-91B002F45D07}">
      <dgm:prSet/>
      <dgm:spPr/>
      <dgm:t>
        <a:bodyPr/>
        <a:lstStyle/>
        <a:p>
          <a:endParaRPr lang="ru-RU" sz="2000" b="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1526DB3F-B81C-49BC-B5AF-8D00E43D39BF}">
      <dgm:prSet phldrT="[Текст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sz="1700" b="1" dirty="0" smtClean="0">
              <a:solidFill>
                <a:schemeClr val="tx1"/>
              </a:solidFill>
              <a:latin typeface="Calibri" pitchFamily="34" charset="0"/>
              <a:ea typeface="+mn-ea"/>
              <a:cs typeface="+mn-cs"/>
            </a:rPr>
            <a:t>Направление обращений                  в органы власти, в УО и РСО</a:t>
          </a:r>
          <a:endParaRPr lang="ru-RU" sz="1700" b="1" dirty="0">
            <a:solidFill>
              <a:schemeClr val="tx1"/>
            </a:solidFill>
            <a:latin typeface="Calibri" pitchFamily="34" charset="0"/>
            <a:ea typeface="+mn-ea"/>
            <a:cs typeface="+mn-cs"/>
          </a:endParaRPr>
        </a:p>
      </dgm:t>
    </dgm:pt>
    <dgm:pt modelId="{65751759-3F96-4B0B-9657-4303A8696D44}" type="parTrans" cxnId="{98CE2712-FA1A-4F49-8F56-2EB4BE8ACC9A}">
      <dgm:prSet/>
      <dgm:spPr/>
      <dgm:t>
        <a:bodyPr/>
        <a:lstStyle/>
        <a:p>
          <a:endParaRPr lang="ru-RU" sz="2000" b="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32644CB1-028B-4B5D-84A5-6714F18C22D5}" type="sibTrans" cxnId="{98CE2712-FA1A-4F49-8F56-2EB4BE8ACC9A}">
      <dgm:prSet/>
      <dgm:spPr/>
      <dgm:t>
        <a:bodyPr/>
        <a:lstStyle/>
        <a:p>
          <a:endParaRPr lang="ru-RU" sz="2000" b="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2583D9FC-1F47-4616-821D-42A597D088F6}">
      <dgm:prSet phldrT="[Текст]" custT="1"/>
      <dgm:spPr>
        <a:solidFill>
          <a:srgbClr val="EAA56C"/>
        </a:solidFill>
      </dgm:spPr>
      <dgm:t>
        <a:bodyPr/>
        <a:lstStyle/>
        <a:p>
          <a:r>
            <a:rPr lang="ru-RU" sz="1700" b="1" dirty="0" smtClean="0">
              <a:solidFill>
                <a:schemeClr val="tx1"/>
              </a:solidFill>
              <a:latin typeface="Calibri" pitchFamily="34" charset="0"/>
              <a:ea typeface="+mn-ea"/>
              <a:cs typeface="+mn-cs"/>
            </a:rPr>
            <a:t>Обсуждение актуальных          вопросов на форуме</a:t>
          </a:r>
          <a:endParaRPr lang="ru-RU" sz="1700" b="1" dirty="0">
            <a:solidFill>
              <a:schemeClr val="tx1"/>
            </a:solidFill>
            <a:latin typeface="Calibri" pitchFamily="34" charset="0"/>
            <a:ea typeface="+mn-ea"/>
            <a:cs typeface="+mn-cs"/>
          </a:endParaRPr>
        </a:p>
      </dgm:t>
    </dgm:pt>
    <dgm:pt modelId="{66AA8D09-D02A-4391-A9AC-A81FB9983887}" type="parTrans" cxnId="{465748E3-8EA4-4547-A175-FBE38E5B1093}">
      <dgm:prSet/>
      <dgm:spPr/>
      <dgm:t>
        <a:bodyPr/>
        <a:lstStyle/>
        <a:p>
          <a:endParaRPr lang="ru-RU"/>
        </a:p>
      </dgm:t>
    </dgm:pt>
    <dgm:pt modelId="{6B6B2730-4806-427D-A102-70B1006CAC73}" type="sibTrans" cxnId="{465748E3-8EA4-4547-A175-FBE38E5B1093}">
      <dgm:prSet/>
      <dgm:spPr/>
      <dgm:t>
        <a:bodyPr/>
        <a:lstStyle/>
        <a:p>
          <a:endParaRPr lang="ru-RU"/>
        </a:p>
      </dgm:t>
    </dgm:pt>
    <dgm:pt modelId="{3503833D-8EB4-4537-8B03-873225CBAECC}" type="pres">
      <dgm:prSet presAssocID="{2E9E7DDE-9540-4F2E-807D-3A3828E66A53}" presName="Name0" presStyleCnt="0">
        <dgm:presLayoutVars>
          <dgm:chMax val="7"/>
          <dgm:chPref val="7"/>
          <dgm:dir val="rev"/>
        </dgm:presLayoutVars>
      </dgm:prSet>
      <dgm:spPr/>
      <dgm:t>
        <a:bodyPr/>
        <a:lstStyle/>
        <a:p>
          <a:endParaRPr lang="ru-RU"/>
        </a:p>
      </dgm:t>
    </dgm:pt>
    <dgm:pt modelId="{087057A5-C9E4-4E07-8A69-C463905A045A}" type="pres">
      <dgm:prSet presAssocID="{2E9E7DDE-9540-4F2E-807D-3A3828E66A53}" presName="Name1" presStyleCnt="0"/>
      <dgm:spPr/>
      <dgm:t>
        <a:bodyPr/>
        <a:lstStyle/>
        <a:p>
          <a:endParaRPr lang="ru-RU"/>
        </a:p>
      </dgm:t>
    </dgm:pt>
    <dgm:pt modelId="{05CAA6AA-7C7F-4381-9A9D-DFB0C25386F5}" type="pres">
      <dgm:prSet presAssocID="{2E9E7DDE-9540-4F2E-807D-3A3828E66A53}" presName="cycle" presStyleCnt="0"/>
      <dgm:spPr/>
      <dgm:t>
        <a:bodyPr/>
        <a:lstStyle/>
        <a:p>
          <a:endParaRPr lang="ru-RU"/>
        </a:p>
      </dgm:t>
    </dgm:pt>
    <dgm:pt modelId="{752D358C-FED0-4DB3-B9C6-42A5EC9CD41C}" type="pres">
      <dgm:prSet presAssocID="{2E9E7DDE-9540-4F2E-807D-3A3828E66A53}" presName="srcNode" presStyleLbl="node1" presStyleIdx="0" presStyleCnt="5"/>
      <dgm:spPr/>
      <dgm:t>
        <a:bodyPr/>
        <a:lstStyle/>
        <a:p>
          <a:endParaRPr lang="ru-RU"/>
        </a:p>
      </dgm:t>
    </dgm:pt>
    <dgm:pt modelId="{5074C04B-E624-441B-AEA5-A40FD273785C}" type="pres">
      <dgm:prSet presAssocID="{2E9E7DDE-9540-4F2E-807D-3A3828E66A53}" presName="conn" presStyleLbl="parChTrans1D2" presStyleIdx="0" presStyleCnt="1"/>
      <dgm:spPr/>
      <dgm:t>
        <a:bodyPr/>
        <a:lstStyle/>
        <a:p>
          <a:endParaRPr lang="ru-RU"/>
        </a:p>
      </dgm:t>
    </dgm:pt>
    <dgm:pt modelId="{488333C4-ACFD-4238-87F6-CA92B20F8EED}" type="pres">
      <dgm:prSet presAssocID="{2E9E7DDE-9540-4F2E-807D-3A3828E66A53}" presName="extraNode" presStyleLbl="node1" presStyleIdx="0" presStyleCnt="5"/>
      <dgm:spPr/>
      <dgm:t>
        <a:bodyPr/>
        <a:lstStyle/>
        <a:p>
          <a:endParaRPr lang="ru-RU"/>
        </a:p>
      </dgm:t>
    </dgm:pt>
    <dgm:pt modelId="{0EE9437E-DBA9-4D6F-811B-B4956DAA32A3}" type="pres">
      <dgm:prSet presAssocID="{2E9E7DDE-9540-4F2E-807D-3A3828E66A53}" presName="dstNode" presStyleLbl="node1" presStyleIdx="0" presStyleCnt="5"/>
      <dgm:spPr/>
      <dgm:t>
        <a:bodyPr/>
        <a:lstStyle/>
        <a:p>
          <a:endParaRPr lang="ru-RU"/>
        </a:p>
      </dgm:t>
    </dgm:pt>
    <dgm:pt modelId="{BB513D4C-C6C8-4664-9495-F8067558690B}" type="pres">
      <dgm:prSet presAssocID="{6E26C959-1383-4FE0-82B3-7F32EFB537E4}" presName="text_1" presStyleLbl="node1" presStyleIdx="0" presStyleCnt="5" custScaleX="102921" custScaleY="1291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007BFD-EB78-46AA-9CAD-0CF6D53A6FD3}" type="pres">
      <dgm:prSet presAssocID="{6E26C959-1383-4FE0-82B3-7F32EFB537E4}" presName="accent_1" presStyleCnt="0"/>
      <dgm:spPr/>
      <dgm:t>
        <a:bodyPr/>
        <a:lstStyle/>
        <a:p>
          <a:endParaRPr lang="ru-RU"/>
        </a:p>
      </dgm:t>
    </dgm:pt>
    <dgm:pt modelId="{46ABCDB1-4710-4C09-BB1A-47CAA85163EF}" type="pres">
      <dgm:prSet presAssocID="{6E26C959-1383-4FE0-82B3-7F32EFB537E4}" presName="accentRepeatNode" presStyleLbl="solidFgAcc1" presStyleIdx="0" presStyleCnt="5"/>
      <dgm:spPr/>
      <dgm:t>
        <a:bodyPr/>
        <a:lstStyle/>
        <a:p>
          <a:endParaRPr lang="ru-RU"/>
        </a:p>
      </dgm:t>
    </dgm:pt>
    <dgm:pt modelId="{51FD8B36-B369-49C6-815B-A9FE8B1638FF}" type="pres">
      <dgm:prSet presAssocID="{FC0FA363-0BB6-412C-A4EB-64747D334962}" presName="text_2" presStyleLbl="node1" presStyleIdx="1" presStyleCnt="5" custScaleX="102921" custScaleY="1291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7F0EDD-76EF-419A-9205-C801D59A533E}" type="pres">
      <dgm:prSet presAssocID="{FC0FA363-0BB6-412C-A4EB-64747D334962}" presName="accent_2" presStyleCnt="0"/>
      <dgm:spPr/>
      <dgm:t>
        <a:bodyPr/>
        <a:lstStyle/>
        <a:p>
          <a:endParaRPr lang="ru-RU"/>
        </a:p>
      </dgm:t>
    </dgm:pt>
    <dgm:pt modelId="{8D512865-5037-414E-945A-87B761DA048A}" type="pres">
      <dgm:prSet presAssocID="{FC0FA363-0BB6-412C-A4EB-64747D334962}" presName="accentRepeatNode" presStyleLbl="solidFgAcc1" presStyleIdx="1" presStyleCnt="5"/>
      <dgm:spPr/>
      <dgm:t>
        <a:bodyPr/>
        <a:lstStyle/>
        <a:p>
          <a:endParaRPr lang="ru-RU"/>
        </a:p>
      </dgm:t>
    </dgm:pt>
    <dgm:pt modelId="{50D2100A-BC29-4B3C-B0B0-53015594BEC9}" type="pres">
      <dgm:prSet presAssocID="{991ED693-9D1B-48E0-82C1-F65A78668D59}" presName="text_3" presStyleLbl="node1" presStyleIdx="2" presStyleCnt="5" custScaleX="102921" custScaleY="129187" custLinFactNeighborX="4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7EF555-6394-43C0-830F-3D231D77E1E2}" type="pres">
      <dgm:prSet presAssocID="{991ED693-9D1B-48E0-82C1-F65A78668D59}" presName="accent_3" presStyleCnt="0"/>
      <dgm:spPr/>
      <dgm:t>
        <a:bodyPr/>
        <a:lstStyle/>
        <a:p>
          <a:endParaRPr lang="ru-RU"/>
        </a:p>
      </dgm:t>
    </dgm:pt>
    <dgm:pt modelId="{B0EE1342-527A-4BF6-BFF9-CC76DCFC08CA}" type="pres">
      <dgm:prSet presAssocID="{991ED693-9D1B-48E0-82C1-F65A78668D59}" presName="accentRepeatNode" presStyleLbl="solidFgAcc1" presStyleIdx="2" presStyleCnt="5"/>
      <dgm:spPr/>
      <dgm:t>
        <a:bodyPr/>
        <a:lstStyle/>
        <a:p>
          <a:endParaRPr lang="ru-RU"/>
        </a:p>
      </dgm:t>
    </dgm:pt>
    <dgm:pt modelId="{7BF38BCB-85DA-4787-9589-164950DD849D}" type="pres">
      <dgm:prSet presAssocID="{1526DB3F-B81C-49BC-B5AF-8D00E43D39BF}" presName="text_4" presStyleLbl="node1" presStyleIdx="3" presStyleCnt="5" custScaleX="102921" custScaleY="1291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DB3C73-788E-4FBC-9027-BD3CAD8EB4EB}" type="pres">
      <dgm:prSet presAssocID="{1526DB3F-B81C-49BC-B5AF-8D00E43D39BF}" presName="accent_4" presStyleCnt="0"/>
      <dgm:spPr/>
      <dgm:t>
        <a:bodyPr/>
        <a:lstStyle/>
        <a:p>
          <a:endParaRPr lang="ru-RU"/>
        </a:p>
      </dgm:t>
    </dgm:pt>
    <dgm:pt modelId="{82D7C35A-1433-486F-AA37-5B3AB0FE196F}" type="pres">
      <dgm:prSet presAssocID="{1526DB3F-B81C-49BC-B5AF-8D00E43D39BF}" presName="accentRepeatNode" presStyleLbl="solidFgAcc1" presStyleIdx="3" presStyleCnt="5"/>
      <dgm:spPr/>
      <dgm:t>
        <a:bodyPr/>
        <a:lstStyle/>
        <a:p>
          <a:endParaRPr lang="ru-RU"/>
        </a:p>
      </dgm:t>
    </dgm:pt>
    <dgm:pt modelId="{B2A9B934-2EB3-4477-9127-6820996E302D}" type="pres">
      <dgm:prSet presAssocID="{2583D9FC-1F47-4616-821D-42A597D088F6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0955B0-A2CA-48FF-8516-3920746F31E1}" type="pres">
      <dgm:prSet presAssocID="{2583D9FC-1F47-4616-821D-42A597D088F6}" presName="accent_5" presStyleCnt="0"/>
      <dgm:spPr/>
    </dgm:pt>
    <dgm:pt modelId="{7095DC35-4E3E-4048-BDE8-7210A3894CE5}" type="pres">
      <dgm:prSet presAssocID="{2583D9FC-1F47-4616-821D-42A597D088F6}" presName="accentRepeatNode" presStyleLbl="solidFgAcc1" presStyleIdx="4" presStyleCnt="5"/>
      <dgm:spPr/>
    </dgm:pt>
  </dgm:ptLst>
  <dgm:cxnLst>
    <dgm:cxn modelId="{F0A08F2F-594A-084F-B90E-D28F6B66A3F6}" type="presOf" srcId="{991ED693-9D1B-48E0-82C1-F65A78668D59}" destId="{50D2100A-BC29-4B3C-B0B0-53015594BEC9}" srcOrd="0" destOrd="0" presId="urn:microsoft.com/office/officeart/2008/layout/VerticalCurvedList"/>
    <dgm:cxn modelId="{465748E3-8EA4-4547-A175-FBE38E5B1093}" srcId="{2E9E7DDE-9540-4F2E-807D-3A3828E66A53}" destId="{2583D9FC-1F47-4616-821D-42A597D088F6}" srcOrd="4" destOrd="0" parTransId="{66AA8D09-D02A-4391-A9AC-A81FB9983887}" sibTransId="{6B6B2730-4806-427D-A102-70B1006CAC73}"/>
    <dgm:cxn modelId="{015A3D5D-22E5-214A-BB19-B5CD641E00C0}" type="presOf" srcId="{2583D9FC-1F47-4616-821D-42A597D088F6}" destId="{B2A9B934-2EB3-4477-9127-6820996E302D}" srcOrd="0" destOrd="0" presId="urn:microsoft.com/office/officeart/2008/layout/VerticalCurvedList"/>
    <dgm:cxn modelId="{9D78CF17-BD68-4C25-B667-91B002F45D07}" srcId="{2E9E7DDE-9540-4F2E-807D-3A3828E66A53}" destId="{991ED693-9D1B-48E0-82C1-F65A78668D59}" srcOrd="2" destOrd="0" parTransId="{2448974A-D173-4CA1-A926-3E054A061A94}" sibTransId="{10C1DAD7-11A4-4754-896D-50EDA2545185}"/>
    <dgm:cxn modelId="{AD2FAFFB-5818-5F46-9981-AB3BFB111780}" type="presOf" srcId="{2E9E7DDE-9540-4F2E-807D-3A3828E66A53}" destId="{3503833D-8EB4-4537-8B03-873225CBAECC}" srcOrd="0" destOrd="0" presId="urn:microsoft.com/office/officeart/2008/layout/VerticalCurvedList"/>
    <dgm:cxn modelId="{CE333815-64E5-194C-AFE9-A6B007023AAC}" type="presOf" srcId="{FC0FA363-0BB6-412C-A4EB-64747D334962}" destId="{51FD8B36-B369-49C6-815B-A9FE8B1638FF}" srcOrd="0" destOrd="0" presId="urn:microsoft.com/office/officeart/2008/layout/VerticalCurvedList"/>
    <dgm:cxn modelId="{A8EF1D2C-6354-4A15-A396-32577A4F3612}" srcId="{2E9E7DDE-9540-4F2E-807D-3A3828E66A53}" destId="{6E26C959-1383-4FE0-82B3-7F32EFB537E4}" srcOrd="0" destOrd="0" parTransId="{C6B01F8E-D2C5-4A9A-B5DF-8A8135D8965E}" sibTransId="{A33B98F0-0BAD-4BD7-B4B8-67F8CDC1D745}"/>
    <dgm:cxn modelId="{E40EC65B-2513-D44F-AF68-D29C9C84BB85}" type="presOf" srcId="{A33B98F0-0BAD-4BD7-B4B8-67F8CDC1D745}" destId="{5074C04B-E624-441B-AEA5-A40FD273785C}" srcOrd="0" destOrd="0" presId="urn:microsoft.com/office/officeart/2008/layout/VerticalCurvedList"/>
    <dgm:cxn modelId="{EE585F59-9C58-9D4B-A058-7C99A5958C56}" type="presOf" srcId="{6E26C959-1383-4FE0-82B3-7F32EFB537E4}" destId="{BB513D4C-C6C8-4664-9495-F8067558690B}" srcOrd="0" destOrd="0" presId="urn:microsoft.com/office/officeart/2008/layout/VerticalCurvedList"/>
    <dgm:cxn modelId="{04D3D474-15B3-4C72-B530-918BECC90E1E}" srcId="{2E9E7DDE-9540-4F2E-807D-3A3828E66A53}" destId="{FC0FA363-0BB6-412C-A4EB-64747D334962}" srcOrd="1" destOrd="0" parTransId="{A42E6352-B611-43EF-A677-3B7AB2FE1BF2}" sibTransId="{3FBD8F40-18E4-408F-BB7A-8C7402AD0DC3}"/>
    <dgm:cxn modelId="{86400FC3-E91B-964C-9D0B-A5012CB6A8EC}" type="presOf" srcId="{1526DB3F-B81C-49BC-B5AF-8D00E43D39BF}" destId="{7BF38BCB-85DA-4787-9589-164950DD849D}" srcOrd="0" destOrd="0" presId="urn:microsoft.com/office/officeart/2008/layout/VerticalCurvedList"/>
    <dgm:cxn modelId="{98CE2712-FA1A-4F49-8F56-2EB4BE8ACC9A}" srcId="{2E9E7DDE-9540-4F2E-807D-3A3828E66A53}" destId="{1526DB3F-B81C-49BC-B5AF-8D00E43D39BF}" srcOrd="3" destOrd="0" parTransId="{65751759-3F96-4B0B-9657-4303A8696D44}" sibTransId="{32644CB1-028B-4B5D-84A5-6714F18C22D5}"/>
    <dgm:cxn modelId="{52168235-0204-3C43-A6C2-94206920E516}" type="presParOf" srcId="{3503833D-8EB4-4537-8B03-873225CBAECC}" destId="{087057A5-C9E4-4E07-8A69-C463905A045A}" srcOrd="0" destOrd="0" presId="urn:microsoft.com/office/officeart/2008/layout/VerticalCurvedList"/>
    <dgm:cxn modelId="{3AACA34F-1263-4445-ADE9-725FE58ACF73}" type="presParOf" srcId="{087057A5-C9E4-4E07-8A69-C463905A045A}" destId="{05CAA6AA-7C7F-4381-9A9D-DFB0C25386F5}" srcOrd="0" destOrd="0" presId="urn:microsoft.com/office/officeart/2008/layout/VerticalCurvedList"/>
    <dgm:cxn modelId="{8C87F87D-F681-2842-BF61-1E90EDFF2A0A}" type="presParOf" srcId="{05CAA6AA-7C7F-4381-9A9D-DFB0C25386F5}" destId="{752D358C-FED0-4DB3-B9C6-42A5EC9CD41C}" srcOrd="0" destOrd="0" presId="urn:microsoft.com/office/officeart/2008/layout/VerticalCurvedList"/>
    <dgm:cxn modelId="{402DCBBE-F187-2A43-BD30-878310C18D56}" type="presParOf" srcId="{05CAA6AA-7C7F-4381-9A9D-DFB0C25386F5}" destId="{5074C04B-E624-441B-AEA5-A40FD273785C}" srcOrd="1" destOrd="0" presId="urn:microsoft.com/office/officeart/2008/layout/VerticalCurvedList"/>
    <dgm:cxn modelId="{1C1DD95B-70D1-CE46-ADA0-ADB38AFDBFC6}" type="presParOf" srcId="{05CAA6AA-7C7F-4381-9A9D-DFB0C25386F5}" destId="{488333C4-ACFD-4238-87F6-CA92B20F8EED}" srcOrd="2" destOrd="0" presId="urn:microsoft.com/office/officeart/2008/layout/VerticalCurvedList"/>
    <dgm:cxn modelId="{EBFF94A3-401B-734F-8137-F760FA1EE16F}" type="presParOf" srcId="{05CAA6AA-7C7F-4381-9A9D-DFB0C25386F5}" destId="{0EE9437E-DBA9-4D6F-811B-B4956DAA32A3}" srcOrd="3" destOrd="0" presId="urn:microsoft.com/office/officeart/2008/layout/VerticalCurvedList"/>
    <dgm:cxn modelId="{31AEA05A-71C0-6240-B421-553A2DC6607B}" type="presParOf" srcId="{087057A5-C9E4-4E07-8A69-C463905A045A}" destId="{BB513D4C-C6C8-4664-9495-F8067558690B}" srcOrd="1" destOrd="0" presId="urn:microsoft.com/office/officeart/2008/layout/VerticalCurvedList"/>
    <dgm:cxn modelId="{871EF621-CA72-4942-A9FC-E8E201918317}" type="presParOf" srcId="{087057A5-C9E4-4E07-8A69-C463905A045A}" destId="{DF007BFD-EB78-46AA-9CAD-0CF6D53A6FD3}" srcOrd="2" destOrd="0" presId="urn:microsoft.com/office/officeart/2008/layout/VerticalCurvedList"/>
    <dgm:cxn modelId="{4924F614-5220-454F-B184-64245D88C581}" type="presParOf" srcId="{DF007BFD-EB78-46AA-9CAD-0CF6D53A6FD3}" destId="{46ABCDB1-4710-4C09-BB1A-47CAA85163EF}" srcOrd="0" destOrd="0" presId="urn:microsoft.com/office/officeart/2008/layout/VerticalCurvedList"/>
    <dgm:cxn modelId="{7FBDD769-F6FA-294D-B0DA-927522D187A2}" type="presParOf" srcId="{087057A5-C9E4-4E07-8A69-C463905A045A}" destId="{51FD8B36-B369-49C6-815B-A9FE8B1638FF}" srcOrd="3" destOrd="0" presId="urn:microsoft.com/office/officeart/2008/layout/VerticalCurvedList"/>
    <dgm:cxn modelId="{2D47E2AD-A39D-B746-9DD6-01ACEAEAB511}" type="presParOf" srcId="{087057A5-C9E4-4E07-8A69-C463905A045A}" destId="{F97F0EDD-76EF-419A-9205-C801D59A533E}" srcOrd="4" destOrd="0" presId="urn:microsoft.com/office/officeart/2008/layout/VerticalCurvedList"/>
    <dgm:cxn modelId="{FF324DF3-D8C2-2043-9CA6-8EF39F80032B}" type="presParOf" srcId="{F97F0EDD-76EF-419A-9205-C801D59A533E}" destId="{8D512865-5037-414E-945A-87B761DA048A}" srcOrd="0" destOrd="0" presId="urn:microsoft.com/office/officeart/2008/layout/VerticalCurvedList"/>
    <dgm:cxn modelId="{01047B83-FC16-E744-B042-6B565C6704B7}" type="presParOf" srcId="{087057A5-C9E4-4E07-8A69-C463905A045A}" destId="{50D2100A-BC29-4B3C-B0B0-53015594BEC9}" srcOrd="5" destOrd="0" presId="urn:microsoft.com/office/officeart/2008/layout/VerticalCurvedList"/>
    <dgm:cxn modelId="{56E47E92-D771-544E-8995-C3CCE4EC689B}" type="presParOf" srcId="{087057A5-C9E4-4E07-8A69-C463905A045A}" destId="{7F7EF555-6394-43C0-830F-3D231D77E1E2}" srcOrd="6" destOrd="0" presId="urn:microsoft.com/office/officeart/2008/layout/VerticalCurvedList"/>
    <dgm:cxn modelId="{2D61757E-A300-5641-8784-812DFE8CD049}" type="presParOf" srcId="{7F7EF555-6394-43C0-830F-3D231D77E1E2}" destId="{B0EE1342-527A-4BF6-BFF9-CC76DCFC08CA}" srcOrd="0" destOrd="0" presId="urn:microsoft.com/office/officeart/2008/layout/VerticalCurvedList"/>
    <dgm:cxn modelId="{BBC23CC0-FB58-C54F-8E52-1D2E2EBA3202}" type="presParOf" srcId="{087057A5-C9E4-4E07-8A69-C463905A045A}" destId="{7BF38BCB-85DA-4787-9589-164950DD849D}" srcOrd="7" destOrd="0" presId="urn:microsoft.com/office/officeart/2008/layout/VerticalCurvedList"/>
    <dgm:cxn modelId="{F631DCF0-6D78-354E-9053-909C0CE51EFF}" type="presParOf" srcId="{087057A5-C9E4-4E07-8A69-C463905A045A}" destId="{0CDB3C73-788E-4FBC-9027-BD3CAD8EB4EB}" srcOrd="8" destOrd="0" presId="urn:microsoft.com/office/officeart/2008/layout/VerticalCurvedList"/>
    <dgm:cxn modelId="{905D66B3-1609-7E43-968A-F83616326FF4}" type="presParOf" srcId="{0CDB3C73-788E-4FBC-9027-BD3CAD8EB4EB}" destId="{82D7C35A-1433-486F-AA37-5B3AB0FE196F}" srcOrd="0" destOrd="0" presId="urn:microsoft.com/office/officeart/2008/layout/VerticalCurvedList"/>
    <dgm:cxn modelId="{6CCEE41A-21A0-D24E-8E6F-F5C3B050751F}" type="presParOf" srcId="{087057A5-C9E4-4E07-8A69-C463905A045A}" destId="{B2A9B934-2EB3-4477-9127-6820996E302D}" srcOrd="9" destOrd="0" presId="urn:microsoft.com/office/officeart/2008/layout/VerticalCurvedList"/>
    <dgm:cxn modelId="{69ECB06F-51E0-2F42-80C3-AFF23DB5DF46}" type="presParOf" srcId="{087057A5-C9E4-4E07-8A69-C463905A045A}" destId="{180955B0-A2CA-48FF-8516-3920746F31E1}" srcOrd="10" destOrd="0" presId="urn:microsoft.com/office/officeart/2008/layout/VerticalCurvedList"/>
    <dgm:cxn modelId="{1F5D378A-06C9-2446-8AE5-D4BB01893791}" type="presParOf" srcId="{180955B0-A2CA-48FF-8516-3920746F31E1}" destId="{7095DC35-4E3E-4048-BDE8-7210A3894CE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E9E7DDE-9540-4F2E-807D-3A3828E66A53}" type="doc">
      <dgm:prSet loTypeId="urn:microsoft.com/office/officeart/2008/layout/VerticalCurvedList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E26C959-1383-4FE0-82B3-7F32EFB537E4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sz="1700" b="1" dirty="0" smtClean="0">
              <a:solidFill>
                <a:schemeClr val="tx1"/>
              </a:solidFill>
              <a:latin typeface="Calibri" pitchFamily="34" charset="0"/>
              <a:ea typeface="+mn-ea"/>
              <a:cs typeface="+mn-cs"/>
            </a:rPr>
            <a:t>Ввод показаний приборов учета</a:t>
          </a:r>
        </a:p>
      </dgm:t>
    </dgm:pt>
    <dgm:pt modelId="{C6B01F8E-D2C5-4A9A-B5DF-8A8135D8965E}" type="parTrans" cxnId="{A8EF1D2C-6354-4A15-A396-32577A4F3612}">
      <dgm:prSet/>
      <dgm:spPr/>
      <dgm:t>
        <a:bodyPr/>
        <a:lstStyle/>
        <a:p>
          <a:endParaRPr lang="ru-RU" sz="2000" b="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A33B98F0-0BAD-4BD7-B4B8-67F8CDC1D745}" type="sibTrans" cxnId="{A8EF1D2C-6354-4A15-A396-32577A4F3612}">
      <dgm:prSet/>
      <dgm:spPr/>
      <dgm:t>
        <a:bodyPr/>
        <a:lstStyle/>
        <a:p>
          <a:endParaRPr lang="ru-RU" sz="2000" b="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FC0FA363-0BB6-412C-A4EB-64747D334962}">
      <dgm:prSet phldrT="[Текст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sz="1700" b="1" dirty="0" smtClean="0">
              <a:solidFill>
                <a:schemeClr val="tx1"/>
              </a:solidFill>
              <a:latin typeface="Calibri" pitchFamily="34" charset="0"/>
              <a:ea typeface="+mn-ea"/>
              <a:cs typeface="+mn-cs"/>
            </a:rPr>
            <a:t>Контроль за работами и     услугами по дому</a:t>
          </a:r>
        </a:p>
      </dgm:t>
    </dgm:pt>
    <dgm:pt modelId="{A42E6352-B611-43EF-A677-3B7AB2FE1BF2}" type="parTrans" cxnId="{04D3D474-15B3-4C72-B530-918BECC90E1E}">
      <dgm:prSet/>
      <dgm:spPr/>
      <dgm:t>
        <a:bodyPr/>
        <a:lstStyle/>
        <a:p>
          <a:endParaRPr lang="ru-RU" sz="2000" b="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3FBD8F40-18E4-408F-BB7A-8C7402AD0DC3}" type="sibTrans" cxnId="{04D3D474-15B3-4C72-B530-918BECC90E1E}">
      <dgm:prSet/>
      <dgm:spPr/>
      <dgm:t>
        <a:bodyPr/>
        <a:lstStyle/>
        <a:p>
          <a:endParaRPr lang="ru-RU" sz="2000" b="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991ED693-9D1B-48E0-82C1-F65A78668D59}">
      <dgm:prSet phldrT="[Текст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sz="1700" b="1" dirty="0" smtClean="0">
              <a:solidFill>
                <a:schemeClr val="tx1"/>
              </a:solidFill>
              <a:latin typeface="Calibri" pitchFamily="34" charset="0"/>
              <a:ea typeface="+mn-ea"/>
              <a:cs typeface="+mn-cs"/>
            </a:rPr>
            <a:t>Определение рейтинга управляющих организаций </a:t>
          </a:r>
        </a:p>
      </dgm:t>
    </dgm:pt>
    <dgm:pt modelId="{2448974A-D173-4CA1-A926-3E054A061A94}" type="parTrans" cxnId="{9D78CF17-BD68-4C25-B667-91B002F45D07}">
      <dgm:prSet/>
      <dgm:spPr/>
      <dgm:t>
        <a:bodyPr/>
        <a:lstStyle/>
        <a:p>
          <a:endParaRPr lang="ru-RU" sz="2000" b="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10C1DAD7-11A4-4754-896D-50EDA2545185}" type="sibTrans" cxnId="{9D78CF17-BD68-4C25-B667-91B002F45D07}">
      <dgm:prSet/>
      <dgm:spPr/>
      <dgm:t>
        <a:bodyPr/>
        <a:lstStyle/>
        <a:p>
          <a:endParaRPr lang="ru-RU" sz="2000" b="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1526DB3F-B81C-49BC-B5AF-8D00E43D39BF}">
      <dgm:prSet phldrT="[Текст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sz="1700" b="1" dirty="0" smtClean="0">
              <a:solidFill>
                <a:schemeClr val="tx1"/>
              </a:solidFill>
              <a:latin typeface="Calibri" pitchFamily="34" charset="0"/>
              <a:ea typeface="+mn-ea"/>
              <a:cs typeface="+mn-cs"/>
            </a:rPr>
            <a:t>Получение бесплатно и в открытом доступе нормативных правовых актов в сфере ЖКХ</a:t>
          </a:r>
        </a:p>
      </dgm:t>
    </dgm:pt>
    <dgm:pt modelId="{65751759-3F96-4B0B-9657-4303A8696D44}" type="parTrans" cxnId="{98CE2712-FA1A-4F49-8F56-2EB4BE8ACC9A}">
      <dgm:prSet/>
      <dgm:spPr/>
      <dgm:t>
        <a:bodyPr/>
        <a:lstStyle/>
        <a:p>
          <a:endParaRPr lang="ru-RU" sz="2000" b="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32644CB1-028B-4B5D-84A5-6714F18C22D5}" type="sibTrans" cxnId="{98CE2712-FA1A-4F49-8F56-2EB4BE8ACC9A}">
      <dgm:prSet/>
      <dgm:spPr/>
      <dgm:t>
        <a:bodyPr/>
        <a:lstStyle/>
        <a:p>
          <a:endParaRPr lang="ru-RU" sz="2000" b="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097195FA-53C2-4313-AD3E-DFF31ADABBC7}">
      <dgm:prSet phldrT="[Текст]" custT="1"/>
      <dgm:spPr>
        <a:solidFill>
          <a:srgbClr val="EAA56C"/>
        </a:solidFill>
      </dgm:spPr>
      <dgm:t>
        <a:bodyPr/>
        <a:lstStyle/>
        <a:p>
          <a:r>
            <a:rPr lang="ru-RU" sz="1700" b="1" dirty="0" smtClean="0">
              <a:solidFill>
                <a:schemeClr val="tx1"/>
              </a:solidFill>
              <a:latin typeface="Calibri" pitchFamily="34" charset="0"/>
              <a:ea typeface="+mn-ea"/>
              <a:cs typeface="+mn-cs"/>
            </a:rPr>
            <a:t>Получение полезной информации      в сфере ЖКХ</a:t>
          </a:r>
        </a:p>
      </dgm:t>
    </dgm:pt>
    <dgm:pt modelId="{76551F9C-DD54-4BE0-9312-A976984B8E52}" type="sibTrans" cxnId="{06419B81-0C8B-48DB-8E8E-783F987683AF}">
      <dgm:prSet/>
      <dgm:spPr/>
      <dgm:t>
        <a:bodyPr/>
        <a:lstStyle/>
        <a:p>
          <a:endParaRPr lang="ru-RU"/>
        </a:p>
      </dgm:t>
    </dgm:pt>
    <dgm:pt modelId="{AA41D86F-F915-4800-8828-CF322D8D165B}" type="parTrans" cxnId="{06419B81-0C8B-48DB-8E8E-783F987683AF}">
      <dgm:prSet/>
      <dgm:spPr/>
      <dgm:t>
        <a:bodyPr/>
        <a:lstStyle/>
        <a:p>
          <a:endParaRPr lang="ru-RU"/>
        </a:p>
      </dgm:t>
    </dgm:pt>
    <dgm:pt modelId="{3503833D-8EB4-4537-8B03-873225CBAECC}" type="pres">
      <dgm:prSet presAssocID="{2E9E7DDE-9540-4F2E-807D-3A3828E66A5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087057A5-C9E4-4E07-8A69-C463905A045A}" type="pres">
      <dgm:prSet presAssocID="{2E9E7DDE-9540-4F2E-807D-3A3828E66A53}" presName="Name1" presStyleCnt="0"/>
      <dgm:spPr/>
      <dgm:t>
        <a:bodyPr/>
        <a:lstStyle/>
        <a:p>
          <a:endParaRPr lang="ru-RU"/>
        </a:p>
      </dgm:t>
    </dgm:pt>
    <dgm:pt modelId="{05CAA6AA-7C7F-4381-9A9D-DFB0C25386F5}" type="pres">
      <dgm:prSet presAssocID="{2E9E7DDE-9540-4F2E-807D-3A3828E66A53}" presName="cycle" presStyleCnt="0"/>
      <dgm:spPr/>
      <dgm:t>
        <a:bodyPr/>
        <a:lstStyle/>
        <a:p>
          <a:endParaRPr lang="ru-RU"/>
        </a:p>
      </dgm:t>
    </dgm:pt>
    <dgm:pt modelId="{752D358C-FED0-4DB3-B9C6-42A5EC9CD41C}" type="pres">
      <dgm:prSet presAssocID="{2E9E7DDE-9540-4F2E-807D-3A3828E66A53}" presName="srcNode" presStyleLbl="node1" presStyleIdx="0" presStyleCnt="5"/>
      <dgm:spPr/>
      <dgm:t>
        <a:bodyPr/>
        <a:lstStyle/>
        <a:p>
          <a:endParaRPr lang="ru-RU"/>
        </a:p>
      </dgm:t>
    </dgm:pt>
    <dgm:pt modelId="{5074C04B-E624-441B-AEA5-A40FD273785C}" type="pres">
      <dgm:prSet presAssocID="{2E9E7DDE-9540-4F2E-807D-3A3828E66A53}" presName="conn" presStyleLbl="parChTrans1D2" presStyleIdx="0" presStyleCnt="1"/>
      <dgm:spPr/>
      <dgm:t>
        <a:bodyPr/>
        <a:lstStyle/>
        <a:p>
          <a:endParaRPr lang="ru-RU"/>
        </a:p>
      </dgm:t>
    </dgm:pt>
    <dgm:pt modelId="{488333C4-ACFD-4238-87F6-CA92B20F8EED}" type="pres">
      <dgm:prSet presAssocID="{2E9E7DDE-9540-4F2E-807D-3A3828E66A53}" presName="extraNode" presStyleLbl="node1" presStyleIdx="0" presStyleCnt="5"/>
      <dgm:spPr/>
      <dgm:t>
        <a:bodyPr/>
        <a:lstStyle/>
        <a:p>
          <a:endParaRPr lang="ru-RU"/>
        </a:p>
      </dgm:t>
    </dgm:pt>
    <dgm:pt modelId="{0EE9437E-DBA9-4D6F-811B-B4956DAA32A3}" type="pres">
      <dgm:prSet presAssocID="{2E9E7DDE-9540-4F2E-807D-3A3828E66A53}" presName="dstNode" presStyleLbl="node1" presStyleIdx="0" presStyleCnt="5"/>
      <dgm:spPr/>
      <dgm:t>
        <a:bodyPr/>
        <a:lstStyle/>
        <a:p>
          <a:endParaRPr lang="ru-RU"/>
        </a:p>
      </dgm:t>
    </dgm:pt>
    <dgm:pt modelId="{BB513D4C-C6C8-4664-9495-F8067558690B}" type="pres">
      <dgm:prSet presAssocID="{6E26C959-1383-4FE0-82B3-7F32EFB537E4}" presName="text_1" presStyleLbl="node1" presStyleIdx="0" presStyleCnt="5" custScaleX="102921" custScaleY="1291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007BFD-EB78-46AA-9CAD-0CF6D53A6FD3}" type="pres">
      <dgm:prSet presAssocID="{6E26C959-1383-4FE0-82B3-7F32EFB537E4}" presName="accent_1" presStyleCnt="0"/>
      <dgm:spPr/>
      <dgm:t>
        <a:bodyPr/>
        <a:lstStyle/>
        <a:p>
          <a:endParaRPr lang="ru-RU"/>
        </a:p>
      </dgm:t>
    </dgm:pt>
    <dgm:pt modelId="{46ABCDB1-4710-4C09-BB1A-47CAA85163EF}" type="pres">
      <dgm:prSet presAssocID="{6E26C959-1383-4FE0-82B3-7F32EFB537E4}" presName="accentRepeatNode" presStyleLbl="solidFgAcc1" presStyleIdx="0" presStyleCnt="5"/>
      <dgm:spPr/>
      <dgm:t>
        <a:bodyPr/>
        <a:lstStyle/>
        <a:p>
          <a:endParaRPr lang="ru-RU"/>
        </a:p>
      </dgm:t>
    </dgm:pt>
    <dgm:pt modelId="{51FD8B36-B369-49C6-815B-A9FE8B1638FF}" type="pres">
      <dgm:prSet presAssocID="{FC0FA363-0BB6-412C-A4EB-64747D334962}" presName="text_2" presStyleLbl="node1" presStyleIdx="1" presStyleCnt="5" custScaleX="102921" custScaleY="1291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7F0EDD-76EF-419A-9205-C801D59A533E}" type="pres">
      <dgm:prSet presAssocID="{FC0FA363-0BB6-412C-A4EB-64747D334962}" presName="accent_2" presStyleCnt="0"/>
      <dgm:spPr/>
      <dgm:t>
        <a:bodyPr/>
        <a:lstStyle/>
        <a:p>
          <a:endParaRPr lang="ru-RU"/>
        </a:p>
      </dgm:t>
    </dgm:pt>
    <dgm:pt modelId="{8D512865-5037-414E-945A-87B761DA048A}" type="pres">
      <dgm:prSet presAssocID="{FC0FA363-0BB6-412C-A4EB-64747D334962}" presName="accentRepeatNode" presStyleLbl="solidFgAcc1" presStyleIdx="1" presStyleCnt="5"/>
      <dgm:spPr/>
      <dgm:t>
        <a:bodyPr/>
        <a:lstStyle/>
        <a:p>
          <a:endParaRPr lang="ru-RU"/>
        </a:p>
      </dgm:t>
    </dgm:pt>
    <dgm:pt modelId="{50D2100A-BC29-4B3C-B0B0-53015594BEC9}" type="pres">
      <dgm:prSet presAssocID="{991ED693-9D1B-48E0-82C1-F65A78668D59}" presName="text_3" presStyleLbl="node1" presStyleIdx="2" presStyleCnt="5" custScaleX="102921" custScaleY="129187" custLinFactNeighborX="4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7EF555-6394-43C0-830F-3D231D77E1E2}" type="pres">
      <dgm:prSet presAssocID="{991ED693-9D1B-48E0-82C1-F65A78668D59}" presName="accent_3" presStyleCnt="0"/>
      <dgm:spPr/>
      <dgm:t>
        <a:bodyPr/>
        <a:lstStyle/>
        <a:p>
          <a:endParaRPr lang="ru-RU"/>
        </a:p>
      </dgm:t>
    </dgm:pt>
    <dgm:pt modelId="{B0EE1342-527A-4BF6-BFF9-CC76DCFC08CA}" type="pres">
      <dgm:prSet presAssocID="{991ED693-9D1B-48E0-82C1-F65A78668D59}" presName="accentRepeatNode" presStyleLbl="solidFgAcc1" presStyleIdx="2" presStyleCnt="5"/>
      <dgm:spPr/>
      <dgm:t>
        <a:bodyPr/>
        <a:lstStyle/>
        <a:p>
          <a:endParaRPr lang="ru-RU"/>
        </a:p>
      </dgm:t>
    </dgm:pt>
    <dgm:pt modelId="{7BF38BCB-85DA-4787-9589-164950DD849D}" type="pres">
      <dgm:prSet presAssocID="{1526DB3F-B81C-49BC-B5AF-8D00E43D39BF}" presName="text_4" presStyleLbl="node1" presStyleIdx="3" presStyleCnt="5" custScaleX="102921" custScaleY="1291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DB3C73-788E-4FBC-9027-BD3CAD8EB4EB}" type="pres">
      <dgm:prSet presAssocID="{1526DB3F-B81C-49BC-B5AF-8D00E43D39BF}" presName="accent_4" presStyleCnt="0"/>
      <dgm:spPr/>
      <dgm:t>
        <a:bodyPr/>
        <a:lstStyle/>
        <a:p>
          <a:endParaRPr lang="ru-RU"/>
        </a:p>
      </dgm:t>
    </dgm:pt>
    <dgm:pt modelId="{82D7C35A-1433-486F-AA37-5B3AB0FE196F}" type="pres">
      <dgm:prSet presAssocID="{1526DB3F-B81C-49BC-B5AF-8D00E43D39BF}" presName="accentRepeatNode" presStyleLbl="solidFgAcc1" presStyleIdx="3" presStyleCnt="5"/>
      <dgm:spPr/>
      <dgm:t>
        <a:bodyPr/>
        <a:lstStyle/>
        <a:p>
          <a:endParaRPr lang="ru-RU"/>
        </a:p>
      </dgm:t>
    </dgm:pt>
    <dgm:pt modelId="{D94AA0BE-18B0-43E6-8FEF-2B43FF6EB6F4}" type="pres">
      <dgm:prSet presAssocID="{097195FA-53C2-4313-AD3E-DFF31ADABBC7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80C34C-102F-4DB3-9700-5136EE164E81}" type="pres">
      <dgm:prSet presAssocID="{097195FA-53C2-4313-AD3E-DFF31ADABBC7}" presName="accent_5" presStyleCnt="0"/>
      <dgm:spPr/>
    </dgm:pt>
    <dgm:pt modelId="{9838D8FC-DB3C-4138-8936-0895B2AEC82A}" type="pres">
      <dgm:prSet presAssocID="{097195FA-53C2-4313-AD3E-DFF31ADABBC7}" presName="accentRepeatNode" presStyleLbl="solidFgAcc1" presStyleIdx="4" presStyleCnt="5"/>
      <dgm:spPr/>
    </dgm:pt>
  </dgm:ptLst>
  <dgm:cxnLst>
    <dgm:cxn modelId="{98CE2712-FA1A-4F49-8F56-2EB4BE8ACC9A}" srcId="{2E9E7DDE-9540-4F2E-807D-3A3828E66A53}" destId="{1526DB3F-B81C-49BC-B5AF-8D00E43D39BF}" srcOrd="3" destOrd="0" parTransId="{65751759-3F96-4B0B-9657-4303A8696D44}" sibTransId="{32644CB1-028B-4B5D-84A5-6714F18C22D5}"/>
    <dgm:cxn modelId="{0A93996A-E68F-DA4D-9E9C-3F5A0308EA0F}" type="presOf" srcId="{2E9E7DDE-9540-4F2E-807D-3A3828E66A53}" destId="{3503833D-8EB4-4537-8B03-873225CBAECC}" srcOrd="0" destOrd="0" presId="urn:microsoft.com/office/officeart/2008/layout/VerticalCurvedList"/>
    <dgm:cxn modelId="{7DBA5459-F85D-3942-A233-E8C40E3E15A9}" type="presOf" srcId="{097195FA-53C2-4313-AD3E-DFF31ADABBC7}" destId="{D94AA0BE-18B0-43E6-8FEF-2B43FF6EB6F4}" srcOrd="0" destOrd="0" presId="urn:microsoft.com/office/officeart/2008/layout/VerticalCurvedList"/>
    <dgm:cxn modelId="{8B34417B-D261-7246-9A98-6FF930F38745}" type="presOf" srcId="{FC0FA363-0BB6-412C-A4EB-64747D334962}" destId="{51FD8B36-B369-49C6-815B-A9FE8B1638FF}" srcOrd="0" destOrd="0" presId="urn:microsoft.com/office/officeart/2008/layout/VerticalCurvedList"/>
    <dgm:cxn modelId="{2E9D5FAC-207D-9145-BD16-CFC48B222294}" type="presOf" srcId="{A33B98F0-0BAD-4BD7-B4B8-67F8CDC1D745}" destId="{5074C04B-E624-441B-AEA5-A40FD273785C}" srcOrd="0" destOrd="0" presId="urn:microsoft.com/office/officeart/2008/layout/VerticalCurvedList"/>
    <dgm:cxn modelId="{363E7C51-935E-C44D-B9FD-F3DB43C98E88}" type="presOf" srcId="{6E26C959-1383-4FE0-82B3-7F32EFB537E4}" destId="{BB513D4C-C6C8-4664-9495-F8067558690B}" srcOrd="0" destOrd="0" presId="urn:microsoft.com/office/officeart/2008/layout/VerticalCurvedList"/>
    <dgm:cxn modelId="{9D78CF17-BD68-4C25-B667-91B002F45D07}" srcId="{2E9E7DDE-9540-4F2E-807D-3A3828E66A53}" destId="{991ED693-9D1B-48E0-82C1-F65A78668D59}" srcOrd="2" destOrd="0" parTransId="{2448974A-D173-4CA1-A926-3E054A061A94}" sibTransId="{10C1DAD7-11A4-4754-896D-50EDA2545185}"/>
    <dgm:cxn modelId="{9862FBC5-D847-5647-B343-05D5B2358F09}" type="presOf" srcId="{991ED693-9D1B-48E0-82C1-F65A78668D59}" destId="{50D2100A-BC29-4B3C-B0B0-53015594BEC9}" srcOrd="0" destOrd="0" presId="urn:microsoft.com/office/officeart/2008/layout/VerticalCurvedList"/>
    <dgm:cxn modelId="{06419B81-0C8B-48DB-8E8E-783F987683AF}" srcId="{2E9E7DDE-9540-4F2E-807D-3A3828E66A53}" destId="{097195FA-53C2-4313-AD3E-DFF31ADABBC7}" srcOrd="4" destOrd="0" parTransId="{AA41D86F-F915-4800-8828-CF322D8D165B}" sibTransId="{76551F9C-DD54-4BE0-9312-A976984B8E52}"/>
    <dgm:cxn modelId="{A8EF1D2C-6354-4A15-A396-32577A4F3612}" srcId="{2E9E7DDE-9540-4F2E-807D-3A3828E66A53}" destId="{6E26C959-1383-4FE0-82B3-7F32EFB537E4}" srcOrd="0" destOrd="0" parTransId="{C6B01F8E-D2C5-4A9A-B5DF-8A8135D8965E}" sibTransId="{A33B98F0-0BAD-4BD7-B4B8-67F8CDC1D745}"/>
    <dgm:cxn modelId="{D73D9032-B51D-A348-B29C-623990227319}" type="presOf" srcId="{1526DB3F-B81C-49BC-B5AF-8D00E43D39BF}" destId="{7BF38BCB-85DA-4787-9589-164950DD849D}" srcOrd="0" destOrd="0" presId="urn:microsoft.com/office/officeart/2008/layout/VerticalCurvedList"/>
    <dgm:cxn modelId="{04D3D474-15B3-4C72-B530-918BECC90E1E}" srcId="{2E9E7DDE-9540-4F2E-807D-3A3828E66A53}" destId="{FC0FA363-0BB6-412C-A4EB-64747D334962}" srcOrd="1" destOrd="0" parTransId="{A42E6352-B611-43EF-A677-3B7AB2FE1BF2}" sibTransId="{3FBD8F40-18E4-408F-BB7A-8C7402AD0DC3}"/>
    <dgm:cxn modelId="{DB5B5BA8-9992-334A-99F4-97AA978CB57F}" type="presParOf" srcId="{3503833D-8EB4-4537-8B03-873225CBAECC}" destId="{087057A5-C9E4-4E07-8A69-C463905A045A}" srcOrd="0" destOrd="0" presId="urn:microsoft.com/office/officeart/2008/layout/VerticalCurvedList"/>
    <dgm:cxn modelId="{20AC3B63-EB0C-4547-AF60-FB0BEF62CB63}" type="presParOf" srcId="{087057A5-C9E4-4E07-8A69-C463905A045A}" destId="{05CAA6AA-7C7F-4381-9A9D-DFB0C25386F5}" srcOrd="0" destOrd="0" presId="urn:microsoft.com/office/officeart/2008/layout/VerticalCurvedList"/>
    <dgm:cxn modelId="{2D9339B8-39E1-1B4E-8A79-0AF7746122B8}" type="presParOf" srcId="{05CAA6AA-7C7F-4381-9A9D-DFB0C25386F5}" destId="{752D358C-FED0-4DB3-B9C6-42A5EC9CD41C}" srcOrd="0" destOrd="0" presId="urn:microsoft.com/office/officeart/2008/layout/VerticalCurvedList"/>
    <dgm:cxn modelId="{A233B11C-CC73-914B-8E66-0EAD52B55049}" type="presParOf" srcId="{05CAA6AA-7C7F-4381-9A9D-DFB0C25386F5}" destId="{5074C04B-E624-441B-AEA5-A40FD273785C}" srcOrd="1" destOrd="0" presId="urn:microsoft.com/office/officeart/2008/layout/VerticalCurvedList"/>
    <dgm:cxn modelId="{1BBAB84A-DB6B-EA4A-8CBF-74377C5BCC66}" type="presParOf" srcId="{05CAA6AA-7C7F-4381-9A9D-DFB0C25386F5}" destId="{488333C4-ACFD-4238-87F6-CA92B20F8EED}" srcOrd="2" destOrd="0" presId="urn:microsoft.com/office/officeart/2008/layout/VerticalCurvedList"/>
    <dgm:cxn modelId="{A1830E2B-D2A7-364B-A9AD-E2A5CA70F6F6}" type="presParOf" srcId="{05CAA6AA-7C7F-4381-9A9D-DFB0C25386F5}" destId="{0EE9437E-DBA9-4D6F-811B-B4956DAA32A3}" srcOrd="3" destOrd="0" presId="urn:microsoft.com/office/officeart/2008/layout/VerticalCurvedList"/>
    <dgm:cxn modelId="{78841798-9130-1B49-B008-C7E281544FB5}" type="presParOf" srcId="{087057A5-C9E4-4E07-8A69-C463905A045A}" destId="{BB513D4C-C6C8-4664-9495-F8067558690B}" srcOrd="1" destOrd="0" presId="urn:microsoft.com/office/officeart/2008/layout/VerticalCurvedList"/>
    <dgm:cxn modelId="{C1C2DCC2-9629-7440-AE8E-A8A37A1D23F0}" type="presParOf" srcId="{087057A5-C9E4-4E07-8A69-C463905A045A}" destId="{DF007BFD-EB78-46AA-9CAD-0CF6D53A6FD3}" srcOrd="2" destOrd="0" presId="urn:microsoft.com/office/officeart/2008/layout/VerticalCurvedList"/>
    <dgm:cxn modelId="{846B32B7-CC0E-8648-9464-75BC209628C1}" type="presParOf" srcId="{DF007BFD-EB78-46AA-9CAD-0CF6D53A6FD3}" destId="{46ABCDB1-4710-4C09-BB1A-47CAA85163EF}" srcOrd="0" destOrd="0" presId="urn:microsoft.com/office/officeart/2008/layout/VerticalCurvedList"/>
    <dgm:cxn modelId="{8E5041FE-4DB0-EF43-BBBA-77AFF19B2E92}" type="presParOf" srcId="{087057A5-C9E4-4E07-8A69-C463905A045A}" destId="{51FD8B36-B369-49C6-815B-A9FE8B1638FF}" srcOrd="3" destOrd="0" presId="urn:microsoft.com/office/officeart/2008/layout/VerticalCurvedList"/>
    <dgm:cxn modelId="{2184D52A-A774-E04E-8859-FF31DEA116A3}" type="presParOf" srcId="{087057A5-C9E4-4E07-8A69-C463905A045A}" destId="{F97F0EDD-76EF-419A-9205-C801D59A533E}" srcOrd="4" destOrd="0" presId="urn:microsoft.com/office/officeart/2008/layout/VerticalCurvedList"/>
    <dgm:cxn modelId="{FC858864-ABD0-B84B-AA62-D2042C292862}" type="presParOf" srcId="{F97F0EDD-76EF-419A-9205-C801D59A533E}" destId="{8D512865-5037-414E-945A-87B761DA048A}" srcOrd="0" destOrd="0" presId="urn:microsoft.com/office/officeart/2008/layout/VerticalCurvedList"/>
    <dgm:cxn modelId="{61506548-BC52-7C40-B07E-64488C04808E}" type="presParOf" srcId="{087057A5-C9E4-4E07-8A69-C463905A045A}" destId="{50D2100A-BC29-4B3C-B0B0-53015594BEC9}" srcOrd="5" destOrd="0" presId="urn:microsoft.com/office/officeart/2008/layout/VerticalCurvedList"/>
    <dgm:cxn modelId="{81DA8AD4-7605-034E-97F4-8BBAF0743BDD}" type="presParOf" srcId="{087057A5-C9E4-4E07-8A69-C463905A045A}" destId="{7F7EF555-6394-43C0-830F-3D231D77E1E2}" srcOrd="6" destOrd="0" presId="urn:microsoft.com/office/officeart/2008/layout/VerticalCurvedList"/>
    <dgm:cxn modelId="{0EFF2719-2AD7-8542-B345-9D5693E25970}" type="presParOf" srcId="{7F7EF555-6394-43C0-830F-3D231D77E1E2}" destId="{B0EE1342-527A-4BF6-BFF9-CC76DCFC08CA}" srcOrd="0" destOrd="0" presId="urn:microsoft.com/office/officeart/2008/layout/VerticalCurvedList"/>
    <dgm:cxn modelId="{AFFAEC30-2366-BB42-A908-939A74189ECA}" type="presParOf" srcId="{087057A5-C9E4-4E07-8A69-C463905A045A}" destId="{7BF38BCB-85DA-4787-9589-164950DD849D}" srcOrd="7" destOrd="0" presId="urn:microsoft.com/office/officeart/2008/layout/VerticalCurvedList"/>
    <dgm:cxn modelId="{85ADC363-3052-C546-801D-F3CE4423B7CF}" type="presParOf" srcId="{087057A5-C9E4-4E07-8A69-C463905A045A}" destId="{0CDB3C73-788E-4FBC-9027-BD3CAD8EB4EB}" srcOrd="8" destOrd="0" presId="urn:microsoft.com/office/officeart/2008/layout/VerticalCurvedList"/>
    <dgm:cxn modelId="{86B510CD-F343-A64C-8455-197691566A19}" type="presParOf" srcId="{0CDB3C73-788E-4FBC-9027-BD3CAD8EB4EB}" destId="{82D7C35A-1433-486F-AA37-5B3AB0FE196F}" srcOrd="0" destOrd="0" presId="urn:microsoft.com/office/officeart/2008/layout/VerticalCurvedList"/>
    <dgm:cxn modelId="{2BB00277-ADDA-8544-9943-66FD129785D0}" type="presParOf" srcId="{087057A5-C9E4-4E07-8A69-C463905A045A}" destId="{D94AA0BE-18B0-43E6-8FEF-2B43FF6EB6F4}" srcOrd="9" destOrd="0" presId="urn:microsoft.com/office/officeart/2008/layout/VerticalCurvedList"/>
    <dgm:cxn modelId="{91CC74CC-B91C-3E4A-A678-48111C398EC6}" type="presParOf" srcId="{087057A5-C9E4-4E07-8A69-C463905A045A}" destId="{4F80C34C-102F-4DB3-9700-5136EE164E81}" srcOrd="10" destOrd="0" presId="urn:microsoft.com/office/officeart/2008/layout/VerticalCurvedList"/>
    <dgm:cxn modelId="{61B19DD1-5882-9048-8018-C6CA5C6F6C9F}" type="presParOf" srcId="{4F80C34C-102F-4DB3-9700-5136EE164E81}" destId="{9838D8FC-DB3C-4138-8936-0895B2AEC82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E9E7DDE-9540-4F2E-807D-3A3828E66A53}" type="doc">
      <dgm:prSet loTypeId="urn:microsoft.com/office/officeart/2008/layout/VerticalCurvedList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E26C959-1383-4FE0-82B3-7F32EFB537E4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sz="1700" b="1" dirty="0" smtClean="0">
              <a:solidFill>
                <a:schemeClr val="tx1"/>
              </a:solidFill>
              <a:latin typeface="Calibri" pitchFamily="34" charset="0"/>
            </a:rPr>
            <a:t>Получение бесплатно и в открытом доступе нормативных правовых      актов в сфере ЖКХ</a:t>
          </a:r>
          <a:endParaRPr lang="ru-RU" sz="1700" b="1" dirty="0">
            <a:solidFill>
              <a:schemeClr val="tx1"/>
            </a:solidFill>
            <a:latin typeface="Calibri" pitchFamily="34" charset="0"/>
          </a:endParaRPr>
        </a:p>
      </dgm:t>
    </dgm:pt>
    <dgm:pt modelId="{C6B01F8E-D2C5-4A9A-B5DF-8A8135D8965E}" type="parTrans" cxnId="{A8EF1D2C-6354-4A15-A396-32577A4F3612}">
      <dgm:prSet/>
      <dgm:spPr/>
      <dgm:t>
        <a:bodyPr/>
        <a:lstStyle/>
        <a:p>
          <a:endParaRPr lang="ru-RU" sz="2000" b="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A33B98F0-0BAD-4BD7-B4B8-67F8CDC1D745}" type="sibTrans" cxnId="{A8EF1D2C-6354-4A15-A396-32577A4F3612}">
      <dgm:prSet/>
      <dgm:spPr/>
      <dgm:t>
        <a:bodyPr/>
        <a:lstStyle/>
        <a:p>
          <a:endParaRPr lang="ru-RU" sz="2000" b="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FC0FA363-0BB6-412C-A4EB-64747D334962}">
      <dgm:prSet phldrT="[Текст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sz="1700" b="1" dirty="0" smtClean="0">
              <a:solidFill>
                <a:schemeClr val="tx1"/>
              </a:solidFill>
              <a:latin typeface="Calibri" pitchFamily="34" charset="0"/>
            </a:rPr>
            <a:t>Ведение реестров лицензий управляющих организаций</a:t>
          </a:r>
          <a:endParaRPr lang="ru-RU" sz="1700" b="1" dirty="0">
            <a:solidFill>
              <a:schemeClr val="tx1"/>
            </a:solidFill>
            <a:latin typeface="Calibri" pitchFamily="34" charset="0"/>
          </a:endParaRPr>
        </a:p>
      </dgm:t>
    </dgm:pt>
    <dgm:pt modelId="{A42E6352-B611-43EF-A677-3B7AB2FE1BF2}" type="parTrans" cxnId="{04D3D474-15B3-4C72-B530-918BECC90E1E}">
      <dgm:prSet/>
      <dgm:spPr/>
      <dgm:t>
        <a:bodyPr/>
        <a:lstStyle/>
        <a:p>
          <a:endParaRPr lang="ru-RU" sz="2000" b="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3FBD8F40-18E4-408F-BB7A-8C7402AD0DC3}" type="sibTrans" cxnId="{04D3D474-15B3-4C72-B530-918BECC90E1E}">
      <dgm:prSet/>
      <dgm:spPr/>
      <dgm:t>
        <a:bodyPr/>
        <a:lstStyle/>
        <a:p>
          <a:endParaRPr lang="ru-RU" sz="2000" b="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991ED693-9D1B-48E0-82C1-F65A78668D59}">
      <dgm:prSet phldrT="[Текст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sz="1700" b="1" dirty="0" smtClean="0">
              <a:solidFill>
                <a:schemeClr val="tx1"/>
              </a:solidFill>
              <a:latin typeface="Calibri" pitchFamily="34" charset="0"/>
            </a:rPr>
            <a:t>Размещение программ капитального ремонта и переселения </a:t>
          </a:r>
          <a:endParaRPr lang="ru-RU" sz="1700" b="1" dirty="0">
            <a:solidFill>
              <a:schemeClr val="tx1"/>
            </a:solidFill>
            <a:latin typeface="Calibri" pitchFamily="34" charset="0"/>
          </a:endParaRPr>
        </a:p>
      </dgm:t>
    </dgm:pt>
    <dgm:pt modelId="{2448974A-D173-4CA1-A926-3E054A061A94}" type="parTrans" cxnId="{9D78CF17-BD68-4C25-B667-91B002F45D07}">
      <dgm:prSet/>
      <dgm:spPr/>
      <dgm:t>
        <a:bodyPr/>
        <a:lstStyle/>
        <a:p>
          <a:endParaRPr lang="ru-RU" sz="2000" b="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10C1DAD7-11A4-4754-896D-50EDA2545185}" type="sibTrans" cxnId="{9D78CF17-BD68-4C25-B667-91B002F45D07}">
      <dgm:prSet/>
      <dgm:spPr/>
      <dgm:t>
        <a:bodyPr/>
        <a:lstStyle/>
        <a:p>
          <a:endParaRPr lang="ru-RU" sz="2000" b="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1526DB3F-B81C-49BC-B5AF-8D00E43D39BF}">
      <dgm:prSet phldrT="[Текст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sz="1700" b="1" dirty="0" smtClean="0">
              <a:solidFill>
                <a:schemeClr val="tx1"/>
              </a:solidFill>
              <a:latin typeface="Calibri" pitchFamily="34" charset="0"/>
            </a:rPr>
            <a:t>Размещение информации </a:t>
          </a:r>
          <a:br>
            <a:rPr lang="ru-RU" sz="1700" b="1" dirty="0" smtClean="0">
              <a:solidFill>
                <a:schemeClr val="tx1"/>
              </a:solidFill>
              <a:latin typeface="Calibri" pitchFamily="34" charset="0"/>
            </a:rPr>
          </a:br>
          <a:r>
            <a:rPr lang="ru-RU" sz="1700" b="1" dirty="0" smtClean="0">
              <a:solidFill>
                <a:schemeClr val="tx1"/>
              </a:solidFill>
              <a:latin typeface="Calibri" pitchFamily="34" charset="0"/>
            </a:rPr>
            <a:t>об установленных ценах </a:t>
          </a:r>
          <a:br>
            <a:rPr lang="ru-RU" sz="1700" b="1" dirty="0" smtClean="0">
              <a:solidFill>
                <a:schemeClr val="tx1"/>
              </a:solidFill>
              <a:latin typeface="Calibri" pitchFamily="34" charset="0"/>
            </a:rPr>
          </a:br>
          <a:r>
            <a:rPr lang="ru-RU" sz="1700" b="1" dirty="0" smtClean="0">
              <a:solidFill>
                <a:schemeClr val="tx1"/>
              </a:solidFill>
              <a:latin typeface="Calibri" pitchFamily="34" charset="0"/>
            </a:rPr>
            <a:t>и тарифах на ЖКУ</a:t>
          </a:r>
          <a:endParaRPr lang="ru-RU" sz="1700" b="1" dirty="0">
            <a:solidFill>
              <a:schemeClr val="tx1"/>
            </a:solidFill>
            <a:latin typeface="Calibri" pitchFamily="34" charset="0"/>
          </a:endParaRPr>
        </a:p>
      </dgm:t>
    </dgm:pt>
    <dgm:pt modelId="{65751759-3F96-4B0B-9657-4303A8696D44}" type="parTrans" cxnId="{98CE2712-FA1A-4F49-8F56-2EB4BE8ACC9A}">
      <dgm:prSet/>
      <dgm:spPr/>
      <dgm:t>
        <a:bodyPr/>
        <a:lstStyle/>
        <a:p>
          <a:endParaRPr lang="ru-RU" sz="2000" b="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32644CB1-028B-4B5D-84A5-6714F18C22D5}" type="sibTrans" cxnId="{98CE2712-FA1A-4F49-8F56-2EB4BE8ACC9A}">
      <dgm:prSet/>
      <dgm:spPr/>
      <dgm:t>
        <a:bodyPr/>
        <a:lstStyle/>
        <a:p>
          <a:endParaRPr lang="ru-RU" sz="2000" b="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2583D9FC-1F47-4616-821D-42A597D088F6}">
      <dgm:prSet phldrT="[Текст]" custT="1"/>
      <dgm:spPr>
        <a:solidFill>
          <a:srgbClr val="EAA56C"/>
        </a:solidFill>
      </dgm:spPr>
      <dgm:t>
        <a:bodyPr/>
        <a:lstStyle/>
        <a:p>
          <a:r>
            <a:rPr lang="ru-RU" sz="1700" b="1" dirty="0" smtClean="0">
              <a:solidFill>
                <a:schemeClr val="tx1"/>
              </a:solidFill>
              <a:latin typeface="Calibri" pitchFamily="34" charset="0"/>
            </a:rPr>
            <a:t>Размещение информации </a:t>
          </a:r>
          <a:br>
            <a:rPr lang="ru-RU" sz="1700" b="1" dirty="0" smtClean="0">
              <a:solidFill>
                <a:schemeClr val="tx1"/>
              </a:solidFill>
              <a:latin typeface="Calibri" pitchFamily="34" charset="0"/>
            </a:rPr>
          </a:br>
          <a:r>
            <a:rPr lang="ru-RU" sz="1700" b="1" dirty="0" smtClean="0">
              <a:solidFill>
                <a:schemeClr val="tx1"/>
              </a:solidFill>
              <a:latin typeface="Calibri" pitchFamily="34" charset="0"/>
            </a:rPr>
            <a:t>о проверках и результатах</a:t>
          </a:r>
          <a:br>
            <a:rPr lang="ru-RU" sz="1700" b="1" dirty="0" smtClean="0">
              <a:solidFill>
                <a:schemeClr val="tx1"/>
              </a:solidFill>
              <a:latin typeface="Calibri" pitchFamily="34" charset="0"/>
            </a:rPr>
          </a:br>
          <a:r>
            <a:rPr lang="ru-RU" sz="1700" b="1" dirty="0" smtClean="0">
              <a:solidFill>
                <a:schemeClr val="tx1"/>
              </a:solidFill>
              <a:latin typeface="Calibri" pitchFamily="34" charset="0"/>
            </a:rPr>
            <a:t> их проведения</a:t>
          </a:r>
          <a:endParaRPr lang="ru-RU" sz="1700" b="1" dirty="0">
            <a:solidFill>
              <a:schemeClr val="tx1"/>
            </a:solidFill>
            <a:latin typeface="Calibri" pitchFamily="34" charset="0"/>
          </a:endParaRPr>
        </a:p>
      </dgm:t>
    </dgm:pt>
    <dgm:pt modelId="{66AA8D09-D02A-4391-A9AC-A81FB9983887}" type="parTrans" cxnId="{465748E3-8EA4-4547-A175-FBE38E5B1093}">
      <dgm:prSet/>
      <dgm:spPr/>
      <dgm:t>
        <a:bodyPr/>
        <a:lstStyle/>
        <a:p>
          <a:endParaRPr lang="ru-RU"/>
        </a:p>
      </dgm:t>
    </dgm:pt>
    <dgm:pt modelId="{6B6B2730-4806-427D-A102-70B1006CAC73}" type="sibTrans" cxnId="{465748E3-8EA4-4547-A175-FBE38E5B1093}">
      <dgm:prSet/>
      <dgm:spPr/>
      <dgm:t>
        <a:bodyPr/>
        <a:lstStyle/>
        <a:p>
          <a:endParaRPr lang="ru-RU"/>
        </a:p>
      </dgm:t>
    </dgm:pt>
    <dgm:pt modelId="{3503833D-8EB4-4537-8B03-873225CBAECC}" type="pres">
      <dgm:prSet presAssocID="{2E9E7DDE-9540-4F2E-807D-3A3828E66A53}" presName="Name0" presStyleCnt="0">
        <dgm:presLayoutVars>
          <dgm:chMax val="7"/>
          <dgm:chPref val="7"/>
          <dgm:dir val="rev"/>
        </dgm:presLayoutVars>
      </dgm:prSet>
      <dgm:spPr/>
      <dgm:t>
        <a:bodyPr/>
        <a:lstStyle/>
        <a:p>
          <a:endParaRPr lang="ru-RU"/>
        </a:p>
      </dgm:t>
    </dgm:pt>
    <dgm:pt modelId="{087057A5-C9E4-4E07-8A69-C463905A045A}" type="pres">
      <dgm:prSet presAssocID="{2E9E7DDE-9540-4F2E-807D-3A3828E66A53}" presName="Name1" presStyleCnt="0"/>
      <dgm:spPr/>
      <dgm:t>
        <a:bodyPr/>
        <a:lstStyle/>
        <a:p>
          <a:endParaRPr lang="ru-RU"/>
        </a:p>
      </dgm:t>
    </dgm:pt>
    <dgm:pt modelId="{05CAA6AA-7C7F-4381-9A9D-DFB0C25386F5}" type="pres">
      <dgm:prSet presAssocID="{2E9E7DDE-9540-4F2E-807D-3A3828E66A53}" presName="cycle" presStyleCnt="0"/>
      <dgm:spPr/>
      <dgm:t>
        <a:bodyPr/>
        <a:lstStyle/>
        <a:p>
          <a:endParaRPr lang="ru-RU"/>
        </a:p>
      </dgm:t>
    </dgm:pt>
    <dgm:pt modelId="{752D358C-FED0-4DB3-B9C6-42A5EC9CD41C}" type="pres">
      <dgm:prSet presAssocID="{2E9E7DDE-9540-4F2E-807D-3A3828E66A53}" presName="srcNode" presStyleLbl="node1" presStyleIdx="0" presStyleCnt="5"/>
      <dgm:spPr/>
      <dgm:t>
        <a:bodyPr/>
        <a:lstStyle/>
        <a:p>
          <a:endParaRPr lang="ru-RU"/>
        </a:p>
      </dgm:t>
    </dgm:pt>
    <dgm:pt modelId="{5074C04B-E624-441B-AEA5-A40FD273785C}" type="pres">
      <dgm:prSet presAssocID="{2E9E7DDE-9540-4F2E-807D-3A3828E66A53}" presName="conn" presStyleLbl="parChTrans1D2" presStyleIdx="0" presStyleCnt="1"/>
      <dgm:spPr/>
      <dgm:t>
        <a:bodyPr/>
        <a:lstStyle/>
        <a:p>
          <a:endParaRPr lang="ru-RU"/>
        </a:p>
      </dgm:t>
    </dgm:pt>
    <dgm:pt modelId="{488333C4-ACFD-4238-87F6-CA92B20F8EED}" type="pres">
      <dgm:prSet presAssocID="{2E9E7DDE-9540-4F2E-807D-3A3828E66A53}" presName="extraNode" presStyleLbl="node1" presStyleIdx="0" presStyleCnt="5"/>
      <dgm:spPr/>
      <dgm:t>
        <a:bodyPr/>
        <a:lstStyle/>
        <a:p>
          <a:endParaRPr lang="ru-RU"/>
        </a:p>
      </dgm:t>
    </dgm:pt>
    <dgm:pt modelId="{0EE9437E-DBA9-4D6F-811B-B4956DAA32A3}" type="pres">
      <dgm:prSet presAssocID="{2E9E7DDE-9540-4F2E-807D-3A3828E66A53}" presName="dstNode" presStyleLbl="node1" presStyleIdx="0" presStyleCnt="5"/>
      <dgm:spPr/>
      <dgm:t>
        <a:bodyPr/>
        <a:lstStyle/>
        <a:p>
          <a:endParaRPr lang="ru-RU"/>
        </a:p>
      </dgm:t>
    </dgm:pt>
    <dgm:pt modelId="{BB513D4C-C6C8-4664-9495-F8067558690B}" type="pres">
      <dgm:prSet presAssocID="{6E26C959-1383-4FE0-82B3-7F32EFB537E4}" presName="text_1" presStyleLbl="node1" presStyleIdx="0" presStyleCnt="5" custScaleX="102921" custScaleY="1291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007BFD-EB78-46AA-9CAD-0CF6D53A6FD3}" type="pres">
      <dgm:prSet presAssocID="{6E26C959-1383-4FE0-82B3-7F32EFB537E4}" presName="accent_1" presStyleCnt="0"/>
      <dgm:spPr/>
      <dgm:t>
        <a:bodyPr/>
        <a:lstStyle/>
        <a:p>
          <a:endParaRPr lang="ru-RU"/>
        </a:p>
      </dgm:t>
    </dgm:pt>
    <dgm:pt modelId="{46ABCDB1-4710-4C09-BB1A-47CAA85163EF}" type="pres">
      <dgm:prSet presAssocID="{6E26C959-1383-4FE0-82B3-7F32EFB537E4}" presName="accentRepeatNode" presStyleLbl="solidFgAcc1" presStyleIdx="0" presStyleCnt="5"/>
      <dgm:spPr/>
      <dgm:t>
        <a:bodyPr/>
        <a:lstStyle/>
        <a:p>
          <a:endParaRPr lang="ru-RU"/>
        </a:p>
      </dgm:t>
    </dgm:pt>
    <dgm:pt modelId="{51FD8B36-B369-49C6-815B-A9FE8B1638FF}" type="pres">
      <dgm:prSet presAssocID="{FC0FA363-0BB6-412C-A4EB-64747D334962}" presName="text_2" presStyleLbl="node1" presStyleIdx="1" presStyleCnt="5" custScaleX="102921" custScaleY="1291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7F0EDD-76EF-419A-9205-C801D59A533E}" type="pres">
      <dgm:prSet presAssocID="{FC0FA363-0BB6-412C-A4EB-64747D334962}" presName="accent_2" presStyleCnt="0"/>
      <dgm:spPr/>
      <dgm:t>
        <a:bodyPr/>
        <a:lstStyle/>
        <a:p>
          <a:endParaRPr lang="ru-RU"/>
        </a:p>
      </dgm:t>
    </dgm:pt>
    <dgm:pt modelId="{8D512865-5037-414E-945A-87B761DA048A}" type="pres">
      <dgm:prSet presAssocID="{FC0FA363-0BB6-412C-A4EB-64747D334962}" presName="accentRepeatNode" presStyleLbl="solidFgAcc1" presStyleIdx="1" presStyleCnt="5"/>
      <dgm:spPr/>
      <dgm:t>
        <a:bodyPr/>
        <a:lstStyle/>
        <a:p>
          <a:endParaRPr lang="ru-RU"/>
        </a:p>
      </dgm:t>
    </dgm:pt>
    <dgm:pt modelId="{50D2100A-BC29-4B3C-B0B0-53015594BEC9}" type="pres">
      <dgm:prSet presAssocID="{991ED693-9D1B-48E0-82C1-F65A78668D59}" presName="text_3" presStyleLbl="node1" presStyleIdx="2" presStyleCnt="5" custScaleX="102921" custScaleY="129187" custLinFactNeighborX="4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7EF555-6394-43C0-830F-3D231D77E1E2}" type="pres">
      <dgm:prSet presAssocID="{991ED693-9D1B-48E0-82C1-F65A78668D59}" presName="accent_3" presStyleCnt="0"/>
      <dgm:spPr/>
      <dgm:t>
        <a:bodyPr/>
        <a:lstStyle/>
        <a:p>
          <a:endParaRPr lang="ru-RU"/>
        </a:p>
      </dgm:t>
    </dgm:pt>
    <dgm:pt modelId="{B0EE1342-527A-4BF6-BFF9-CC76DCFC08CA}" type="pres">
      <dgm:prSet presAssocID="{991ED693-9D1B-48E0-82C1-F65A78668D59}" presName="accentRepeatNode" presStyleLbl="solidFgAcc1" presStyleIdx="2" presStyleCnt="5"/>
      <dgm:spPr/>
      <dgm:t>
        <a:bodyPr/>
        <a:lstStyle/>
        <a:p>
          <a:endParaRPr lang="ru-RU"/>
        </a:p>
      </dgm:t>
    </dgm:pt>
    <dgm:pt modelId="{7BF38BCB-85DA-4787-9589-164950DD849D}" type="pres">
      <dgm:prSet presAssocID="{1526DB3F-B81C-49BC-B5AF-8D00E43D39BF}" presName="text_4" presStyleLbl="node1" presStyleIdx="3" presStyleCnt="5" custScaleX="102921" custScaleY="1291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DB3C73-788E-4FBC-9027-BD3CAD8EB4EB}" type="pres">
      <dgm:prSet presAssocID="{1526DB3F-B81C-49BC-B5AF-8D00E43D39BF}" presName="accent_4" presStyleCnt="0"/>
      <dgm:spPr/>
      <dgm:t>
        <a:bodyPr/>
        <a:lstStyle/>
        <a:p>
          <a:endParaRPr lang="ru-RU"/>
        </a:p>
      </dgm:t>
    </dgm:pt>
    <dgm:pt modelId="{82D7C35A-1433-486F-AA37-5B3AB0FE196F}" type="pres">
      <dgm:prSet presAssocID="{1526DB3F-B81C-49BC-B5AF-8D00E43D39BF}" presName="accentRepeatNode" presStyleLbl="solidFgAcc1" presStyleIdx="3" presStyleCnt="5"/>
      <dgm:spPr/>
      <dgm:t>
        <a:bodyPr/>
        <a:lstStyle/>
        <a:p>
          <a:endParaRPr lang="ru-RU"/>
        </a:p>
      </dgm:t>
    </dgm:pt>
    <dgm:pt modelId="{B2A9B934-2EB3-4477-9127-6820996E302D}" type="pres">
      <dgm:prSet presAssocID="{2583D9FC-1F47-4616-821D-42A597D088F6}" presName="text_5" presStyleLbl="node1" presStyleIdx="4" presStyleCnt="5" custScaleY="1289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0955B0-A2CA-48FF-8516-3920746F31E1}" type="pres">
      <dgm:prSet presAssocID="{2583D9FC-1F47-4616-821D-42A597D088F6}" presName="accent_5" presStyleCnt="0"/>
      <dgm:spPr/>
    </dgm:pt>
    <dgm:pt modelId="{7095DC35-4E3E-4048-BDE8-7210A3894CE5}" type="pres">
      <dgm:prSet presAssocID="{2583D9FC-1F47-4616-821D-42A597D088F6}" presName="accentRepeatNode" presStyleLbl="solidFgAcc1" presStyleIdx="4" presStyleCnt="5"/>
      <dgm:spPr/>
    </dgm:pt>
  </dgm:ptLst>
  <dgm:cxnLst>
    <dgm:cxn modelId="{465748E3-8EA4-4547-A175-FBE38E5B1093}" srcId="{2E9E7DDE-9540-4F2E-807D-3A3828E66A53}" destId="{2583D9FC-1F47-4616-821D-42A597D088F6}" srcOrd="4" destOrd="0" parTransId="{66AA8D09-D02A-4391-A9AC-A81FB9983887}" sibTransId="{6B6B2730-4806-427D-A102-70B1006CAC73}"/>
    <dgm:cxn modelId="{4B35E19C-A339-4B79-9032-9251B70E9402}" type="presOf" srcId="{6E26C959-1383-4FE0-82B3-7F32EFB537E4}" destId="{BB513D4C-C6C8-4664-9495-F8067558690B}" srcOrd="0" destOrd="0" presId="urn:microsoft.com/office/officeart/2008/layout/VerticalCurvedList"/>
    <dgm:cxn modelId="{175A9A61-0857-4F1D-87E7-A7B75103249A}" type="presOf" srcId="{2E9E7DDE-9540-4F2E-807D-3A3828E66A53}" destId="{3503833D-8EB4-4537-8B03-873225CBAECC}" srcOrd="0" destOrd="0" presId="urn:microsoft.com/office/officeart/2008/layout/VerticalCurvedList"/>
    <dgm:cxn modelId="{BB30F62F-288D-40F3-8058-28DB11B59F90}" type="presOf" srcId="{1526DB3F-B81C-49BC-B5AF-8D00E43D39BF}" destId="{7BF38BCB-85DA-4787-9589-164950DD849D}" srcOrd="0" destOrd="0" presId="urn:microsoft.com/office/officeart/2008/layout/VerticalCurvedList"/>
    <dgm:cxn modelId="{CE6060E1-72CF-411A-811B-D4769CF61306}" type="presOf" srcId="{FC0FA363-0BB6-412C-A4EB-64747D334962}" destId="{51FD8B36-B369-49C6-815B-A9FE8B1638FF}" srcOrd="0" destOrd="0" presId="urn:microsoft.com/office/officeart/2008/layout/VerticalCurvedList"/>
    <dgm:cxn modelId="{98CE2712-FA1A-4F49-8F56-2EB4BE8ACC9A}" srcId="{2E9E7DDE-9540-4F2E-807D-3A3828E66A53}" destId="{1526DB3F-B81C-49BC-B5AF-8D00E43D39BF}" srcOrd="3" destOrd="0" parTransId="{65751759-3F96-4B0B-9657-4303A8696D44}" sibTransId="{32644CB1-028B-4B5D-84A5-6714F18C22D5}"/>
    <dgm:cxn modelId="{A8EF1D2C-6354-4A15-A396-32577A4F3612}" srcId="{2E9E7DDE-9540-4F2E-807D-3A3828E66A53}" destId="{6E26C959-1383-4FE0-82B3-7F32EFB537E4}" srcOrd="0" destOrd="0" parTransId="{C6B01F8E-D2C5-4A9A-B5DF-8A8135D8965E}" sibTransId="{A33B98F0-0BAD-4BD7-B4B8-67F8CDC1D745}"/>
    <dgm:cxn modelId="{04D3D474-15B3-4C72-B530-918BECC90E1E}" srcId="{2E9E7DDE-9540-4F2E-807D-3A3828E66A53}" destId="{FC0FA363-0BB6-412C-A4EB-64747D334962}" srcOrd="1" destOrd="0" parTransId="{A42E6352-B611-43EF-A677-3B7AB2FE1BF2}" sibTransId="{3FBD8F40-18E4-408F-BB7A-8C7402AD0DC3}"/>
    <dgm:cxn modelId="{8EF63FE2-4A4D-4385-993F-4D8286BFD380}" type="presOf" srcId="{2583D9FC-1F47-4616-821D-42A597D088F6}" destId="{B2A9B934-2EB3-4477-9127-6820996E302D}" srcOrd="0" destOrd="0" presId="urn:microsoft.com/office/officeart/2008/layout/VerticalCurvedList"/>
    <dgm:cxn modelId="{9D78CF17-BD68-4C25-B667-91B002F45D07}" srcId="{2E9E7DDE-9540-4F2E-807D-3A3828E66A53}" destId="{991ED693-9D1B-48E0-82C1-F65A78668D59}" srcOrd="2" destOrd="0" parTransId="{2448974A-D173-4CA1-A926-3E054A061A94}" sibTransId="{10C1DAD7-11A4-4754-896D-50EDA2545185}"/>
    <dgm:cxn modelId="{A9930A06-D6D1-4393-9494-E9DCDE6A726B}" type="presOf" srcId="{A33B98F0-0BAD-4BD7-B4B8-67F8CDC1D745}" destId="{5074C04B-E624-441B-AEA5-A40FD273785C}" srcOrd="0" destOrd="0" presId="urn:microsoft.com/office/officeart/2008/layout/VerticalCurvedList"/>
    <dgm:cxn modelId="{9B9CEB0A-4548-4FFC-A382-16A4EFF3E03F}" type="presOf" srcId="{991ED693-9D1B-48E0-82C1-F65A78668D59}" destId="{50D2100A-BC29-4B3C-B0B0-53015594BEC9}" srcOrd="0" destOrd="0" presId="urn:microsoft.com/office/officeart/2008/layout/VerticalCurvedList"/>
    <dgm:cxn modelId="{15F430C4-4C02-4B08-A06B-CF2FA3F416A8}" type="presParOf" srcId="{3503833D-8EB4-4537-8B03-873225CBAECC}" destId="{087057A5-C9E4-4E07-8A69-C463905A045A}" srcOrd="0" destOrd="0" presId="urn:microsoft.com/office/officeart/2008/layout/VerticalCurvedList"/>
    <dgm:cxn modelId="{2DAC246F-C39E-4DCA-A3CE-7ED0E23F9E86}" type="presParOf" srcId="{087057A5-C9E4-4E07-8A69-C463905A045A}" destId="{05CAA6AA-7C7F-4381-9A9D-DFB0C25386F5}" srcOrd="0" destOrd="0" presId="urn:microsoft.com/office/officeart/2008/layout/VerticalCurvedList"/>
    <dgm:cxn modelId="{09AB1BB2-9AC1-4E13-A958-6AD628F95633}" type="presParOf" srcId="{05CAA6AA-7C7F-4381-9A9D-DFB0C25386F5}" destId="{752D358C-FED0-4DB3-B9C6-42A5EC9CD41C}" srcOrd="0" destOrd="0" presId="urn:microsoft.com/office/officeart/2008/layout/VerticalCurvedList"/>
    <dgm:cxn modelId="{DC4B0260-011F-424D-8EB4-3F4558A3FEEB}" type="presParOf" srcId="{05CAA6AA-7C7F-4381-9A9D-DFB0C25386F5}" destId="{5074C04B-E624-441B-AEA5-A40FD273785C}" srcOrd="1" destOrd="0" presId="urn:microsoft.com/office/officeart/2008/layout/VerticalCurvedList"/>
    <dgm:cxn modelId="{7E8D5AC9-7534-47FA-B64E-6090B5ADED62}" type="presParOf" srcId="{05CAA6AA-7C7F-4381-9A9D-DFB0C25386F5}" destId="{488333C4-ACFD-4238-87F6-CA92B20F8EED}" srcOrd="2" destOrd="0" presId="urn:microsoft.com/office/officeart/2008/layout/VerticalCurvedList"/>
    <dgm:cxn modelId="{15E76E96-5F22-4577-800F-4873744BF864}" type="presParOf" srcId="{05CAA6AA-7C7F-4381-9A9D-DFB0C25386F5}" destId="{0EE9437E-DBA9-4D6F-811B-B4956DAA32A3}" srcOrd="3" destOrd="0" presId="urn:microsoft.com/office/officeart/2008/layout/VerticalCurvedList"/>
    <dgm:cxn modelId="{1D02AC66-818F-431A-BDB2-E75B944EE075}" type="presParOf" srcId="{087057A5-C9E4-4E07-8A69-C463905A045A}" destId="{BB513D4C-C6C8-4664-9495-F8067558690B}" srcOrd="1" destOrd="0" presId="urn:microsoft.com/office/officeart/2008/layout/VerticalCurvedList"/>
    <dgm:cxn modelId="{E7E80CD0-BBB3-40BC-BC17-539C4AE9CBCF}" type="presParOf" srcId="{087057A5-C9E4-4E07-8A69-C463905A045A}" destId="{DF007BFD-EB78-46AA-9CAD-0CF6D53A6FD3}" srcOrd="2" destOrd="0" presId="urn:microsoft.com/office/officeart/2008/layout/VerticalCurvedList"/>
    <dgm:cxn modelId="{7147EBFF-AC8B-4694-8555-2A6E045A0FC9}" type="presParOf" srcId="{DF007BFD-EB78-46AA-9CAD-0CF6D53A6FD3}" destId="{46ABCDB1-4710-4C09-BB1A-47CAA85163EF}" srcOrd="0" destOrd="0" presId="urn:microsoft.com/office/officeart/2008/layout/VerticalCurvedList"/>
    <dgm:cxn modelId="{18D88326-24AA-49B6-94A5-A7B3B2CB7F19}" type="presParOf" srcId="{087057A5-C9E4-4E07-8A69-C463905A045A}" destId="{51FD8B36-B369-49C6-815B-A9FE8B1638FF}" srcOrd="3" destOrd="0" presId="urn:microsoft.com/office/officeart/2008/layout/VerticalCurvedList"/>
    <dgm:cxn modelId="{4DD2A72A-CF52-452B-BB7E-0D9D1193C8C9}" type="presParOf" srcId="{087057A5-C9E4-4E07-8A69-C463905A045A}" destId="{F97F0EDD-76EF-419A-9205-C801D59A533E}" srcOrd="4" destOrd="0" presId="urn:microsoft.com/office/officeart/2008/layout/VerticalCurvedList"/>
    <dgm:cxn modelId="{BF8C2EB2-AE1D-4DEE-BC06-695DF7794C22}" type="presParOf" srcId="{F97F0EDD-76EF-419A-9205-C801D59A533E}" destId="{8D512865-5037-414E-945A-87B761DA048A}" srcOrd="0" destOrd="0" presId="urn:microsoft.com/office/officeart/2008/layout/VerticalCurvedList"/>
    <dgm:cxn modelId="{9DB351B5-080B-4F14-813F-DC7361EA915B}" type="presParOf" srcId="{087057A5-C9E4-4E07-8A69-C463905A045A}" destId="{50D2100A-BC29-4B3C-B0B0-53015594BEC9}" srcOrd="5" destOrd="0" presId="urn:microsoft.com/office/officeart/2008/layout/VerticalCurvedList"/>
    <dgm:cxn modelId="{2A2C9F62-B51F-4F13-9A58-66B6524E51ED}" type="presParOf" srcId="{087057A5-C9E4-4E07-8A69-C463905A045A}" destId="{7F7EF555-6394-43C0-830F-3D231D77E1E2}" srcOrd="6" destOrd="0" presId="urn:microsoft.com/office/officeart/2008/layout/VerticalCurvedList"/>
    <dgm:cxn modelId="{068C60CF-26FD-4F71-8F02-10104EF13299}" type="presParOf" srcId="{7F7EF555-6394-43C0-830F-3D231D77E1E2}" destId="{B0EE1342-527A-4BF6-BFF9-CC76DCFC08CA}" srcOrd="0" destOrd="0" presId="urn:microsoft.com/office/officeart/2008/layout/VerticalCurvedList"/>
    <dgm:cxn modelId="{5D5A621E-7943-4A94-96B2-BB960B98125E}" type="presParOf" srcId="{087057A5-C9E4-4E07-8A69-C463905A045A}" destId="{7BF38BCB-85DA-4787-9589-164950DD849D}" srcOrd="7" destOrd="0" presId="urn:microsoft.com/office/officeart/2008/layout/VerticalCurvedList"/>
    <dgm:cxn modelId="{CAC192CA-0395-4012-8B7E-87C4ABAE7C4F}" type="presParOf" srcId="{087057A5-C9E4-4E07-8A69-C463905A045A}" destId="{0CDB3C73-788E-4FBC-9027-BD3CAD8EB4EB}" srcOrd="8" destOrd="0" presId="urn:microsoft.com/office/officeart/2008/layout/VerticalCurvedList"/>
    <dgm:cxn modelId="{00623638-8354-464A-AC9B-8A1C4431F8F9}" type="presParOf" srcId="{0CDB3C73-788E-4FBC-9027-BD3CAD8EB4EB}" destId="{82D7C35A-1433-486F-AA37-5B3AB0FE196F}" srcOrd="0" destOrd="0" presId="urn:microsoft.com/office/officeart/2008/layout/VerticalCurvedList"/>
    <dgm:cxn modelId="{6288D337-2F93-43D5-BDC0-28782C310135}" type="presParOf" srcId="{087057A5-C9E4-4E07-8A69-C463905A045A}" destId="{B2A9B934-2EB3-4477-9127-6820996E302D}" srcOrd="9" destOrd="0" presId="urn:microsoft.com/office/officeart/2008/layout/VerticalCurvedList"/>
    <dgm:cxn modelId="{05A7311F-D91F-47F9-B4AB-443EDB3ABB1E}" type="presParOf" srcId="{087057A5-C9E4-4E07-8A69-C463905A045A}" destId="{180955B0-A2CA-48FF-8516-3920746F31E1}" srcOrd="10" destOrd="0" presId="urn:microsoft.com/office/officeart/2008/layout/VerticalCurvedList"/>
    <dgm:cxn modelId="{E04B6C11-397B-4FC6-8793-19BF4E800298}" type="presParOf" srcId="{180955B0-A2CA-48FF-8516-3920746F31E1}" destId="{7095DC35-4E3E-4048-BDE8-7210A3894CE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E9E7DDE-9540-4F2E-807D-3A3828E66A53}" type="doc">
      <dgm:prSet loTypeId="urn:microsoft.com/office/officeart/2008/layout/VerticalCurvedList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E26C959-1383-4FE0-82B3-7F32EFB537E4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sz="1700" b="1" dirty="0" smtClean="0">
              <a:solidFill>
                <a:schemeClr val="tx1"/>
              </a:solidFill>
              <a:latin typeface="Calibri" pitchFamily="34" charset="0"/>
            </a:rPr>
            <a:t>Работа с обращениями граждан, управляющих и </a:t>
          </a:r>
          <a:r>
            <a:rPr lang="ru-RU" sz="1700" b="1" dirty="0" err="1" smtClean="0">
              <a:solidFill>
                <a:schemeClr val="tx1"/>
              </a:solidFill>
              <a:latin typeface="Calibri" pitchFamily="34" charset="0"/>
            </a:rPr>
            <a:t>ресурсоснабжающих</a:t>
          </a:r>
          <a:r>
            <a:rPr lang="ru-RU" sz="1700" b="1" dirty="0" smtClean="0">
              <a:solidFill>
                <a:schemeClr val="tx1"/>
              </a:solidFill>
              <a:latin typeface="Calibri" pitchFamily="34" charset="0"/>
            </a:rPr>
            <a:t> организаций</a:t>
          </a:r>
        </a:p>
      </dgm:t>
    </dgm:pt>
    <dgm:pt modelId="{C6B01F8E-D2C5-4A9A-B5DF-8A8135D8965E}" type="parTrans" cxnId="{A8EF1D2C-6354-4A15-A396-32577A4F3612}">
      <dgm:prSet/>
      <dgm:spPr/>
      <dgm:t>
        <a:bodyPr/>
        <a:lstStyle/>
        <a:p>
          <a:endParaRPr lang="ru-RU" sz="2000" b="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A33B98F0-0BAD-4BD7-B4B8-67F8CDC1D745}" type="sibTrans" cxnId="{A8EF1D2C-6354-4A15-A396-32577A4F3612}">
      <dgm:prSet/>
      <dgm:spPr/>
      <dgm:t>
        <a:bodyPr/>
        <a:lstStyle/>
        <a:p>
          <a:endParaRPr lang="ru-RU" sz="2000" b="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FC0FA363-0BB6-412C-A4EB-64747D334962}">
      <dgm:prSet phldrT="[Текст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sz="1700" b="1" dirty="0" smtClean="0">
              <a:solidFill>
                <a:schemeClr val="tx1"/>
              </a:solidFill>
              <a:latin typeface="Calibri" pitchFamily="34" charset="0"/>
            </a:rPr>
            <a:t>Получение актуальных данных об объектах жилфонда и коммунальной инфраструктуре</a:t>
          </a:r>
        </a:p>
      </dgm:t>
    </dgm:pt>
    <dgm:pt modelId="{A42E6352-B611-43EF-A677-3B7AB2FE1BF2}" type="parTrans" cxnId="{04D3D474-15B3-4C72-B530-918BECC90E1E}">
      <dgm:prSet/>
      <dgm:spPr/>
      <dgm:t>
        <a:bodyPr/>
        <a:lstStyle/>
        <a:p>
          <a:endParaRPr lang="ru-RU" sz="2000" b="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3FBD8F40-18E4-408F-BB7A-8C7402AD0DC3}" type="sibTrans" cxnId="{04D3D474-15B3-4C72-B530-918BECC90E1E}">
      <dgm:prSet/>
      <dgm:spPr/>
      <dgm:t>
        <a:bodyPr/>
        <a:lstStyle/>
        <a:p>
          <a:endParaRPr lang="ru-RU" sz="2000" b="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991ED693-9D1B-48E0-82C1-F65A78668D59}">
      <dgm:prSet phldrT="[Текст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sz="1700" b="1" dirty="0" smtClean="0">
              <a:solidFill>
                <a:schemeClr val="tx1"/>
              </a:solidFill>
              <a:latin typeface="Calibri" pitchFamily="34" charset="0"/>
            </a:rPr>
            <a:t>Формирование аналитической информации по субъекту РФ</a:t>
          </a:r>
        </a:p>
      </dgm:t>
    </dgm:pt>
    <dgm:pt modelId="{2448974A-D173-4CA1-A926-3E054A061A94}" type="parTrans" cxnId="{9D78CF17-BD68-4C25-B667-91B002F45D07}">
      <dgm:prSet/>
      <dgm:spPr/>
      <dgm:t>
        <a:bodyPr/>
        <a:lstStyle/>
        <a:p>
          <a:endParaRPr lang="ru-RU" sz="2000" b="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10C1DAD7-11A4-4754-896D-50EDA2545185}" type="sibTrans" cxnId="{9D78CF17-BD68-4C25-B667-91B002F45D07}">
      <dgm:prSet/>
      <dgm:spPr/>
      <dgm:t>
        <a:bodyPr/>
        <a:lstStyle/>
        <a:p>
          <a:endParaRPr lang="ru-RU" sz="2000" b="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1526DB3F-B81C-49BC-B5AF-8D00E43D39BF}">
      <dgm:prSet phldrT="[Текст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sz="1700" b="1" dirty="0" smtClean="0">
              <a:solidFill>
                <a:schemeClr val="tx1"/>
              </a:solidFill>
              <a:latin typeface="Calibri" pitchFamily="34" charset="0"/>
            </a:rPr>
            <a:t>Осуществление контроля и выявление нарушений </a:t>
          </a:r>
          <a:br>
            <a:rPr lang="ru-RU" sz="1700" b="1" dirty="0" smtClean="0">
              <a:solidFill>
                <a:schemeClr val="tx1"/>
              </a:solidFill>
              <a:latin typeface="Calibri" pitchFamily="34" charset="0"/>
            </a:rPr>
          </a:br>
          <a:r>
            <a:rPr lang="ru-RU" sz="1700" b="1" dirty="0" smtClean="0">
              <a:solidFill>
                <a:schemeClr val="tx1"/>
              </a:solidFill>
              <a:latin typeface="Calibri" pitchFamily="34" charset="0"/>
            </a:rPr>
            <a:t>в сфере ЖКХ</a:t>
          </a:r>
        </a:p>
      </dgm:t>
    </dgm:pt>
    <dgm:pt modelId="{65751759-3F96-4B0B-9657-4303A8696D44}" type="parTrans" cxnId="{98CE2712-FA1A-4F49-8F56-2EB4BE8ACC9A}">
      <dgm:prSet/>
      <dgm:spPr/>
      <dgm:t>
        <a:bodyPr/>
        <a:lstStyle/>
        <a:p>
          <a:endParaRPr lang="ru-RU" sz="2000" b="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32644CB1-028B-4B5D-84A5-6714F18C22D5}" type="sibTrans" cxnId="{98CE2712-FA1A-4F49-8F56-2EB4BE8ACC9A}">
      <dgm:prSet/>
      <dgm:spPr/>
      <dgm:t>
        <a:bodyPr/>
        <a:lstStyle/>
        <a:p>
          <a:endParaRPr lang="ru-RU" sz="2000" b="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097195FA-53C2-4313-AD3E-DFF31ADABBC7}">
      <dgm:prSet phldrT="[Текст]" custT="1"/>
      <dgm:spPr>
        <a:solidFill>
          <a:srgbClr val="EAA56C"/>
        </a:solidFill>
      </dgm:spPr>
      <dgm:t>
        <a:bodyPr/>
        <a:lstStyle/>
        <a:p>
          <a:r>
            <a:rPr lang="ru-RU" sz="1700" b="1" dirty="0" smtClean="0">
              <a:solidFill>
                <a:schemeClr val="tx1"/>
              </a:solidFill>
              <a:latin typeface="Calibri" pitchFamily="34" charset="0"/>
            </a:rPr>
            <a:t>Размещение информации о нормативах потребления коммунальных услуг</a:t>
          </a:r>
        </a:p>
      </dgm:t>
    </dgm:pt>
    <dgm:pt modelId="{AA41D86F-F915-4800-8828-CF322D8D165B}" type="parTrans" cxnId="{06419B81-0C8B-48DB-8E8E-783F987683AF}">
      <dgm:prSet/>
      <dgm:spPr/>
      <dgm:t>
        <a:bodyPr/>
        <a:lstStyle/>
        <a:p>
          <a:endParaRPr lang="ru-RU"/>
        </a:p>
      </dgm:t>
    </dgm:pt>
    <dgm:pt modelId="{76551F9C-DD54-4BE0-9312-A976984B8E52}" type="sibTrans" cxnId="{06419B81-0C8B-48DB-8E8E-783F987683AF}">
      <dgm:prSet/>
      <dgm:spPr/>
      <dgm:t>
        <a:bodyPr/>
        <a:lstStyle/>
        <a:p>
          <a:endParaRPr lang="ru-RU"/>
        </a:p>
      </dgm:t>
    </dgm:pt>
    <dgm:pt modelId="{3503833D-8EB4-4537-8B03-873225CBAECC}" type="pres">
      <dgm:prSet presAssocID="{2E9E7DDE-9540-4F2E-807D-3A3828E66A5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087057A5-C9E4-4E07-8A69-C463905A045A}" type="pres">
      <dgm:prSet presAssocID="{2E9E7DDE-9540-4F2E-807D-3A3828E66A53}" presName="Name1" presStyleCnt="0"/>
      <dgm:spPr/>
      <dgm:t>
        <a:bodyPr/>
        <a:lstStyle/>
        <a:p>
          <a:endParaRPr lang="ru-RU"/>
        </a:p>
      </dgm:t>
    </dgm:pt>
    <dgm:pt modelId="{05CAA6AA-7C7F-4381-9A9D-DFB0C25386F5}" type="pres">
      <dgm:prSet presAssocID="{2E9E7DDE-9540-4F2E-807D-3A3828E66A53}" presName="cycle" presStyleCnt="0"/>
      <dgm:spPr/>
      <dgm:t>
        <a:bodyPr/>
        <a:lstStyle/>
        <a:p>
          <a:endParaRPr lang="ru-RU"/>
        </a:p>
      </dgm:t>
    </dgm:pt>
    <dgm:pt modelId="{752D358C-FED0-4DB3-B9C6-42A5EC9CD41C}" type="pres">
      <dgm:prSet presAssocID="{2E9E7DDE-9540-4F2E-807D-3A3828E66A53}" presName="srcNode" presStyleLbl="node1" presStyleIdx="0" presStyleCnt="5"/>
      <dgm:spPr/>
      <dgm:t>
        <a:bodyPr/>
        <a:lstStyle/>
        <a:p>
          <a:endParaRPr lang="ru-RU"/>
        </a:p>
      </dgm:t>
    </dgm:pt>
    <dgm:pt modelId="{5074C04B-E624-441B-AEA5-A40FD273785C}" type="pres">
      <dgm:prSet presAssocID="{2E9E7DDE-9540-4F2E-807D-3A3828E66A53}" presName="conn" presStyleLbl="parChTrans1D2" presStyleIdx="0" presStyleCnt="1"/>
      <dgm:spPr/>
      <dgm:t>
        <a:bodyPr/>
        <a:lstStyle/>
        <a:p>
          <a:endParaRPr lang="ru-RU"/>
        </a:p>
      </dgm:t>
    </dgm:pt>
    <dgm:pt modelId="{488333C4-ACFD-4238-87F6-CA92B20F8EED}" type="pres">
      <dgm:prSet presAssocID="{2E9E7DDE-9540-4F2E-807D-3A3828E66A53}" presName="extraNode" presStyleLbl="node1" presStyleIdx="0" presStyleCnt="5"/>
      <dgm:spPr/>
      <dgm:t>
        <a:bodyPr/>
        <a:lstStyle/>
        <a:p>
          <a:endParaRPr lang="ru-RU"/>
        </a:p>
      </dgm:t>
    </dgm:pt>
    <dgm:pt modelId="{0EE9437E-DBA9-4D6F-811B-B4956DAA32A3}" type="pres">
      <dgm:prSet presAssocID="{2E9E7DDE-9540-4F2E-807D-3A3828E66A53}" presName="dstNode" presStyleLbl="node1" presStyleIdx="0" presStyleCnt="5"/>
      <dgm:spPr/>
      <dgm:t>
        <a:bodyPr/>
        <a:lstStyle/>
        <a:p>
          <a:endParaRPr lang="ru-RU"/>
        </a:p>
      </dgm:t>
    </dgm:pt>
    <dgm:pt modelId="{BB513D4C-C6C8-4664-9495-F8067558690B}" type="pres">
      <dgm:prSet presAssocID="{6E26C959-1383-4FE0-82B3-7F32EFB537E4}" presName="text_1" presStyleLbl="node1" presStyleIdx="0" presStyleCnt="5" custScaleX="102921" custScaleY="1291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007BFD-EB78-46AA-9CAD-0CF6D53A6FD3}" type="pres">
      <dgm:prSet presAssocID="{6E26C959-1383-4FE0-82B3-7F32EFB537E4}" presName="accent_1" presStyleCnt="0"/>
      <dgm:spPr/>
      <dgm:t>
        <a:bodyPr/>
        <a:lstStyle/>
        <a:p>
          <a:endParaRPr lang="ru-RU"/>
        </a:p>
      </dgm:t>
    </dgm:pt>
    <dgm:pt modelId="{46ABCDB1-4710-4C09-BB1A-47CAA85163EF}" type="pres">
      <dgm:prSet presAssocID="{6E26C959-1383-4FE0-82B3-7F32EFB537E4}" presName="accentRepeatNode" presStyleLbl="solidFgAcc1" presStyleIdx="0" presStyleCnt="5"/>
      <dgm:spPr/>
      <dgm:t>
        <a:bodyPr/>
        <a:lstStyle/>
        <a:p>
          <a:endParaRPr lang="ru-RU"/>
        </a:p>
      </dgm:t>
    </dgm:pt>
    <dgm:pt modelId="{51FD8B36-B369-49C6-815B-A9FE8B1638FF}" type="pres">
      <dgm:prSet presAssocID="{FC0FA363-0BB6-412C-A4EB-64747D334962}" presName="text_2" presStyleLbl="node1" presStyleIdx="1" presStyleCnt="5" custScaleX="102921" custScaleY="1291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7F0EDD-76EF-419A-9205-C801D59A533E}" type="pres">
      <dgm:prSet presAssocID="{FC0FA363-0BB6-412C-A4EB-64747D334962}" presName="accent_2" presStyleCnt="0"/>
      <dgm:spPr/>
      <dgm:t>
        <a:bodyPr/>
        <a:lstStyle/>
        <a:p>
          <a:endParaRPr lang="ru-RU"/>
        </a:p>
      </dgm:t>
    </dgm:pt>
    <dgm:pt modelId="{8D512865-5037-414E-945A-87B761DA048A}" type="pres">
      <dgm:prSet presAssocID="{FC0FA363-0BB6-412C-A4EB-64747D334962}" presName="accentRepeatNode" presStyleLbl="solidFgAcc1" presStyleIdx="1" presStyleCnt="5"/>
      <dgm:spPr/>
      <dgm:t>
        <a:bodyPr/>
        <a:lstStyle/>
        <a:p>
          <a:endParaRPr lang="ru-RU"/>
        </a:p>
      </dgm:t>
    </dgm:pt>
    <dgm:pt modelId="{50D2100A-BC29-4B3C-B0B0-53015594BEC9}" type="pres">
      <dgm:prSet presAssocID="{991ED693-9D1B-48E0-82C1-F65A78668D59}" presName="text_3" presStyleLbl="node1" presStyleIdx="2" presStyleCnt="5" custScaleX="102921" custScaleY="129187" custLinFactNeighborX="4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7EF555-6394-43C0-830F-3D231D77E1E2}" type="pres">
      <dgm:prSet presAssocID="{991ED693-9D1B-48E0-82C1-F65A78668D59}" presName="accent_3" presStyleCnt="0"/>
      <dgm:spPr/>
      <dgm:t>
        <a:bodyPr/>
        <a:lstStyle/>
        <a:p>
          <a:endParaRPr lang="ru-RU"/>
        </a:p>
      </dgm:t>
    </dgm:pt>
    <dgm:pt modelId="{B0EE1342-527A-4BF6-BFF9-CC76DCFC08CA}" type="pres">
      <dgm:prSet presAssocID="{991ED693-9D1B-48E0-82C1-F65A78668D59}" presName="accentRepeatNode" presStyleLbl="solidFgAcc1" presStyleIdx="2" presStyleCnt="5"/>
      <dgm:spPr/>
      <dgm:t>
        <a:bodyPr/>
        <a:lstStyle/>
        <a:p>
          <a:endParaRPr lang="ru-RU"/>
        </a:p>
      </dgm:t>
    </dgm:pt>
    <dgm:pt modelId="{7BF38BCB-85DA-4787-9589-164950DD849D}" type="pres">
      <dgm:prSet presAssocID="{1526DB3F-B81C-49BC-B5AF-8D00E43D39BF}" presName="text_4" presStyleLbl="node1" presStyleIdx="3" presStyleCnt="5" custScaleX="102921" custScaleY="1291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DB3C73-788E-4FBC-9027-BD3CAD8EB4EB}" type="pres">
      <dgm:prSet presAssocID="{1526DB3F-B81C-49BC-B5AF-8D00E43D39BF}" presName="accent_4" presStyleCnt="0"/>
      <dgm:spPr/>
      <dgm:t>
        <a:bodyPr/>
        <a:lstStyle/>
        <a:p>
          <a:endParaRPr lang="ru-RU"/>
        </a:p>
      </dgm:t>
    </dgm:pt>
    <dgm:pt modelId="{82D7C35A-1433-486F-AA37-5B3AB0FE196F}" type="pres">
      <dgm:prSet presAssocID="{1526DB3F-B81C-49BC-B5AF-8D00E43D39BF}" presName="accentRepeatNode" presStyleLbl="solidFgAcc1" presStyleIdx="3" presStyleCnt="5"/>
      <dgm:spPr/>
      <dgm:t>
        <a:bodyPr/>
        <a:lstStyle/>
        <a:p>
          <a:endParaRPr lang="ru-RU"/>
        </a:p>
      </dgm:t>
    </dgm:pt>
    <dgm:pt modelId="{D94AA0BE-18B0-43E6-8FEF-2B43FF6EB6F4}" type="pres">
      <dgm:prSet presAssocID="{097195FA-53C2-4313-AD3E-DFF31ADABBC7}" presName="text_5" presStyleLbl="node1" presStyleIdx="4" presStyleCnt="5" custScaleY="1285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80C34C-102F-4DB3-9700-5136EE164E81}" type="pres">
      <dgm:prSet presAssocID="{097195FA-53C2-4313-AD3E-DFF31ADABBC7}" presName="accent_5" presStyleCnt="0"/>
      <dgm:spPr/>
    </dgm:pt>
    <dgm:pt modelId="{9838D8FC-DB3C-4138-8936-0895B2AEC82A}" type="pres">
      <dgm:prSet presAssocID="{097195FA-53C2-4313-AD3E-DFF31ADABBC7}" presName="accentRepeatNode" presStyleLbl="solidFgAcc1" presStyleIdx="4" presStyleCnt="5"/>
      <dgm:spPr/>
    </dgm:pt>
  </dgm:ptLst>
  <dgm:cxnLst>
    <dgm:cxn modelId="{0D4286F6-35D2-4359-A76A-2D9FCDD97141}" type="presOf" srcId="{097195FA-53C2-4313-AD3E-DFF31ADABBC7}" destId="{D94AA0BE-18B0-43E6-8FEF-2B43FF6EB6F4}" srcOrd="0" destOrd="0" presId="urn:microsoft.com/office/officeart/2008/layout/VerticalCurvedList"/>
    <dgm:cxn modelId="{3E333468-F272-4FC5-A33A-C34ECF9E3FDA}" type="presOf" srcId="{6E26C959-1383-4FE0-82B3-7F32EFB537E4}" destId="{BB513D4C-C6C8-4664-9495-F8067558690B}" srcOrd="0" destOrd="0" presId="urn:microsoft.com/office/officeart/2008/layout/VerticalCurvedList"/>
    <dgm:cxn modelId="{6E239DFB-AB0C-4CC7-96C6-5F8BF88F2130}" type="presOf" srcId="{1526DB3F-B81C-49BC-B5AF-8D00E43D39BF}" destId="{7BF38BCB-85DA-4787-9589-164950DD849D}" srcOrd="0" destOrd="0" presId="urn:microsoft.com/office/officeart/2008/layout/VerticalCurvedList"/>
    <dgm:cxn modelId="{98CE2712-FA1A-4F49-8F56-2EB4BE8ACC9A}" srcId="{2E9E7DDE-9540-4F2E-807D-3A3828E66A53}" destId="{1526DB3F-B81C-49BC-B5AF-8D00E43D39BF}" srcOrd="3" destOrd="0" parTransId="{65751759-3F96-4B0B-9657-4303A8696D44}" sibTransId="{32644CB1-028B-4B5D-84A5-6714F18C22D5}"/>
    <dgm:cxn modelId="{9D672856-3121-47FB-9808-5F70D7F7D930}" type="presOf" srcId="{991ED693-9D1B-48E0-82C1-F65A78668D59}" destId="{50D2100A-BC29-4B3C-B0B0-53015594BEC9}" srcOrd="0" destOrd="0" presId="urn:microsoft.com/office/officeart/2008/layout/VerticalCurvedList"/>
    <dgm:cxn modelId="{7AC6F5E1-83BC-4CA1-B719-CBA72ADC9106}" type="presOf" srcId="{2E9E7DDE-9540-4F2E-807D-3A3828E66A53}" destId="{3503833D-8EB4-4537-8B03-873225CBAECC}" srcOrd="0" destOrd="0" presId="urn:microsoft.com/office/officeart/2008/layout/VerticalCurvedList"/>
    <dgm:cxn modelId="{A8EF1D2C-6354-4A15-A396-32577A4F3612}" srcId="{2E9E7DDE-9540-4F2E-807D-3A3828E66A53}" destId="{6E26C959-1383-4FE0-82B3-7F32EFB537E4}" srcOrd="0" destOrd="0" parTransId="{C6B01F8E-D2C5-4A9A-B5DF-8A8135D8965E}" sibTransId="{A33B98F0-0BAD-4BD7-B4B8-67F8CDC1D745}"/>
    <dgm:cxn modelId="{04D3D474-15B3-4C72-B530-918BECC90E1E}" srcId="{2E9E7DDE-9540-4F2E-807D-3A3828E66A53}" destId="{FC0FA363-0BB6-412C-A4EB-64747D334962}" srcOrd="1" destOrd="0" parTransId="{A42E6352-B611-43EF-A677-3B7AB2FE1BF2}" sibTransId="{3FBD8F40-18E4-408F-BB7A-8C7402AD0DC3}"/>
    <dgm:cxn modelId="{06419B81-0C8B-48DB-8E8E-783F987683AF}" srcId="{2E9E7DDE-9540-4F2E-807D-3A3828E66A53}" destId="{097195FA-53C2-4313-AD3E-DFF31ADABBC7}" srcOrd="4" destOrd="0" parTransId="{AA41D86F-F915-4800-8828-CF322D8D165B}" sibTransId="{76551F9C-DD54-4BE0-9312-A976984B8E52}"/>
    <dgm:cxn modelId="{D658280D-1DEE-410C-A8AA-8AA215DAE4F7}" type="presOf" srcId="{FC0FA363-0BB6-412C-A4EB-64747D334962}" destId="{51FD8B36-B369-49C6-815B-A9FE8B1638FF}" srcOrd="0" destOrd="0" presId="urn:microsoft.com/office/officeart/2008/layout/VerticalCurvedList"/>
    <dgm:cxn modelId="{B868E04D-731A-4D7A-994B-2636322460F8}" type="presOf" srcId="{A33B98F0-0BAD-4BD7-B4B8-67F8CDC1D745}" destId="{5074C04B-E624-441B-AEA5-A40FD273785C}" srcOrd="0" destOrd="0" presId="urn:microsoft.com/office/officeart/2008/layout/VerticalCurvedList"/>
    <dgm:cxn modelId="{9D78CF17-BD68-4C25-B667-91B002F45D07}" srcId="{2E9E7DDE-9540-4F2E-807D-3A3828E66A53}" destId="{991ED693-9D1B-48E0-82C1-F65A78668D59}" srcOrd="2" destOrd="0" parTransId="{2448974A-D173-4CA1-A926-3E054A061A94}" sibTransId="{10C1DAD7-11A4-4754-896D-50EDA2545185}"/>
    <dgm:cxn modelId="{418B2F04-C73B-4BAC-BD1E-65818F007B27}" type="presParOf" srcId="{3503833D-8EB4-4537-8B03-873225CBAECC}" destId="{087057A5-C9E4-4E07-8A69-C463905A045A}" srcOrd="0" destOrd="0" presId="urn:microsoft.com/office/officeart/2008/layout/VerticalCurvedList"/>
    <dgm:cxn modelId="{E1B500E1-0DAB-430E-87EB-7026BE7101BA}" type="presParOf" srcId="{087057A5-C9E4-4E07-8A69-C463905A045A}" destId="{05CAA6AA-7C7F-4381-9A9D-DFB0C25386F5}" srcOrd="0" destOrd="0" presId="urn:microsoft.com/office/officeart/2008/layout/VerticalCurvedList"/>
    <dgm:cxn modelId="{F6D658EB-4D11-49BD-8AC5-78ECC7637777}" type="presParOf" srcId="{05CAA6AA-7C7F-4381-9A9D-DFB0C25386F5}" destId="{752D358C-FED0-4DB3-B9C6-42A5EC9CD41C}" srcOrd="0" destOrd="0" presId="urn:microsoft.com/office/officeart/2008/layout/VerticalCurvedList"/>
    <dgm:cxn modelId="{2E1FA9CE-B128-4947-959A-5EC3672281A9}" type="presParOf" srcId="{05CAA6AA-7C7F-4381-9A9D-DFB0C25386F5}" destId="{5074C04B-E624-441B-AEA5-A40FD273785C}" srcOrd="1" destOrd="0" presId="urn:microsoft.com/office/officeart/2008/layout/VerticalCurvedList"/>
    <dgm:cxn modelId="{658AE038-D685-4575-A438-297DEB94974A}" type="presParOf" srcId="{05CAA6AA-7C7F-4381-9A9D-DFB0C25386F5}" destId="{488333C4-ACFD-4238-87F6-CA92B20F8EED}" srcOrd="2" destOrd="0" presId="urn:microsoft.com/office/officeart/2008/layout/VerticalCurvedList"/>
    <dgm:cxn modelId="{6B44F164-2755-48F1-AC3B-C9C6A0B32111}" type="presParOf" srcId="{05CAA6AA-7C7F-4381-9A9D-DFB0C25386F5}" destId="{0EE9437E-DBA9-4D6F-811B-B4956DAA32A3}" srcOrd="3" destOrd="0" presId="urn:microsoft.com/office/officeart/2008/layout/VerticalCurvedList"/>
    <dgm:cxn modelId="{115C6385-9156-4F6C-8A80-3FB90BFC38A0}" type="presParOf" srcId="{087057A5-C9E4-4E07-8A69-C463905A045A}" destId="{BB513D4C-C6C8-4664-9495-F8067558690B}" srcOrd="1" destOrd="0" presId="urn:microsoft.com/office/officeart/2008/layout/VerticalCurvedList"/>
    <dgm:cxn modelId="{D999DFD5-486A-4CC2-9DC9-BB397695108E}" type="presParOf" srcId="{087057A5-C9E4-4E07-8A69-C463905A045A}" destId="{DF007BFD-EB78-46AA-9CAD-0CF6D53A6FD3}" srcOrd="2" destOrd="0" presId="urn:microsoft.com/office/officeart/2008/layout/VerticalCurvedList"/>
    <dgm:cxn modelId="{9AFBCD77-E322-409D-87EE-7922EC426B94}" type="presParOf" srcId="{DF007BFD-EB78-46AA-9CAD-0CF6D53A6FD3}" destId="{46ABCDB1-4710-4C09-BB1A-47CAA85163EF}" srcOrd="0" destOrd="0" presId="urn:microsoft.com/office/officeart/2008/layout/VerticalCurvedList"/>
    <dgm:cxn modelId="{8B930403-E102-47CC-941A-DCEEBAC329F7}" type="presParOf" srcId="{087057A5-C9E4-4E07-8A69-C463905A045A}" destId="{51FD8B36-B369-49C6-815B-A9FE8B1638FF}" srcOrd="3" destOrd="0" presId="urn:microsoft.com/office/officeart/2008/layout/VerticalCurvedList"/>
    <dgm:cxn modelId="{8FEB5913-2D75-44FD-BAEA-9FC3AAA8DDE8}" type="presParOf" srcId="{087057A5-C9E4-4E07-8A69-C463905A045A}" destId="{F97F0EDD-76EF-419A-9205-C801D59A533E}" srcOrd="4" destOrd="0" presId="urn:microsoft.com/office/officeart/2008/layout/VerticalCurvedList"/>
    <dgm:cxn modelId="{49D0FE63-2588-4851-AB36-96D556D5756C}" type="presParOf" srcId="{F97F0EDD-76EF-419A-9205-C801D59A533E}" destId="{8D512865-5037-414E-945A-87B761DA048A}" srcOrd="0" destOrd="0" presId="urn:microsoft.com/office/officeart/2008/layout/VerticalCurvedList"/>
    <dgm:cxn modelId="{C3338AC2-325C-4CD1-9C66-71D76BC3020C}" type="presParOf" srcId="{087057A5-C9E4-4E07-8A69-C463905A045A}" destId="{50D2100A-BC29-4B3C-B0B0-53015594BEC9}" srcOrd="5" destOrd="0" presId="urn:microsoft.com/office/officeart/2008/layout/VerticalCurvedList"/>
    <dgm:cxn modelId="{5A72A4D7-E04D-4A6D-87B9-49B046D35616}" type="presParOf" srcId="{087057A5-C9E4-4E07-8A69-C463905A045A}" destId="{7F7EF555-6394-43C0-830F-3D231D77E1E2}" srcOrd="6" destOrd="0" presId="urn:microsoft.com/office/officeart/2008/layout/VerticalCurvedList"/>
    <dgm:cxn modelId="{C11E827C-68F0-4115-B5A4-DB5900355B01}" type="presParOf" srcId="{7F7EF555-6394-43C0-830F-3D231D77E1E2}" destId="{B0EE1342-527A-4BF6-BFF9-CC76DCFC08CA}" srcOrd="0" destOrd="0" presId="urn:microsoft.com/office/officeart/2008/layout/VerticalCurvedList"/>
    <dgm:cxn modelId="{651D4530-B01F-49F7-9C33-A3ABF28BC984}" type="presParOf" srcId="{087057A5-C9E4-4E07-8A69-C463905A045A}" destId="{7BF38BCB-85DA-4787-9589-164950DD849D}" srcOrd="7" destOrd="0" presId="urn:microsoft.com/office/officeart/2008/layout/VerticalCurvedList"/>
    <dgm:cxn modelId="{B48420E0-256A-4848-B136-D470BE606A44}" type="presParOf" srcId="{087057A5-C9E4-4E07-8A69-C463905A045A}" destId="{0CDB3C73-788E-4FBC-9027-BD3CAD8EB4EB}" srcOrd="8" destOrd="0" presId="urn:microsoft.com/office/officeart/2008/layout/VerticalCurvedList"/>
    <dgm:cxn modelId="{EAAF4F4B-D28C-4AD5-9E91-2539CC42EC45}" type="presParOf" srcId="{0CDB3C73-788E-4FBC-9027-BD3CAD8EB4EB}" destId="{82D7C35A-1433-486F-AA37-5B3AB0FE196F}" srcOrd="0" destOrd="0" presId="urn:microsoft.com/office/officeart/2008/layout/VerticalCurvedList"/>
    <dgm:cxn modelId="{C6F256D6-3E42-426A-85CA-8AFEBD444F27}" type="presParOf" srcId="{087057A5-C9E4-4E07-8A69-C463905A045A}" destId="{D94AA0BE-18B0-43E6-8FEF-2B43FF6EB6F4}" srcOrd="9" destOrd="0" presId="urn:microsoft.com/office/officeart/2008/layout/VerticalCurvedList"/>
    <dgm:cxn modelId="{31CAED4E-75E8-4E82-9CDA-C2F5ED7C18CB}" type="presParOf" srcId="{087057A5-C9E4-4E07-8A69-C463905A045A}" destId="{4F80C34C-102F-4DB3-9700-5136EE164E81}" srcOrd="10" destOrd="0" presId="urn:microsoft.com/office/officeart/2008/layout/VerticalCurvedList"/>
    <dgm:cxn modelId="{357BA013-A219-404A-AE44-475ECCDB7106}" type="presParOf" srcId="{4F80C34C-102F-4DB3-9700-5136EE164E81}" destId="{9838D8FC-DB3C-4138-8936-0895B2AEC82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C923B21-F14B-43F6-A221-5B29A93862F4}" type="doc">
      <dgm:prSet loTypeId="urn:microsoft.com/office/officeart/2005/8/layout/chevron2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4B2731E-2788-4EF1-BE7A-405CDCA9DE60}">
      <dgm:prSet phldrT="[Текст]"/>
      <dgm:spPr/>
      <dgm:t>
        <a:bodyPr/>
        <a:lstStyle/>
        <a:p>
          <a:r>
            <a:rPr lang="ru-RU" dirty="0" smtClean="0"/>
            <a:t>Регистрация гражданина на портале </a:t>
          </a:r>
          <a:r>
            <a:rPr lang="ru-RU" dirty="0" err="1" smtClean="0"/>
            <a:t>госуслуг</a:t>
          </a:r>
          <a:r>
            <a:rPr lang="ru-RU" dirty="0" smtClean="0"/>
            <a:t> (gosuslugi.ru)</a:t>
          </a:r>
          <a:endParaRPr lang="ru-RU" dirty="0"/>
        </a:p>
      </dgm:t>
    </dgm:pt>
    <dgm:pt modelId="{ADF209BC-237F-4236-A26A-B13EB90965E3}" type="parTrans" cxnId="{9D5824C9-9331-4DEA-81C0-DCA234134261}">
      <dgm:prSet/>
      <dgm:spPr/>
      <dgm:t>
        <a:bodyPr/>
        <a:lstStyle/>
        <a:p>
          <a:endParaRPr lang="ru-RU"/>
        </a:p>
      </dgm:t>
    </dgm:pt>
    <dgm:pt modelId="{2F7B09EE-2D13-49D1-B317-82830C956845}" type="sibTrans" cxnId="{9D5824C9-9331-4DEA-81C0-DCA234134261}">
      <dgm:prSet/>
      <dgm:spPr/>
      <dgm:t>
        <a:bodyPr/>
        <a:lstStyle/>
        <a:p>
          <a:endParaRPr lang="ru-RU"/>
        </a:p>
      </dgm:t>
    </dgm:pt>
    <dgm:pt modelId="{6624CB98-FE1B-44F3-B02C-BA9319DF8436}">
      <dgm:prSet phldrT="[Текст]"/>
      <dgm:spPr/>
      <dgm:t>
        <a:bodyPr/>
        <a:lstStyle/>
        <a:p>
          <a:r>
            <a:rPr lang="ru-RU" dirty="0" smtClean="0"/>
            <a:t>Подтверждение учетной записи в ЕСИА</a:t>
          </a:r>
          <a:endParaRPr lang="ru-RU" dirty="0"/>
        </a:p>
      </dgm:t>
    </dgm:pt>
    <dgm:pt modelId="{FEDFB0E4-1313-4C75-AE4E-4461149E96D6}" type="parTrans" cxnId="{400A66B4-4A80-47B0-ADA5-EBD126D8DFF9}">
      <dgm:prSet/>
      <dgm:spPr/>
      <dgm:t>
        <a:bodyPr/>
        <a:lstStyle/>
        <a:p>
          <a:endParaRPr lang="ru-RU"/>
        </a:p>
      </dgm:t>
    </dgm:pt>
    <dgm:pt modelId="{8F89BCF9-1860-46E7-9B91-F743777EBE41}" type="sibTrans" cxnId="{400A66B4-4A80-47B0-ADA5-EBD126D8DFF9}">
      <dgm:prSet/>
      <dgm:spPr/>
      <dgm:t>
        <a:bodyPr/>
        <a:lstStyle/>
        <a:p>
          <a:endParaRPr lang="ru-RU"/>
        </a:p>
      </dgm:t>
    </dgm:pt>
    <dgm:pt modelId="{3DF9CFA4-F668-4CF1-BB5C-4ACE9F801B06}">
      <dgm:prSet phldrT="[Текст]"/>
      <dgm:spPr/>
      <dgm:t>
        <a:bodyPr/>
        <a:lstStyle/>
        <a:p>
          <a:r>
            <a:rPr lang="ru-RU" dirty="0" smtClean="0"/>
            <a:t>Идентификация в ЕСИА</a:t>
          </a:r>
          <a:endParaRPr lang="ru-RU" dirty="0"/>
        </a:p>
      </dgm:t>
    </dgm:pt>
    <dgm:pt modelId="{77B1E1B5-8C6A-468A-AB45-CB5A981F4A64}" type="parTrans" cxnId="{025DE055-B1DB-4501-B318-86C75E3C6E17}">
      <dgm:prSet/>
      <dgm:spPr/>
      <dgm:t>
        <a:bodyPr/>
        <a:lstStyle/>
        <a:p>
          <a:endParaRPr lang="ru-RU"/>
        </a:p>
      </dgm:t>
    </dgm:pt>
    <dgm:pt modelId="{10DF1990-93F8-4E24-88D3-9EEC6ED672B0}" type="sibTrans" cxnId="{025DE055-B1DB-4501-B318-86C75E3C6E17}">
      <dgm:prSet/>
      <dgm:spPr/>
      <dgm:t>
        <a:bodyPr/>
        <a:lstStyle/>
        <a:p>
          <a:endParaRPr lang="ru-RU"/>
        </a:p>
      </dgm:t>
    </dgm:pt>
    <dgm:pt modelId="{EFDE9FC8-69C8-462E-89AD-140DA9B1CB70}">
      <dgm:prSet phldrT="[Текст]"/>
      <dgm:spPr/>
      <dgm:t>
        <a:bodyPr/>
        <a:lstStyle/>
        <a:p>
          <a:r>
            <a:rPr lang="ru-RU" dirty="0" smtClean="0"/>
            <a:t>Переход на сайт ГИС ЖКХ</a:t>
          </a:r>
          <a:endParaRPr lang="ru-RU" dirty="0"/>
        </a:p>
      </dgm:t>
    </dgm:pt>
    <dgm:pt modelId="{2B79E222-229D-49DF-8CD7-0397BBE441D3}" type="parTrans" cxnId="{B616E6F0-6901-483E-9B18-9BE369163940}">
      <dgm:prSet/>
      <dgm:spPr/>
      <dgm:t>
        <a:bodyPr/>
        <a:lstStyle/>
        <a:p>
          <a:endParaRPr lang="ru-RU"/>
        </a:p>
      </dgm:t>
    </dgm:pt>
    <dgm:pt modelId="{8B3B9613-6B24-4CD9-B66A-63F1E99B2661}" type="sibTrans" cxnId="{B616E6F0-6901-483E-9B18-9BE369163940}">
      <dgm:prSet/>
      <dgm:spPr/>
      <dgm:t>
        <a:bodyPr/>
        <a:lstStyle/>
        <a:p>
          <a:endParaRPr lang="ru-RU"/>
        </a:p>
      </dgm:t>
    </dgm:pt>
    <dgm:pt modelId="{4F107E6E-7282-4715-A8BA-9F12C590EC08}">
      <dgm:prSet phldrT="[Текст]"/>
      <dgm:spPr/>
      <dgm:t>
        <a:bodyPr/>
        <a:lstStyle/>
        <a:p>
          <a:r>
            <a:rPr lang="ru-RU" dirty="0" smtClean="0"/>
            <a:t>Автоматическое предоставление доступа к личному кабинету в ГИС ЖКХ</a:t>
          </a:r>
          <a:endParaRPr lang="ru-RU" dirty="0"/>
        </a:p>
      </dgm:t>
    </dgm:pt>
    <dgm:pt modelId="{8E7C2911-FCC0-42AD-AEC5-2F2356A1F70D}" type="parTrans" cxnId="{8440AD15-4E77-41DB-8BE9-FBC14EDED51A}">
      <dgm:prSet/>
      <dgm:spPr/>
      <dgm:t>
        <a:bodyPr/>
        <a:lstStyle/>
        <a:p>
          <a:endParaRPr lang="ru-RU"/>
        </a:p>
      </dgm:t>
    </dgm:pt>
    <dgm:pt modelId="{7A0AA35A-62B4-4921-8531-CAEB72E8FFDA}" type="sibTrans" cxnId="{8440AD15-4E77-41DB-8BE9-FBC14EDED51A}">
      <dgm:prSet/>
      <dgm:spPr/>
      <dgm:t>
        <a:bodyPr/>
        <a:lstStyle/>
        <a:p>
          <a:endParaRPr lang="ru-RU"/>
        </a:p>
      </dgm:t>
    </dgm:pt>
    <dgm:pt modelId="{DA9EF8ED-7225-45E2-BD6D-34F3ABA69804}">
      <dgm:prSet phldrT="[Текст]"/>
      <dgm:spPr/>
      <dgm:t>
        <a:bodyPr/>
        <a:lstStyle/>
        <a:p>
          <a:endParaRPr lang="ru-RU" dirty="0"/>
        </a:p>
      </dgm:t>
    </dgm:pt>
    <dgm:pt modelId="{DC2CF641-9F85-46B5-92B5-794DB71AD2F6}" type="parTrans" cxnId="{D41B03AE-438A-4468-8471-C24C1ED187E8}">
      <dgm:prSet/>
      <dgm:spPr/>
      <dgm:t>
        <a:bodyPr/>
        <a:lstStyle/>
        <a:p>
          <a:endParaRPr lang="ru-RU"/>
        </a:p>
      </dgm:t>
    </dgm:pt>
    <dgm:pt modelId="{CEB6DBDE-CDB8-4603-ACFE-BE111EE1F10E}" type="sibTrans" cxnId="{D41B03AE-438A-4468-8471-C24C1ED187E8}">
      <dgm:prSet/>
      <dgm:spPr/>
      <dgm:t>
        <a:bodyPr/>
        <a:lstStyle/>
        <a:p>
          <a:endParaRPr lang="ru-RU"/>
        </a:p>
      </dgm:t>
    </dgm:pt>
    <dgm:pt modelId="{DEF99D4B-FC57-4FD1-B3D8-B01641A90C17}">
      <dgm:prSet phldrT="[Текст]"/>
      <dgm:spPr/>
      <dgm:t>
        <a:bodyPr/>
        <a:lstStyle/>
        <a:p>
          <a:endParaRPr lang="ru-RU" dirty="0"/>
        </a:p>
      </dgm:t>
    </dgm:pt>
    <dgm:pt modelId="{776B319D-5667-4279-83A3-812F2079FFF3}" type="parTrans" cxnId="{8EC7499A-A2AE-4935-9CDF-CD9D1676BC50}">
      <dgm:prSet/>
      <dgm:spPr/>
      <dgm:t>
        <a:bodyPr/>
        <a:lstStyle/>
        <a:p>
          <a:endParaRPr lang="ru-RU"/>
        </a:p>
      </dgm:t>
    </dgm:pt>
    <dgm:pt modelId="{04C7E77A-A2CD-4ED8-8DB1-5DD124B93AC6}" type="sibTrans" cxnId="{8EC7499A-A2AE-4935-9CDF-CD9D1676BC50}">
      <dgm:prSet/>
      <dgm:spPr/>
      <dgm:t>
        <a:bodyPr/>
        <a:lstStyle/>
        <a:p>
          <a:endParaRPr lang="ru-RU"/>
        </a:p>
      </dgm:t>
    </dgm:pt>
    <dgm:pt modelId="{34B8C401-16D2-4FFB-A523-DF1275FC06EF}">
      <dgm:prSet phldrT="[Текст]"/>
      <dgm:spPr/>
      <dgm:t>
        <a:bodyPr/>
        <a:lstStyle/>
        <a:p>
          <a:endParaRPr lang="ru-RU" dirty="0"/>
        </a:p>
      </dgm:t>
    </dgm:pt>
    <dgm:pt modelId="{2A3F0EAE-9D49-46D8-BEC4-E16FD993A2EC}" type="parTrans" cxnId="{02D338BA-C604-49EB-847E-264AC5629F9D}">
      <dgm:prSet/>
      <dgm:spPr/>
      <dgm:t>
        <a:bodyPr/>
        <a:lstStyle/>
        <a:p>
          <a:endParaRPr lang="ru-RU"/>
        </a:p>
      </dgm:t>
    </dgm:pt>
    <dgm:pt modelId="{658E7C92-5488-4FFD-A67F-A5A86559E37F}" type="sibTrans" cxnId="{02D338BA-C604-49EB-847E-264AC5629F9D}">
      <dgm:prSet/>
      <dgm:spPr/>
      <dgm:t>
        <a:bodyPr/>
        <a:lstStyle/>
        <a:p>
          <a:endParaRPr lang="ru-RU"/>
        </a:p>
      </dgm:t>
    </dgm:pt>
    <dgm:pt modelId="{6A342AB8-BEF7-45CE-B1B6-AB82742E0538}">
      <dgm:prSet phldrT="[Текст]"/>
      <dgm:spPr/>
      <dgm:t>
        <a:bodyPr/>
        <a:lstStyle/>
        <a:p>
          <a:endParaRPr lang="ru-RU" dirty="0"/>
        </a:p>
      </dgm:t>
    </dgm:pt>
    <dgm:pt modelId="{24547B7E-C8BB-49AD-AA6E-29DF763EC40E}" type="parTrans" cxnId="{3E49E864-919A-48BA-8F56-28683C24FB4D}">
      <dgm:prSet/>
      <dgm:spPr/>
      <dgm:t>
        <a:bodyPr/>
        <a:lstStyle/>
        <a:p>
          <a:endParaRPr lang="ru-RU"/>
        </a:p>
      </dgm:t>
    </dgm:pt>
    <dgm:pt modelId="{A176AF82-C767-4977-8656-33E8B37762F8}" type="sibTrans" cxnId="{3E49E864-919A-48BA-8F56-28683C24FB4D}">
      <dgm:prSet/>
      <dgm:spPr/>
      <dgm:t>
        <a:bodyPr/>
        <a:lstStyle/>
        <a:p>
          <a:endParaRPr lang="ru-RU"/>
        </a:p>
      </dgm:t>
    </dgm:pt>
    <dgm:pt modelId="{1436C399-F33D-4D0E-83F6-17B46B08E6D1}">
      <dgm:prSet phldrT="[Текст]"/>
      <dgm:spPr/>
      <dgm:t>
        <a:bodyPr/>
        <a:lstStyle/>
        <a:p>
          <a:endParaRPr lang="ru-RU" dirty="0"/>
        </a:p>
      </dgm:t>
    </dgm:pt>
    <dgm:pt modelId="{8871F322-B256-42CC-9002-044B564A8671}" type="parTrans" cxnId="{8D9491E7-1840-464B-982E-DA1D3F372B04}">
      <dgm:prSet/>
      <dgm:spPr/>
      <dgm:t>
        <a:bodyPr/>
        <a:lstStyle/>
        <a:p>
          <a:endParaRPr lang="ru-RU"/>
        </a:p>
      </dgm:t>
    </dgm:pt>
    <dgm:pt modelId="{DC901D83-7265-4EA9-A9E8-2E053A0B6F01}" type="sibTrans" cxnId="{8D9491E7-1840-464B-982E-DA1D3F372B04}">
      <dgm:prSet/>
      <dgm:spPr/>
      <dgm:t>
        <a:bodyPr/>
        <a:lstStyle/>
        <a:p>
          <a:endParaRPr lang="ru-RU"/>
        </a:p>
      </dgm:t>
    </dgm:pt>
    <dgm:pt modelId="{192409EF-7D53-40DA-BF08-8A6AD299AF41}" type="pres">
      <dgm:prSet presAssocID="{9C923B21-F14B-43F6-A221-5B29A93862F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A81C29A-207E-4AD4-A4D8-216CE5ED6C58}" type="pres">
      <dgm:prSet presAssocID="{DA9EF8ED-7225-45E2-BD6D-34F3ABA69804}" presName="composite" presStyleCnt="0"/>
      <dgm:spPr/>
    </dgm:pt>
    <dgm:pt modelId="{015850E9-0F93-43D9-8206-54A95EF34F9B}" type="pres">
      <dgm:prSet presAssocID="{DA9EF8ED-7225-45E2-BD6D-34F3ABA69804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778E4B-3303-4339-ADA7-D10EDAEA4FC1}" type="pres">
      <dgm:prSet presAssocID="{DA9EF8ED-7225-45E2-BD6D-34F3ABA69804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E2DE60-C57F-4688-B1EF-B3ECB82891B8}" type="pres">
      <dgm:prSet presAssocID="{CEB6DBDE-CDB8-4603-ACFE-BE111EE1F10E}" presName="sp" presStyleCnt="0"/>
      <dgm:spPr/>
    </dgm:pt>
    <dgm:pt modelId="{C72ABAA6-8F9D-44DD-9250-06EC8CE99866}" type="pres">
      <dgm:prSet presAssocID="{DEF99D4B-FC57-4FD1-B3D8-B01641A90C17}" presName="composite" presStyleCnt="0"/>
      <dgm:spPr/>
    </dgm:pt>
    <dgm:pt modelId="{081BB9D6-5E37-4EE9-B199-7C3E495AE40B}" type="pres">
      <dgm:prSet presAssocID="{DEF99D4B-FC57-4FD1-B3D8-B01641A90C17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8BAAA0-CF06-4FA2-9A9F-2A0850031AA4}" type="pres">
      <dgm:prSet presAssocID="{DEF99D4B-FC57-4FD1-B3D8-B01641A90C17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038F00-4982-4CE5-8FC0-D901790CB74D}" type="pres">
      <dgm:prSet presAssocID="{04C7E77A-A2CD-4ED8-8DB1-5DD124B93AC6}" presName="sp" presStyleCnt="0"/>
      <dgm:spPr/>
    </dgm:pt>
    <dgm:pt modelId="{F0431F64-AC49-40DF-BBF2-960AD921DF24}" type="pres">
      <dgm:prSet presAssocID="{34B8C401-16D2-4FFB-A523-DF1275FC06EF}" presName="composite" presStyleCnt="0"/>
      <dgm:spPr/>
    </dgm:pt>
    <dgm:pt modelId="{76A5E4C9-4C44-40B5-8CDD-88292DD7F6F4}" type="pres">
      <dgm:prSet presAssocID="{34B8C401-16D2-4FFB-A523-DF1275FC06EF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51A686-A881-463F-9AB4-2545966A62D8}" type="pres">
      <dgm:prSet presAssocID="{34B8C401-16D2-4FFB-A523-DF1275FC06EF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B31C1A-B37B-4C69-8E05-FBB365A00881}" type="pres">
      <dgm:prSet presAssocID="{658E7C92-5488-4FFD-A67F-A5A86559E37F}" presName="sp" presStyleCnt="0"/>
      <dgm:spPr/>
    </dgm:pt>
    <dgm:pt modelId="{57DFA6D8-2934-41E5-AE63-5840F9A33C5E}" type="pres">
      <dgm:prSet presAssocID="{6A342AB8-BEF7-45CE-B1B6-AB82742E0538}" presName="composite" presStyleCnt="0"/>
      <dgm:spPr/>
    </dgm:pt>
    <dgm:pt modelId="{12629188-9A5C-4226-B8AB-EBEDFE02059C}" type="pres">
      <dgm:prSet presAssocID="{6A342AB8-BEF7-45CE-B1B6-AB82742E0538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02A7F0-FE11-4778-9776-EC6BBC96698F}" type="pres">
      <dgm:prSet presAssocID="{6A342AB8-BEF7-45CE-B1B6-AB82742E0538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D3266F-204A-47F5-B15B-0F60928CE0EC}" type="pres">
      <dgm:prSet presAssocID="{A176AF82-C767-4977-8656-33E8B37762F8}" presName="sp" presStyleCnt="0"/>
      <dgm:spPr/>
    </dgm:pt>
    <dgm:pt modelId="{3213431D-166C-47DF-B5EF-894BD5A50C9F}" type="pres">
      <dgm:prSet presAssocID="{1436C399-F33D-4D0E-83F6-17B46B08E6D1}" presName="composite" presStyleCnt="0"/>
      <dgm:spPr/>
    </dgm:pt>
    <dgm:pt modelId="{4277483B-53AE-4B84-8069-2CF4BE922395}" type="pres">
      <dgm:prSet presAssocID="{1436C399-F33D-4D0E-83F6-17B46B08E6D1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C39636-43AF-45D0-9A36-C1F27200C61C}" type="pres">
      <dgm:prSet presAssocID="{1436C399-F33D-4D0E-83F6-17B46B08E6D1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616E6F0-6901-483E-9B18-9BE369163940}" srcId="{6A342AB8-BEF7-45CE-B1B6-AB82742E0538}" destId="{EFDE9FC8-69C8-462E-89AD-140DA9B1CB70}" srcOrd="0" destOrd="0" parTransId="{2B79E222-229D-49DF-8CD7-0397BBE441D3}" sibTransId="{8B3B9613-6B24-4CD9-B66A-63F1E99B2661}"/>
    <dgm:cxn modelId="{DB62EF79-5DFD-4535-8B00-F1CACD543039}" type="presOf" srcId="{EFDE9FC8-69C8-462E-89AD-140DA9B1CB70}" destId="{AB02A7F0-FE11-4778-9776-EC6BBC96698F}" srcOrd="0" destOrd="0" presId="urn:microsoft.com/office/officeart/2005/8/layout/chevron2"/>
    <dgm:cxn modelId="{7A6C7DC5-2CB8-4BAB-81E5-B8D4763FA6E7}" type="presOf" srcId="{4F107E6E-7282-4715-A8BA-9F12C590EC08}" destId="{06C39636-43AF-45D0-9A36-C1F27200C61C}" srcOrd="0" destOrd="0" presId="urn:microsoft.com/office/officeart/2005/8/layout/chevron2"/>
    <dgm:cxn modelId="{8D9491E7-1840-464B-982E-DA1D3F372B04}" srcId="{9C923B21-F14B-43F6-A221-5B29A93862F4}" destId="{1436C399-F33D-4D0E-83F6-17B46B08E6D1}" srcOrd="4" destOrd="0" parTransId="{8871F322-B256-42CC-9002-044B564A8671}" sibTransId="{DC901D83-7265-4EA9-A9E8-2E053A0B6F01}"/>
    <dgm:cxn modelId="{F3B5C6A3-524C-42A7-AE1D-06C9A995F1A0}" type="presOf" srcId="{3DF9CFA4-F668-4CF1-BB5C-4ACE9F801B06}" destId="{5C51A686-A881-463F-9AB4-2545966A62D8}" srcOrd="0" destOrd="0" presId="urn:microsoft.com/office/officeart/2005/8/layout/chevron2"/>
    <dgm:cxn modelId="{8EC7499A-A2AE-4935-9CDF-CD9D1676BC50}" srcId="{9C923B21-F14B-43F6-A221-5B29A93862F4}" destId="{DEF99D4B-FC57-4FD1-B3D8-B01641A90C17}" srcOrd="1" destOrd="0" parTransId="{776B319D-5667-4279-83A3-812F2079FFF3}" sibTransId="{04C7E77A-A2CD-4ED8-8DB1-5DD124B93AC6}"/>
    <dgm:cxn modelId="{EDBA4E1F-3B5B-4DC3-A81A-4A688502ADF8}" type="presOf" srcId="{1436C399-F33D-4D0E-83F6-17B46B08E6D1}" destId="{4277483B-53AE-4B84-8069-2CF4BE922395}" srcOrd="0" destOrd="0" presId="urn:microsoft.com/office/officeart/2005/8/layout/chevron2"/>
    <dgm:cxn modelId="{5A801332-06A3-49DB-BDAD-7C8AB6C0B6F2}" type="presOf" srcId="{DA9EF8ED-7225-45E2-BD6D-34F3ABA69804}" destId="{015850E9-0F93-43D9-8206-54A95EF34F9B}" srcOrd="0" destOrd="0" presId="urn:microsoft.com/office/officeart/2005/8/layout/chevron2"/>
    <dgm:cxn modelId="{400A66B4-4A80-47B0-ADA5-EBD126D8DFF9}" srcId="{DEF99D4B-FC57-4FD1-B3D8-B01641A90C17}" destId="{6624CB98-FE1B-44F3-B02C-BA9319DF8436}" srcOrd="0" destOrd="0" parTransId="{FEDFB0E4-1313-4C75-AE4E-4461149E96D6}" sibTransId="{8F89BCF9-1860-46E7-9B91-F743777EBE41}"/>
    <dgm:cxn modelId="{E0B8A2C7-369E-46C8-BC50-D64F532DF8EF}" type="presOf" srcId="{34B8C401-16D2-4FFB-A523-DF1275FC06EF}" destId="{76A5E4C9-4C44-40B5-8CDD-88292DD7F6F4}" srcOrd="0" destOrd="0" presId="urn:microsoft.com/office/officeart/2005/8/layout/chevron2"/>
    <dgm:cxn modelId="{B9FA2ED0-C87E-4317-A422-8B90E5E4DEB8}" type="presOf" srcId="{6624CB98-FE1B-44F3-B02C-BA9319DF8436}" destId="{D18BAAA0-CF06-4FA2-9A9F-2A0850031AA4}" srcOrd="0" destOrd="0" presId="urn:microsoft.com/office/officeart/2005/8/layout/chevron2"/>
    <dgm:cxn modelId="{7CF458AF-B771-4987-958C-DF83B87E431F}" type="presOf" srcId="{DEF99D4B-FC57-4FD1-B3D8-B01641A90C17}" destId="{081BB9D6-5E37-4EE9-B199-7C3E495AE40B}" srcOrd="0" destOrd="0" presId="urn:microsoft.com/office/officeart/2005/8/layout/chevron2"/>
    <dgm:cxn modelId="{5BCBD6C7-4357-4B49-AD17-D616F345BDA9}" type="presOf" srcId="{9C923B21-F14B-43F6-A221-5B29A93862F4}" destId="{192409EF-7D53-40DA-BF08-8A6AD299AF41}" srcOrd="0" destOrd="0" presId="urn:microsoft.com/office/officeart/2005/8/layout/chevron2"/>
    <dgm:cxn modelId="{FE0EAECD-9014-4475-92DD-DFCBD96F6480}" type="presOf" srcId="{6A342AB8-BEF7-45CE-B1B6-AB82742E0538}" destId="{12629188-9A5C-4226-B8AB-EBEDFE02059C}" srcOrd="0" destOrd="0" presId="urn:microsoft.com/office/officeart/2005/8/layout/chevron2"/>
    <dgm:cxn modelId="{3E49E864-919A-48BA-8F56-28683C24FB4D}" srcId="{9C923B21-F14B-43F6-A221-5B29A93862F4}" destId="{6A342AB8-BEF7-45CE-B1B6-AB82742E0538}" srcOrd="3" destOrd="0" parTransId="{24547B7E-C8BB-49AD-AA6E-29DF763EC40E}" sibTransId="{A176AF82-C767-4977-8656-33E8B37762F8}"/>
    <dgm:cxn modelId="{8440AD15-4E77-41DB-8BE9-FBC14EDED51A}" srcId="{1436C399-F33D-4D0E-83F6-17B46B08E6D1}" destId="{4F107E6E-7282-4715-A8BA-9F12C590EC08}" srcOrd="0" destOrd="0" parTransId="{8E7C2911-FCC0-42AD-AEC5-2F2356A1F70D}" sibTransId="{7A0AA35A-62B4-4921-8531-CAEB72E8FFDA}"/>
    <dgm:cxn modelId="{025DE055-B1DB-4501-B318-86C75E3C6E17}" srcId="{34B8C401-16D2-4FFB-A523-DF1275FC06EF}" destId="{3DF9CFA4-F668-4CF1-BB5C-4ACE9F801B06}" srcOrd="0" destOrd="0" parTransId="{77B1E1B5-8C6A-468A-AB45-CB5A981F4A64}" sibTransId="{10DF1990-93F8-4E24-88D3-9EEC6ED672B0}"/>
    <dgm:cxn modelId="{9A5BDE69-8D7C-4CB4-87B0-8EEFE8AE17D0}" type="presOf" srcId="{04B2731E-2788-4EF1-BE7A-405CDCA9DE60}" destId="{60778E4B-3303-4339-ADA7-D10EDAEA4FC1}" srcOrd="0" destOrd="0" presId="urn:microsoft.com/office/officeart/2005/8/layout/chevron2"/>
    <dgm:cxn modelId="{02D338BA-C604-49EB-847E-264AC5629F9D}" srcId="{9C923B21-F14B-43F6-A221-5B29A93862F4}" destId="{34B8C401-16D2-4FFB-A523-DF1275FC06EF}" srcOrd="2" destOrd="0" parTransId="{2A3F0EAE-9D49-46D8-BEC4-E16FD993A2EC}" sibTransId="{658E7C92-5488-4FFD-A67F-A5A86559E37F}"/>
    <dgm:cxn modelId="{D41B03AE-438A-4468-8471-C24C1ED187E8}" srcId="{9C923B21-F14B-43F6-A221-5B29A93862F4}" destId="{DA9EF8ED-7225-45E2-BD6D-34F3ABA69804}" srcOrd="0" destOrd="0" parTransId="{DC2CF641-9F85-46B5-92B5-794DB71AD2F6}" sibTransId="{CEB6DBDE-CDB8-4603-ACFE-BE111EE1F10E}"/>
    <dgm:cxn modelId="{9D5824C9-9331-4DEA-81C0-DCA234134261}" srcId="{DA9EF8ED-7225-45E2-BD6D-34F3ABA69804}" destId="{04B2731E-2788-4EF1-BE7A-405CDCA9DE60}" srcOrd="0" destOrd="0" parTransId="{ADF209BC-237F-4236-A26A-B13EB90965E3}" sibTransId="{2F7B09EE-2D13-49D1-B317-82830C956845}"/>
    <dgm:cxn modelId="{B265D0E4-161E-445C-99FB-16698F79655E}" type="presParOf" srcId="{192409EF-7D53-40DA-BF08-8A6AD299AF41}" destId="{8A81C29A-207E-4AD4-A4D8-216CE5ED6C58}" srcOrd="0" destOrd="0" presId="urn:microsoft.com/office/officeart/2005/8/layout/chevron2"/>
    <dgm:cxn modelId="{DE22B736-6E01-45BC-A669-6AEBE06A1906}" type="presParOf" srcId="{8A81C29A-207E-4AD4-A4D8-216CE5ED6C58}" destId="{015850E9-0F93-43D9-8206-54A95EF34F9B}" srcOrd="0" destOrd="0" presId="urn:microsoft.com/office/officeart/2005/8/layout/chevron2"/>
    <dgm:cxn modelId="{47BADA13-3447-42C3-AD90-489E69A0641F}" type="presParOf" srcId="{8A81C29A-207E-4AD4-A4D8-216CE5ED6C58}" destId="{60778E4B-3303-4339-ADA7-D10EDAEA4FC1}" srcOrd="1" destOrd="0" presId="urn:microsoft.com/office/officeart/2005/8/layout/chevron2"/>
    <dgm:cxn modelId="{6DFCD990-6012-4DC5-9C00-2DEA562FE017}" type="presParOf" srcId="{192409EF-7D53-40DA-BF08-8A6AD299AF41}" destId="{99E2DE60-C57F-4688-B1EF-B3ECB82891B8}" srcOrd="1" destOrd="0" presId="urn:microsoft.com/office/officeart/2005/8/layout/chevron2"/>
    <dgm:cxn modelId="{BE8E496B-72B5-4440-9786-16E511184371}" type="presParOf" srcId="{192409EF-7D53-40DA-BF08-8A6AD299AF41}" destId="{C72ABAA6-8F9D-44DD-9250-06EC8CE99866}" srcOrd="2" destOrd="0" presId="urn:microsoft.com/office/officeart/2005/8/layout/chevron2"/>
    <dgm:cxn modelId="{0E8E55E8-1B3E-4088-9774-347F6B6CC229}" type="presParOf" srcId="{C72ABAA6-8F9D-44DD-9250-06EC8CE99866}" destId="{081BB9D6-5E37-4EE9-B199-7C3E495AE40B}" srcOrd="0" destOrd="0" presId="urn:microsoft.com/office/officeart/2005/8/layout/chevron2"/>
    <dgm:cxn modelId="{D76F7024-09F7-484B-A48F-632FDBA039ED}" type="presParOf" srcId="{C72ABAA6-8F9D-44DD-9250-06EC8CE99866}" destId="{D18BAAA0-CF06-4FA2-9A9F-2A0850031AA4}" srcOrd="1" destOrd="0" presId="urn:microsoft.com/office/officeart/2005/8/layout/chevron2"/>
    <dgm:cxn modelId="{5BD95C85-B80B-4A3A-AC71-A5189887F542}" type="presParOf" srcId="{192409EF-7D53-40DA-BF08-8A6AD299AF41}" destId="{47038F00-4982-4CE5-8FC0-D901790CB74D}" srcOrd="3" destOrd="0" presId="urn:microsoft.com/office/officeart/2005/8/layout/chevron2"/>
    <dgm:cxn modelId="{53179934-E0C6-464C-ADA6-16DC555E47BD}" type="presParOf" srcId="{192409EF-7D53-40DA-BF08-8A6AD299AF41}" destId="{F0431F64-AC49-40DF-BBF2-960AD921DF24}" srcOrd="4" destOrd="0" presId="urn:microsoft.com/office/officeart/2005/8/layout/chevron2"/>
    <dgm:cxn modelId="{BFE042F6-DD14-4F12-9F11-24322B428C08}" type="presParOf" srcId="{F0431F64-AC49-40DF-BBF2-960AD921DF24}" destId="{76A5E4C9-4C44-40B5-8CDD-88292DD7F6F4}" srcOrd="0" destOrd="0" presId="urn:microsoft.com/office/officeart/2005/8/layout/chevron2"/>
    <dgm:cxn modelId="{49BF869A-E533-43FD-AC14-2214C5E50A2E}" type="presParOf" srcId="{F0431F64-AC49-40DF-BBF2-960AD921DF24}" destId="{5C51A686-A881-463F-9AB4-2545966A62D8}" srcOrd="1" destOrd="0" presId="urn:microsoft.com/office/officeart/2005/8/layout/chevron2"/>
    <dgm:cxn modelId="{A08D6F71-74A7-4E8F-89C4-C4507C8F5D58}" type="presParOf" srcId="{192409EF-7D53-40DA-BF08-8A6AD299AF41}" destId="{80B31C1A-B37B-4C69-8E05-FBB365A00881}" srcOrd="5" destOrd="0" presId="urn:microsoft.com/office/officeart/2005/8/layout/chevron2"/>
    <dgm:cxn modelId="{59E06AFA-9917-4DA0-B5F8-4FE6CD8496EC}" type="presParOf" srcId="{192409EF-7D53-40DA-BF08-8A6AD299AF41}" destId="{57DFA6D8-2934-41E5-AE63-5840F9A33C5E}" srcOrd="6" destOrd="0" presId="urn:microsoft.com/office/officeart/2005/8/layout/chevron2"/>
    <dgm:cxn modelId="{C318EB55-A4BB-4DEA-A0B6-7FA16538ECFC}" type="presParOf" srcId="{57DFA6D8-2934-41E5-AE63-5840F9A33C5E}" destId="{12629188-9A5C-4226-B8AB-EBEDFE02059C}" srcOrd="0" destOrd="0" presId="urn:microsoft.com/office/officeart/2005/8/layout/chevron2"/>
    <dgm:cxn modelId="{ABCC0A76-E02A-4132-BECE-9E8E5F086077}" type="presParOf" srcId="{57DFA6D8-2934-41E5-AE63-5840F9A33C5E}" destId="{AB02A7F0-FE11-4778-9776-EC6BBC96698F}" srcOrd="1" destOrd="0" presId="urn:microsoft.com/office/officeart/2005/8/layout/chevron2"/>
    <dgm:cxn modelId="{6D451D0D-06E5-432E-B12D-EACBF71178CA}" type="presParOf" srcId="{192409EF-7D53-40DA-BF08-8A6AD299AF41}" destId="{48D3266F-204A-47F5-B15B-0F60928CE0EC}" srcOrd="7" destOrd="0" presId="urn:microsoft.com/office/officeart/2005/8/layout/chevron2"/>
    <dgm:cxn modelId="{E06CCCA3-DB8E-450E-956A-F6038F57FB6B}" type="presParOf" srcId="{192409EF-7D53-40DA-BF08-8A6AD299AF41}" destId="{3213431D-166C-47DF-B5EF-894BD5A50C9F}" srcOrd="8" destOrd="0" presId="urn:microsoft.com/office/officeart/2005/8/layout/chevron2"/>
    <dgm:cxn modelId="{EA8B35B6-B3DB-45AD-BBA4-1543E0FE69D5}" type="presParOf" srcId="{3213431D-166C-47DF-B5EF-894BD5A50C9F}" destId="{4277483B-53AE-4B84-8069-2CF4BE922395}" srcOrd="0" destOrd="0" presId="urn:microsoft.com/office/officeart/2005/8/layout/chevron2"/>
    <dgm:cxn modelId="{13DF8B73-EEE8-4E63-8C9F-840B93B10992}" type="presParOf" srcId="{3213431D-166C-47DF-B5EF-894BD5A50C9F}" destId="{06C39636-43AF-45D0-9A36-C1F27200C61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74C04B-E624-441B-AEA5-A40FD273785C}">
      <dsp:nvSpPr>
        <dsp:cNvPr id="0" name=""/>
        <dsp:cNvSpPr/>
      </dsp:nvSpPr>
      <dsp:spPr>
        <a:xfrm>
          <a:off x="-2773144" y="-427538"/>
          <a:ext cx="3309372" cy="3309372"/>
        </a:xfrm>
        <a:prstGeom prst="blockArc">
          <a:avLst>
            <a:gd name="adj1" fmla="val 18900000"/>
            <a:gd name="adj2" fmla="val 2700000"/>
            <a:gd name="adj3" fmla="val 653"/>
          </a:avLst>
        </a:pr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004835-23BB-4C6A-98FC-07E4D59B1BD0}">
      <dsp:nvSpPr>
        <dsp:cNvPr id="0" name=""/>
        <dsp:cNvSpPr/>
      </dsp:nvSpPr>
      <dsp:spPr>
        <a:xfrm>
          <a:off x="281441" y="188686"/>
          <a:ext cx="2612650" cy="377568"/>
        </a:xfrm>
        <a:prstGeom prst="rect">
          <a:avLst/>
        </a:prstGeom>
        <a:gradFill rotWithShape="0">
          <a:gsLst>
            <a:gs pos="0">
              <a:srgbClr val="DB7D7B"/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9695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Безопасность</a:t>
          </a:r>
          <a:endParaRPr lang="ru-RU" sz="18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</a:endParaRPr>
        </a:p>
      </dsp:txBody>
      <dsp:txXfrm>
        <a:off x="281441" y="188686"/>
        <a:ext cx="2612650" cy="377568"/>
      </dsp:txXfrm>
    </dsp:sp>
    <dsp:sp modelId="{0330E781-562E-4772-BD52-ECCADA24B7B6}">
      <dsp:nvSpPr>
        <dsp:cNvPr id="0" name=""/>
        <dsp:cNvSpPr/>
      </dsp:nvSpPr>
      <dsp:spPr>
        <a:xfrm>
          <a:off x="45461" y="141490"/>
          <a:ext cx="471960" cy="4719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7FC4B2-273A-4500-A091-122722F8543D}">
      <dsp:nvSpPr>
        <dsp:cNvPr id="0" name=""/>
        <dsp:cNvSpPr/>
      </dsp:nvSpPr>
      <dsp:spPr>
        <a:xfrm>
          <a:off x="497910" y="755137"/>
          <a:ext cx="2396181" cy="377568"/>
        </a:xfrm>
        <a:prstGeom prst="rect">
          <a:avLst/>
        </a:prstGeom>
        <a:gradFill rotWithShape="0">
          <a:gsLst>
            <a:gs pos="0">
              <a:srgbClr val="B0CE74"/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9695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Общедоступность</a:t>
          </a:r>
          <a:endParaRPr lang="ru-RU" sz="1800" b="0" i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</a:endParaRPr>
        </a:p>
      </dsp:txBody>
      <dsp:txXfrm>
        <a:off x="497910" y="755137"/>
        <a:ext cx="2396181" cy="377568"/>
      </dsp:txXfrm>
    </dsp:sp>
    <dsp:sp modelId="{C22CD3C1-C8EB-42D4-BCD0-EBFCC4AA6D45}">
      <dsp:nvSpPr>
        <dsp:cNvPr id="0" name=""/>
        <dsp:cNvSpPr/>
      </dsp:nvSpPr>
      <dsp:spPr>
        <a:xfrm>
          <a:off x="261929" y="707941"/>
          <a:ext cx="471960" cy="4719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130E3B-2EF1-4651-9A76-81C45E80C699}">
      <dsp:nvSpPr>
        <dsp:cNvPr id="0" name=""/>
        <dsp:cNvSpPr/>
      </dsp:nvSpPr>
      <dsp:spPr>
        <a:xfrm>
          <a:off x="497910" y="1321588"/>
          <a:ext cx="2396181" cy="377568"/>
        </a:xfrm>
        <a:prstGeom prst="rect">
          <a:avLst/>
        </a:prstGeom>
        <a:gradFill rotWithShape="0">
          <a:gsLst>
            <a:gs pos="0">
              <a:srgbClr val="AE97C9"/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9695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Интеграция</a:t>
          </a:r>
          <a:endParaRPr lang="ru-RU" sz="18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</a:endParaRPr>
        </a:p>
      </dsp:txBody>
      <dsp:txXfrm>
        <a:off x="497910" y="1321588"/>
        <a:ext cx="2396181" cy="377568"/>
      </dsp:txXfrm>
    </dsp:sp>
    <dsp:sp modelId="{9DE3E734-F9EB-4F90-BDB9-7FD7FB45B1DE}">
      <dsp:nvSpPr>
        <dsp:cNvPr id="0" name=""/>
        <dsp:cNvSpPr/>
      </dsp:nvSpPr>
      <dsp:spPr>
        <a:xfrm>
          <a:off x="261929" y="1274392"/>
          <a:ext cx="471960" cy="4719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F62B14-913B-42C4-BBB3-39F40173BBF8}">
      <dsp:nvSpPr>
        <dsp:cNvPr id="0" name=""/>
        <dsp:cNvSpPr/>
      </dsp:nvSpPr>
      <dsp:spPr>
        <a:xfrm>
          <a:off x="281441" y="1888040"/>
          <a:ext cx="2612650" cy="377568"/>
        </a:xfrm>
        <a:prstGeom prst="rect">
          <a:avLst/>
        </a:prstGeom>
        <a:gradFill rotWithShape="0">
          <a:gsLst>
            <a:gs pos="0">
              <a:srgbClr val="6BC3DB"/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9695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Однократность ввода</a:t>
          </a:r>
          <a:endParaRPr lang="ru-RU" sz="18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</a:endParaRPr>
        </a:p>
      </dsp:txBody>
      <dsp:txXfrm>
        <a:off x="281441" y="1888040"/>
        <a:ext cx="2612650" cy="377568"/>
      </dsp:txXfrm>
    </dsp:sp>
    <dsp:sp modelId="{4B5ACFC3-DCC7-4102-BDB0-FEA78BFE2277}">
      <dsp:nvSpPr>
        <dsp:cNvPr id="0" name=""/>
        <dsp:cNvSpPr/>
      </dsp:nvSpPr>
      <dsp:spPr>
        <a:xfrm>
          <a:off x="45461" y="1840843"/>
          <a:ext cx="471960" cy="4719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E73FC8-6D49-4705-8E92-6C724D082287}">
      <dsp:nvSpPr>
        <dsp:cNvPr id="0" name=""/>
        <dsp:cNvSpPr/>
      </dsp:nvSpPr>
      <dsp:spPr>
        <a:xfrm rot="5400000">
          <a:off x="-98487" y="100225"/>
          <a:ext cx="656583" cy="45960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/>
        </a:p>
      </dsp:txBody>
      <dsp:txXfrm rot="-5400000">
        <a:off x="1" y="231541"/>
        <a:ext cx="459608" cy="196975"/>
      </dsp:txXfrm>
    </dsp:sp>
    <dsp:sp modelId="{29C875AC-13F7-4351-BD91-A615F2F70C6C}">
      <dsp:nvSpPr>
        <dsp:cNvPr id="0" name=""/>
        <dsp:cNvSpPr/>
      </dsp:nvSpPr>
      <dsp:spPr>
        <a:xfrm rot="5400000">
          <a:off x="4565614" y="-4104267"/>
          <a:ext cx="426779" cy="863879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Регистрация ЮЛ, ИП на портале </a:t>
          </a:r>
          <a:r>
            <a:rPr lang="ru-RU" sz="1300" kern="1200" dirty="0" err="1" smtClean="0"/>
            <a:t>госуслуг</a:t>
          </a:r>
          <a:r>
            <a:rPr lang="ru-RU" sz="1300" kern="1200" dirty="0" smtClean="0"/>
            <a:t> (для ЮЛ требуется КЭП)</a:t>
          </a:r>
          <a:endParaRPr lang="ru-RU" sz="1300" kern="1200" dirty="0"/>
        </a:p>
      </dsp:txBody>
      <dsp:txXfrm rot="-5400000">
        <a:off x="459609" y="22572"/>
        <a:ext cx="8617956" cy="385111"/>
      </dsp:txXfrm>
    </dsp:sp>
    <dsp:sp modelId="{2C100934-4A16-40BF-A082-151B3E6F0896}">
      <dsp:nvSpPr>
        <dsp:cNvPr id="0" name=""/>
        <dsp:cNvSpPr/>
      </dsp:nvSpPr>
      <dsp:spPr>
        <a:xfrm rot="5400000">
          <a:off x="-98487" y="654276"/>
          <a:ext cx="656583" cy="45960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/>
        </a:p>
      </dsp:txBody>
      <dsp:txXfrm rot="-5400000">
        <a:off x="1" y="785592"/>
        <a:ext cx="459608" cy="196975"/>
      </dsp:txXfrm>
    </dsp:sp>
    <dsp:sp modelId="{9DBA005D-FEC4-4D58-8DA0-CD5DDCCAC9B0}">
      <dsp:nvSpPr>
        <dsp:cNvPr id="0" name=""/>
        <dsp:cNvSpPr/>
      </dsp:nvSpPr>
      <dsp:spPr>
        <a:xfrm rot="5400000">
          <a:off x="4565614" y="-3550216"/>
          <a:ext cx="426779" cy="863879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Идентификация в ЕСИА</a:t>
          </a:r>
          <a:endParaRPr lang="ru-RU" sz="1300" kern="1200" dirty="0"/>
        </a:p>
      </dsp:txBody>
      <dsp:txXfrm rot="-5400000">
        <a:off x="459609" y="576623"/>
        <a:ext cx="8617956" cy="385111"/>
      </dsp:txXfrm>
    </dsp:sp>
    <dsp:sp modelId="{E2520E67-7D1E-4809-BD91-280B9897E75E}">
      <dsp:nvSpPr>
        <dsp:cNvPr id="0" name=""/>
        <dsp:cNvSpPr/>
      </dsp:nvSpPr>
      <dsp:spPr>
        <a:xfrm rot="5400000">
          <a:off x="-98487" y="1208327"/>
          <a:ext cx="656583" cy="45960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/>
        </a:p>
      </dsp:txBody>
      <dsp:txXfrm rot="-5400000">
        <a:off x="1" y="1339643"/>
        <a:ext cx="459608" cy="196975"/>
      </dsp:txXfrm>
    </dsp:sp>
    <dsp:sp modelId="{2EF7AC84-A1C6-4AF1-9703-97174963948E}">
      <dsp:nvSpPr>
        <dsp:cNvPr id="0" name=""/>
        <dsp:cNvSpPr/>
      </dsp:nvSpPr>
      <dsp:spPr>
        <a:xfrm rot="5400000">
          <a:off x="4565614" y="-2996165"/>
          <a:ext cx="426779" cy="863879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Получение доступа к ГИС ЖКХ руководителем ЮЛ, ИП по процедуре доступа граждан к ГИС ЖКХ, с присвоением ему в ЕСИА роли «администратор организации в ГИС ЖКХ»</a:t>
          </a:r>
          <a:endParaRPr lang="ru-RU" sz="1300" kern="1200" dirty="0"/>
        </a:p>
      </dsp:txBody>
      <dsp:txXfrm rot="-5400000">
        <a:off x="459609" y="1130674"/>
        <a:ext cx="8617956" cy="385111"/>
      </dsp:txXfrm>
    </dsp:sp>
    <dsp:sp modelId="{C82D231F-42D8-4CA2-8066-4C211BBE9E93}">
      <dsp:nvSpPr>
        <dsp:cNvPr id="0" name=""/>
        <dsp:cNvSpPr/>
      </dsp:nvSpPr>
      <dsp:spPr>
        <a:xfrm rot="5400000">
          <a:off x="-98487" y="1762378"/>
          <a:ext cx="656583" cy="45960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/>
        </a:p>
      </dsp:txBody>
      <dsp:txXfrm rot="-5400000">
        <a:off x="1" y="1893694"/>
        <a:ext cx="459608" cy="196975"/>
      </dsp:txXfrm>
    </dsp:sp>
    <dsp:sp modelId="{C59BD23F-D70D-4F09-BD62-32445C029DBB}">
      <dsp:nvSpPr>
        <dsp:cNvPr id="0" name=""/>
        <dsp:cNvSpPr/>
      </dsp:nvSpPr>
      <dsp:spPr>
        <a:xfrm rot="5400000">
          <a:off x="4565614" y="-2442114"/>
          <a:ext cx="426779" cy="863879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Подписание руководителем ЮЛ, ИП в ГИС ЖКХ заявки на регистрацию ЮЛ, ИП и пользовательского соглашения от имени ЮЛ, ИП</a:t>
          </a:r>
          <a:endParaRPr lang="ru-RU" sz="1300" kern="1200" dirty="0"/>
        </a:p>
      </dsp:txBody>
      <dsp:txXfrm rot="-5400000">
        <a:off x="459609" y="1684725"/>
        <a:ext cx="8617956" cy="385111"/>
      </dsp:txXfrm>
    </dsp:sp>
    <dsp:sp modelId="{B7EE2DCF-A78C-4D91-B14C-A92F693E6005}">
      <dsp:nvSpPr>
        <dsp:cNvPr id="0" name=""/>
        <dsp:cNvSpPr/>
      </dsp:nvSpPr>
      <dsp:spPr>
        <a:xfrm rot="5400000">
          <a:off x="-98487" y="2316430"/>
          <a:ext cx="656583" cy="45960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/>
        </a:p>
      </dsp:txBody>
      <dsp:txXfrm rot="-5400000">
        <a:off x="1" y="2447746"/>
        <a:ext cx="459608" cy="196975"/>
      </dsp:txXfrm>
    </dsp:sp>
    <dsp:sp modelId="{2BA613E1-9296-42EF-959F-283E69E75E17}">
      <dsp:nvSpPr>
        <dsp:cNvPr id="0" name=""/>
        <dsp:cNvSpPr/>
      </dsp:nvSpPr>
      <dsp:spPr>
        <a:xfrm rot="5400000">
          <a:off x="4565614" y="-1888063"/>
          <a:ext cx="426779" cy="863879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Автоматическое предоставление доступа к личному кабинету ЮЛ, ИП в течение 1 часа с момента подписания заявки на регистрацию и пользовательского соглашения</a:t>
          </a:r>
          <a:endParaRPr lang="ru-RU" sz="1300" kern="1200" dirty="0"/>
        </a:p>
      </dsp:txBody>
      <dsp:txXfrm rot="-5400000">
        <a:off x="459609" y="2238776"/>
        <a:ext cx="8617956" cy="385111"/>
      </dsp:txXfrm>
    </dsp:sp>
    <dsp:sp modelId="{843A38CF-060E-43C0-A034-21F5BF2BC8E9}">
      <dsp:nvSpPr>
        <dsp:cNvPr id="0" name=""/>
        <dsp:cNvSpPr/>
      </dsp:nvSpPr>
      <dsp:spPr>
        <a:xfrm rot="5400000">
          <a:off x="-98487" y="2870481"/>
          <a:ext cx="656583" cy="45960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/>
        </a:p>
      </dsp:txBody>
      <dsp:txXfrm rot="-5400000">
        <a:off x="1" y="3001797"/>
        <a:ext cx="459608" cy="196975"/>
      </dsp:txXfrm>
    </dsp:sp>
    <dsp:sp modelId="{44A8B923-17A2-47E4-A25D-4D9BAA7F682C}">
      <dsp:nvSpPr>
        <dsp:cNvPr id="0" name=""/>
        <dsp:cNvSpPr/>
      </dsp:nvSpPr>
      <dsp:spPr>
        <a:xfrm rot="5400000">
          <a:off x="4565614" y="-1334011"/>
          <a:ext cx="426779" cy="863879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Подписание руководителем ЮЛ, ИП в ГИС ЖКХ заявки на предоставление полномочий в системе</a:t>
          </a:r>
          <a:endParaRPr lang="ru-RU" sz="1300" kern="1200" dirty="0"/>
        </a:p>
      </dsp:txBody>
      <dsp:txXfrm rot="-5400000">
        <a:off x="459609" y="2792828"/>
        <a:ext cx="8617956" cy="38511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74C04B-E624-441B-AEA5-A40FD273785C}">
      <dsp:nvSpPr>
        <dsp:cNvPr id="0" name=""/>
        <dsp:cNvSpPr/>
      </dsp:nvSpPr>
      <dsp:spPr>
        <a:xfrm>
          <a:off x="2264424" y="-444082"/>
          <a:ext cx="3438647" cy="3438647"/>
        </a:xfrm>
        <a:prstGeom prst="blockArc">
          <a:avLst>
            <a:gd name="adj1" fmla="val 8100000"/>
            <a:gd name="adj2" fmla="val 13500000"/>
            <a:gd name="adj3" fmla="val 628"/>
          </a:avLst>
        </a:pr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513D4C-C6C8-4664-9495-F8067558690B}">
      <dsp:nvSpPr>
        <dsp:cNvPr id="0" name=""/>
        <dsp:cNvSpPr/>
      </dsp:nvSpPr>
      <dsp:spPr>
        <a:xfrm>
          <a:off x="31282" y="196081"/>
          <a:ext cx="2497701" cy="392366"/>
        </a:xfrm>
        <a:prstGeom prst="rect">
          <a:avLst/>
        </a:prstGeom>
        <a:gradFill rotWithShape="0">
          <a:gsLst>
            <a:gs pos="0">
              <a:srgbClr val="DB7D7B"/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45720" tIns="45720" rIns="311441" bIns="4572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Открытость</a:t>
          </a:r>
          <a:endParaRPr lang="ru-RU" sz="18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</a:endParaRPr>
        </a:p>
      </dsp:txBody>
      <dsp:txXfrm>
        <a:off x="31282" y="196081"/>
        <a:ext cx="2497701" cy="392366"/>
      </dsp:txXfrm>
    </dsp:sp>
    <dsp:sp modelId="{46ABCDB1-4710-4C09-BB1A-47CAA85163EF}">
      <dsp:nvSpPr>
        <dsp:cNvPr id="0" name=""/>
        <dsp:cNvSpPr/>
      </dsp:nvSpPr>
      <dsp:spPr>
        <a:xfrm>
          <a:off x="2283755" y="147035"/>
          <a:ext cx="490457" cy="4904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FD8B36-B369-49C6-815B-A9FE8B1638FF}">
      <dsp:nvSpPr>
        <dsp:cNvPr id="0" name=""/>
        <dsp:cNvSpPr/>
      </dsp:nvSpPr>
      <dsp:spPr>
        <a:xfrm>
          <a:off x="31282" y="784732"/>
          <a:ext cx="2272749" cy="392366"/>
        </a:xfrm>
        <a:prstGeom prst="rect">
          <a:avLst/>
        </a:prstGeom>
        <a:gradFill rotWithShape="0">
          <a:gsLst>
            <a:gs pos="0">
              <a:srgbClr val="B0CE74"/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311441" bIns="4572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Достоверность</a:t>
          </a:r>
          <a:endParaRPr lang="ru-RU" sz="18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</a:endParaRPr>
        </a:p>
      </dsp:txBody>
      <dsp:txXfrm>
        <a:off x="31282" y="784732"/>
        <a:ext cx="2272749" cy="392366"/>
      </dsp:txXfrm>
    </dsp:sp>
    <dsp:sp modelId="{8D512865-5037-414E-945A-87B761DA048A}">
      <dsp:nvSpPr>
        <dsp:cNvPr id="0" name=""/>
        <dsp:cNvSpPr/>
      </dsp:nvSpPr>
      <dsp:spPr>
        <a:xfrm>
          <a:off x="2058802" y="735686"/>
          <a:ext cx="490457" cy="4904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D2100A-BC29-4B3C-B0B0-53015594BEC9}">
      <dsp:nvSpPr>
        <dsp:cNvPr id="0" name=""/>
        <dsp:cNvSpPr/>
      </dsp:nvSpPr>
      <dsp:spPr>
        <a:xfrm>
          <a:off x="41714" y="1373383"/>
          <a:ext cx="2272749" cy="392366"/>
        </a:xfrm>
        <a:prstGeom prst="rect">
          <a:avLst/>
        </a:prstGeom>
        <a:gradFill rotWithShape="0">
          <a:gsLst>
            <a:gs pos="0">
              <a:srgbClr val="AE97C9"/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311441" bIns="4572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Удобство</a:t>
          </a:r>
          <a:endParaRPr lang="ru-RU" sz="18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</a:endParaRPr>
        </a:p>
      </dsp:txBody>
      <dsp:txXfrm>
        <a:off x="41714" y="1373383"/>
        <a:ext cx="2272749" cy="392366"/>
      </dsp:txXfrm>
    </dsp:sp>
    <dsp:sp modelId="{B0EE1342-527A-4BF6-BFF9-CC76DCFC08CA}">
      <dsp:nvSpPr>
        <dsp:cNvPr id="0" name=""/>
        <dsp:cNvSpPr/>
      </dsp:nvSpPr>
      <dsp:spPr>
        <a:xfrm>
          <a:off x="2058802" y="1324337"/>
          <a:ext cx="490457" cy="4904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F38BCB-85DA-4787-9589-164950DD849D}">
      <dsp:nvSpPr>
        <dsp:cNvPr id="0" name=""/>
        <dsp:cNvSpPr/>
      </dsp:nvSpPr>
      <dsp:spPr>
        <a:xfrm>
          <a:off x="31282" y="1962034"/>
          <a:ext cx="2497701" cy="392366"/>
        </a:xfrm>
        <a:prstGeom prst="rect">
          <a:avLst/>
        </a:prstGeom>
        <a:gradFill rotWithShape="0">
          <a:gsLst>
            <a:gs pos="0">
              <a:srgbClr val="6BC3DB"/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311441" bIns="4572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Надежность</a:t>
          </a:r>
          <a:endParaRPr lang="ru-RU" sz="18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</a:endParaRPr>
        </a:p>
      </dsp:txBody>
      <dsp:txXfrm>
        <a:off x="31282" y="1962034"/>
        <a:ext cx="2497701" cy="392366"/>
      </dsp:txXfrm>
    </dsp:sp>
    <dsp:sp modelId="{82D7C35A-1433-486F-AA37-5B3AB0FE196F}">
      <dsp:nvSpPr>
        <dsp:cNvPr id="0" name=""/>
        <dsp:cNvSpPr/>
      </dsp:nvSpPr>
      <dsp:spPr>
        <a:xfrm>
          <a:off x="2283755" y="1912989"/>
          <a:ext cx="490457" cy="4904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74C04B-E624-441B-AEA5-A40FD273785C}">
      <dsp:nvSpPr>
        <dsp:cNvPr id="0" name=""/>
        <dsp:cNvSpPr/>
      </dsp:nvSpPr>
      <dsp:spPr>
        <a:xfrm>
          <a:off x="3624363" y="-756744"/>
          <a:ext cx="5881771" cy="5881771"/>
        </a:xfrm>
        <a:prstGeom prst="blockArc">
          <a:avLst>
            <a:gd name="adj1" fmla="val 8100000"/>
            <a:gd name="adj2" fmla="val 13500000"/>
            <a:gd name="adj3" fmla="val 367"/>
          </a:avLst>
        </a:pr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513D4C-C6C8-4664-9495-F8067558690B}">
      <dsp:nvSpPr>
        <dsp:cNvPr id="0" name=""/>
        <dsp:cNvSpPr/>
      </dsp:nvSpPr>
      <dsp:spPr>
        <a:xfrm>
          <a:off x="30306" y="193219"/>
          <a:ext cx="4183950" cy="705632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3554" bIns="43180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  <a:latin typeface="Calibri" pitchFamily="34" charset="0"/>
            </a:rPr>
            <a:t>Получение бесплатно и в открытом доступе нормативных правовых   актов в сфере ЖКХ</a:t>
          </a:r>
          <a:endParaRPr lang="ru-RU" sz="1700" b="1" kern="1200" dirty="0" smtClean="0">
            <a:solidFill>
              <a:schemeClr val="tx1"/>
            </a:solidFill>
            <a:latin typeface="Calibri" pitchFamily="34" charset="0"/>
            <a:ea typeface="+mn-ea"/>
            <a:cs typeface="+mn-cs"/>
          </a:endParaRPr>
        </a:p>
      </dsp:txBody>
      <dsp:txXfrm>
        <a:off x="30306" y="193219"/>
        <a:ext cx="4183950" cy="705632"/>
      </dsp:txXfrm>
    </dsp:sp>
    <dsp:sp modelId="{46ABCDB1-4710-4C09-BB1A-47CAA85163EF}">
      <dsp:nvSpPr>
        <dsp:cNvPr id="0" name=""/>
        <dsp:cNvSpPr/>
      </dsp:nvSpPr>
      <dsp:spPr>
        <a:xfrm>
          <a:off x="3813503" y="204654"/>
          <a:ext cx="682762" cy="6827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FD8B36-B369-49C6-815B-A9FE8B1638FF}">
      <dsp:nvSpPr>
        <dsp:cNvPr id="0" name=""/>
        <dsp:cNvSpPr/>
      </dsp:nvSpPr>
      <dsp:spPr>
        <a:xfrm>
          <a:off x="36022" y="1012271"/>
          <a:ext cx="3781119" cy="705632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3554" bIns="43180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  <a:latin typeface="Calibri" pitchFamily="34" charset="0"/>
            </a:rPr>
            <a:t>Приём и размещение      показаний приборов учета</a:t>
          </a:r>
        </a:p>
      </dsp:txBody>
      <dsp:txXfrm>
        <a:off x="36022" y="1012271"/>
        <a:ext cx="3781119" cy="705632"/>
      </dsp:txXfrm>
    </dsp:sp>
    <dsp:sp modelId="{8D512865-5037-414E-945A-87B761DA048A}">
      <dsp:nvSpPr>
        <dsp:cNvPr id="0" name=""/>
        <dsp:cNvSpPr/>
      </dsp:nvSpPr>
      <dsp:spPr>
        <a:xfrm>
          <a:off x="3422105" y="1023706"/>
          <a:ext cx="682762" cy="6827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D2100A-BC29-4B3C-B0B0-53015594BEC9}">
      <dsp:nvSpPr>
        <dsp:cNvPr id="0" name=""/>
        <dsp:cNvSpPr/>
      </dsp:nvSpPr>
      <dsp:spPr>
        <a:xfrm>
          <a:off x="54088" y="1831324"/>
          <a:ext cx="3657483" cy="705632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3554" bIns="43180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  <a:latin typeface="Calibri" pitchFamily="34" charset="0"/>
              <a:ea typeface="+mn-ea"/>
              <a:cs typeface="+mn-cs"/>
            </a:rPr>
            <a:t>Выставление платежных документов за ЖКУ в электронном виде</a:t>
          </a:r>
        </a:p>
      </dsp:txBody>
      <dsp:txXfrm>
        <a:off x="54088" y="1831324"/>
        <a:ext cx="3657483" cy="705632"/>
      </dsp:txXfrm>
    </dsp:sp>
    <dsp:sp modelId="{B0EE1342-527A-4BF6-BFF9-CC76DCFC08CA}">
      <dsp:nvSpPr>
        <dsp:cNvPr id="0" name=""/>
        <dsp:cNvSpPr/>
      </dsp:nvSpPr>
      <dsp:spPr>
        <a:xfrm>
          <a:off x="3301977" y="1842759"/>
          <a:ext cx="682762" cy="6827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F38BCB-85DA-4787-9589-164950DD849D}">
      <dsp:nvSpPr>
        <dsp:cNvPr id="0" name=""/>
        <dsp:cNvSpPr/>
      </dsp:nvSpPr>
      <dsp:spPr>
        <a:xfrm>
          <a:off x="36022" y="2650377"/>
          <a:ext cx="3781119" cy="705632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3554" bIns="43180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  <a:latin typeface="Calibri" pitchFamily="34" charset="0"/>
            </a:rPr>
            <a:t>Контроль за состоянием</a:t>
          </a:r>
          <a:br>
            <a:rPr lang="ru-RU" sz="1700" b="1" kern="1200" dirty="0" smtClean="0">
              <a:solidFill>
                <a:schemeClr val="tx1"/>
              </a:solidFill>
              <a:latin typeface="Calibri" pitchFamily="34" charset="0"/>
            </a:rPr>
          </a:br>
          <a:r>
            <a:rPr lang="ru-RU" sz="1700" b="1" kern="1200" dirty="0" smtClean="0">
              <a:solidFill>
                <a:schemeClr val="tx1"/>
              </a:solidFill>
              <a:latin typeface="Calibri" pitchFamily="34" charset="0"/>
            </a:rPr>
            <a:t> расчётов по оплате за ЖКУ</a:t>
          </a:r>
        </a:p>
      </dsp:txBody>
      <dsp:txXfrm>
        <a:off x="36022" y="2650377"/>
        <a:ext cx="3781119" cy="705632"/>
      </dsp:txXfrm>
    </dsp:sp>
    <dsp:sp modelId="{82D7C35A-1433-486F-AA37-5B3AB0FE196F}">
      <dsp:nvSpPr>
        <dsp:cNvPr id="0" name=""/>
        <dsp:cNvSpPr/>
      </dsp:nvSpPr>
      <dsp:spPr>
        <a:xfrm>
          <a:off x="3422105" y="2661812"/>
          <a:ext cx="682762" cy="6827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26D04D-D4EB-4342-A178-216CC95BF15A}">
      <dsp:nvSpPr>
        <dsp:cNvPr id="0" name=""/>
        <dsp:cNvSpPr/>
      </dsp:nvSpPr>
      <dsp:spPr>
        <a:xfrm>
          <a:off x="89678" y="3463796"/>
          <a:ext cx="4065205" cy="716900"/>
        </a:xfrm>
        <a:prstGeom prst="rect">
          <a:avLst/>
        </a:prstGeom>
        <a:solidFill>
          <a:srgbClr val="EAA56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3554" bIns="43180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  <a:latin typeface="Calibri" pitchFamily="34" charset="0"/>
            </a:rPr>
            <a:t>Размещение договоров     управления (уставов), сведений о многоквартирных домах</a:t>
          </a:r>
        </a:p>
      </dsp:txBody>
      <dsp:txXfrm>
        <a:off x="89678" y="3463796"/>
        <a:ext cx="4065205" cy="716900"/>
      </dsp:txXfrm>
    </dsp:sp>
    <dsp:sp modelId="{D3012C9E-F6DB-4977-9F41-6A89BF30D8AB}">
      <dsp:nvSpPr>
        <dsp:cNvPr id="0" name=""/>
        <dsp:cNvSpPr/>
      </dsp:nvSpPr>
      <dsp:spPr>
        <a:xfrm>
          <a:off x="3813503" y="3480865"/>
          <a:ext cx="682762" cy="6827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74C04B-E624-441B-AEA5-A40FD273785C}">
      <dsp:nvSpPr>
        <dsp:cNvPr id="0" name=""/>
        <dsp:cNvSpPr/>
      </dsp:nvSpPr>
      <dsp:spPr>
        <a:xfrm>
          <a:off x="-4960575" y="-755482"/>
          <a:ext cx="5871911" cy="5871911"/>
        </a:xfrm>
        <a:prstGeom prst="blockArc">
          <a:avLst>
            <a:gd name="adj1" fmla="val 18900000"/>
            <a:gd name="adj2" fmla="val 2700000"/>
            <a:gd name="adj3" fmla="val 368"/>
          </a:avLst>
        </a:pr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513D4C-C6C8-4664-9495-F8067558690B}">
      <dsp:nvSpPr>
        <dsp:cNvPr id="0" name=""/>
        <dsp:cNvSpPr/>
      </dsp:nvSpPr>
      <dsp:spPr>
        <a:xfrm>
          <a:off x="321137" y="192894"/>
          <a:ext cx="4267678" cy="704447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2826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  <a:latin typeface="Calibri" pitchFamily="34" charset="0"/>
            </a:rPr>
            <a:t>Раскрытие информации о своей деятельности, ведение электронных паспортов многоквартирных домов</a:t>
          </a:r>
        </a:p>
      </dsp:txBody>
      <dsp:txXfrm>
        <a:off x="321137" y="192894"/>
        <a:ext cx="4267678" cy="704447"/>
      </dsp:txXfrm>
    </dsp:sp>
    <dsp:sp modelId="{46ABCDB1-4710-4C09-BB1A-47CAA85163EF}">
      <dsp:nvSpPr>
        <dsp:cNvPr id="0" name=""/>
        <dsp:cNvSpPr/>
      </dsp:nvSpPr>
      <dsp:spPr>
        <a:xfrm>
          <a:off x="40889" y="204310"/>
          <a:ext cx="681615" cy="68161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FD8B36-B369-49C6-815B-A9FE8B1638FF}">
      <dsp:nvSpPr>
        <dsp:cNvPr id="0" name=""/>
        <dsp:cNvSpPr/>
      </dsp:nvSpPr>
      <dsp:spPr>
        <a:xfrm>
          <a:off x="717584" y="1010571"/>
          <a:ext cx="3865524" cy="704447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2826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  <a:latin typeface="Calibri" pitchFamily="34" charset="0"/>
            </a:rPr>
            <a:t>Планирование и фиксация работ по содержанию и ремонту общего имущества в МКД</a:t>
          </a:r>
        </a:p>
      </dsp:txBody>
      <dsp:txXfrm>
        <a:off x="717584" y="1010571"/>
        <a:ext cx="3865524" cy="704447"/>
      </dsp:txXfrm>
    </dsp:sp>
    <dsp:sp modelId="{8D512865-5037-414E-945A-87B761DA048A}">
      <dsp:nvSpPr>
        <dsp:cNvPr id="0" name=""/>
        <dsp:cNvSpPr/>
      </dsp:nvSpPr>
      <dsp:spPr>
        <a:xfrm>
          <a:off x="431630" y="1021987"/>
          <a:ext cx="681615" cy="68161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D2100A-BC29-4B3C-B0B0-53015594BEC9}">
      <dsp:nvSpPr>
        <dsp:cNvPr id="0" name=""/>
        <dsp:cNvSpPr/>
      </dsp:nvSpPr>
      <dsp:spPr>
        <a:xfrm>
          <a:off x="876316" y="1814966"/>
          <a:ext cx="3742095" cy="704447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2826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  <a:latin typeface="Calibri" pitchFamily="34" charset="0"/>
            </a:rPr>
            <a:t>Работа с обращениями граждан</a:t>
          </a:r>
        </a:p>
      </dsp:txBody>
      <dsp:txXfrm>
        <a:off x="876316" y="1814966"/>
        <a:ext cx="3742095" cy="704447"/>
      </dsp:txXfrm>
    </dsp:sp>
    <dsp:sp modelId="{B0EE1342-527A-4BF6-BFF9-CC76DCFC08CA}">
      <dsp:nvSpPr>
        <dsp:cNvPr id="0" name=""/>
        <dsp:cNvSpPr/>
      </dsp:nvSpPr>
      <dsp:spPr>
        <a:xfrm>
          <a:off x="551556" y="1839665"/>
          <a:ext cx="681615" cy="68161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F38BCB-85DA-4787-9589-164950DD849D}">
      <dsp:nvSpPr>
        <dsp:cNvPr id="0" name=""/>
        <dsp:cNvSpPr/>
      </dsp:nvSpPr>
      <dsp:spPr>
        <a:xfrm>
          <a:off x="717584" y="2645926"/>
          <a:ext cx="3865524" cy="704447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2826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  <a:latin typeface="Calibri" pitchFamily="34" charset="0"/>
            </a:rPr>
            <a:t>Размещение решений общих собраний собственников</a:t>
          </a:r>
        </a:p>
      </dsp:txBody>
      <dsp:txXfrm>
        <a:off x="717584" y="2645926"/>
        <a:ext cx="3865524" cy="704447"/>
      </dsp:txXfrm>
    </dsp:sp>
    <dsp:sp modelId="{82D7C35A-1433-486F-AA37-5B3AB0FE196F}">
      <dsp:nvSpPr>
        <dsp:cNvPr id="0" name=""/>
        <dsp:cNvSpPr/>
      </dsp:nvSpPr>
      <dsp:spPr>
        <a:xfrm>
          <a:off x="431630" y="2657342"/>
          <a:ext cx="681615" cy="68161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1F706C-9C0A-432B-A092-D9DAFA7B7D16}">
      <dsp:nvSpPr>
        <dsp:cNvPr id="0" name=""/>
        <dsp:cNvSpPr/>
      </dsp:nvSpPr>
      <dsp:spPr>
        <a:xfrm>
          <a:off x="381697" y="3450124"/>
          <a:ext cx="4146557" cy="731406"/>
        </a:xfrm>
        <a:prstGeom prst="rect">
          <a:avLst/>
        </a:prstGeom>
        <a:solidFill>
          <a:srgbClr val="EAA56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2826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  <a:latin typeface="Calibri" pitchFamily="34" charset="0"/>
            </a:rPr>
            <a:t>Заключение договоров        управления и </a:t>
          </a:r>
          <a:r>
            <a:rPr lang="ru-RU" sz="1700" b="1" kern="1200" dirty="0" err="1" smtClean="0">
              <a:solidFill>
                <a:schemeClr val="tx1"/>
              </a:solidFill>
              <a:latin typeface="Calibri" pitchFamily="34" charset="0"/>
            </a:rPr>
            <a:t>ресурсоснабжения</a:t>
          </a:r>
          <a:r>
            <a:rPr lang="ru-RU" sz="1700" b="1" kern="1200" dirty="0" smtClean="0">
              <a:solidFill>
                <a:schemeClr val="tx1"/>
              </a:solidFill>
              <a:latin typeface="Calibri" pitchFamily="34" charset="0"/>
            </a:rPr>
            <a:t> </a:t>
          </a:r>
          <a:br>
            <a:rPr lang="ru-RU" sz="1700" b="1" kern="1200" dirty="0" smtClean="0">
              <a:solidFill>
                <a:schemeClr val="tx1"/>
              </a:solidFill>
              <a:latin typeface="Calibri" pitchFamily="34" charset="0"/>
            </a:rPr>
          </a:br>
          <a:r>
            <a:rPr lang="ru-RU" sz="1700" b="1" kern="1200" dirty="0" smtClean="0">
              <a:solidFill>
                <a:schemeClr val="tx1"/>
              </a:solidFill>
              <a:latin typeface="Calibri" pitchFamily="34" charset="0"/>
            </a:rPr>
            <a:t>в электронной форме</a:t>
          </a:r>
        </a:p>
      </dsp:txBody>
      <dsp:txXfrm>
        <a:off x="381697" y="3450124"/>
        <a:ext cx="4146557" cy="731406"/>
      </dsp:txXfrm>
    </dsp:sp>
    <dsp:sp modelId="{913F3D1A-E76F-4A87-AB7D-5A7C814157B4}">
      <dsp:nvSpPr>
        <dsp:cNvPr id="0" name=""/>
        <dsp:cNvSpPr/>
      </dsp:nvSpPr>
      <dsp:spPr>
        <a:xfrm>
          <a:off x="40889" y="3475019"/>
          <a:ext cx="681615" cy="68161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74C04B-E624-441B-AEA5-A40FD273785C}">
      <dsp:nvSpPr>
        <dsp:cNvPr id="0" name=""/>
        <dsp:cNvSpPr/>
      </dsp:nvSpPr>
      <dsp:spPr>
        <a:xfrm>
          <a:off x="3681687" y="-796670"/>
          <a:ext cx="6193749" cy="6193749"/>
        </a:xfrm>
        <a:prstGeom prst="blockArc">
          <a:avLst>
            <a:gd name="adj1" fmla="val 8100000"/>
            <a:gd name="adj2" fmla="val 13500000"/>
            <a:gd name="adj3" fmla="val 349"/>
          </a:avLst>
        </a:pr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513D4C-C6C8-4664-9495-F8067558690B}">
      <dsp:nvSpPr>
        <dsp:cNvPr id="0" name=""/>
        <dsp:cNvSpPr/>
      </dsp:nvSpPr>
      <dsp:spPr>
        <a:xfrm>
          <a:off x="33381" y="203486"/>
          <a:ext cx="4267286" cy="743129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56593" bIns="43180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  <a:latin typeface="Calibri" pitchFamily="34" charset="0"/>
              <a:ea typeface="+mn-ea"/>
              <a:cs typeface="+mn-cs"/>
            </a:rPr>
            <a:t>Оплата счетов за ЖКУ</a:t>
          </a:r>
          <a:endParaRPr lang="ru-RU" sz="1700" b="1" kern="1200" dirty="0">
            <a:solidFill>
              <a:schemeClr val="tx1"/>
            </a:solidFill>
            <a:latin typeface="Calibri" pitchFamily="34" charset="0"/>
          </a:endParaRPr>
        </a:p>
      </dsp:txBody>
      <dsp:txXfrm>
        <a:off x="33381" y="203486"/>
        <a:ext cx="4267286" cy="743129"/>
      </dsp:txXfrm>
    </dsp:sp>
    <dsp:sp modelId="{46ABCDB1-4710-4C09-BB1A-47CAA85163EF}">
      <dsp:nvSpPr>
        <dsp:cNvPr id="0" name=""/>
        <dsp:cNvSpPr/>
      </dsp:nvSpPr>
      <dsp:spPr>
        <a:xfrm>
          <a:off x="3880590" y="215529"/>
          <a:ext cx="719043" cy="7190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FD8B36-B369-49C6-815B-A9FE8B1638FF}">
      <dsp:nvSpPr>
        <dsp:cNvPr id="0" name=""/>
        <dsp:cNvSpPr/>
      </dsp:nvSpPr>
      <dsp:spPr>
        <a:xfrm>
          <a:off x="39401" y="1066063"/>
          <a:ext cx="3843049" cy="743129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56593" bIns="43180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  <a:latin typeface="Calibri" pitchFamily="34" charset="0"/>
              <a:ea typeface="+mn-ea"/>
              <a:cs typeface="+mn-cs"/>
            </a:rPr>
            <a:t>Электронное голосование </a:t>
          </a:r>
          <a:br>
            <a:rPr lang="ru-RU" sz="1700" b="1" kern="1200" dirty="0" smtClean="0">
              <a:solidFill>
                <a:schemeClr val="tx1"/>
              </a:solidFill>
              <a:latin typeface="Calibri" pitchFamily="34" charset="0"/>
              <a:ea typeface="+mn-ea"/>
              <a:cs typeface="+mn-cs"/>
            </a:rPr>
          </a:br>
          <a:r>
            <a:rPr lang="ru-RU" sz="1700" b="1" kern="1200" dirty="0" smtClean="0">
              <a:solidFill>
                <a:schemeClr val="tx1"/>
              </a:solidFill>
              <a:latin typeface="Calibri" pitchFamily="34" charset="0"/>
              <a:ea typeface="+mn-ea"/>
              <a:cs typeface="+mn-cs"/>
            </a:rPr>
            <a:t>на общих собраниях</a:t>
          </a:r>
          <a:endParaRPr lang="ru-RU" sz="1700" b="1" kern="1200" dirty="0">
            <a:solidFill>
              <a:schemeClr val="tx1"/>
            </a:solidFill>
            <a:latin typeface="Calibri" pitchFamily="34" charset="0"/>
            <a:ea typeface="+mn-ea"/>
            <a:cs typeface="+mn-cs"/>
          </a:endParaRPr>
        </a:p>
      </dsp:txBody>
      <dsp:txXfrm>
        <a:off x="39401" y="1066063"/>
        <a:ext cx="3843049" cy="743129"/>
      </dsp:txXfrm>
    </dsp:sp>
    <dsp:sp modelId="{8D512865-5037-414E-945A-87B761DA048A}">
      <dsp:nvSpPr>
        <dsp:cNvPr id="0" name=""/>
        <dsp:cNvSpPr/>
      </dsp:nvSpPr>
      <dsp:spPr>
        <a:xfrm>
          <a:off x="3468394" y="1078105"/>
          <a:ext cx="719043" cy="7190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D2100A-BC29-4B3C-B0B0-53015594BEC9}">
      <dsp:nvSpPr>
        <dsp:cNvPr id="0" name=""/>
        <dsp:cNvSpPr/>
      </dsp:nvSpPr>
      <dsp:spPr>
        <a:xfrm>
          <a:off x="57807" y="1928639"/>
          <a:ext cx="3712843" cy="743129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56593" bIns="43180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  <a:latin typeface="Calibri" pitchFamily="34" charset="0"/>
              <a:ea typeface="+mn-ea"/>
              <a:cs typeface="+mn-cs"/>
            </a:rPr>
            <a:t>Заключение в электронной форме договоров управления и </a:t>
          </a:r>
          <a:r>
            <a:rPr lang="ru-RU" sz="1700" b="1" kern="1200" dirty="0" err="1" smtClean="0">
              <a:solidFill>
                <a:schemeClr val="tx1"/>
              </a:solidFill>
              <a:latin typeface="Calibri" pitchFamily="34" charset="0"/>
              <a:ea typeface="+mn-ea"/>
              <a:cs typeface="+mn-cs"/>
            </a:rPr>
            <a:t>ресурсоснабжения</a:t>
          </a:r>
          <a:r>
            <a:rPr lang="ru-RU" sz="1700" b="1" kern="1200" dirty="0" smtClean="0">
              <a:solidFill>
                <a:schemeClr val="tx1"/>
              </a:solidFill>
              <a:latin typeface="Calibri" pitchFamily="34" charset="0"/>
              <a:ea typeface="+mn-ea"/>
              <a:cs typeface="+mn-cs"/>
            </a:rPr>
            <a:t> </a:t>
          </a:r>
          <a:endParaRPr lang="ru-RU" sz="1700" b="1" kern="1200" dirty="0">
            <a:solidFill>
              <a:schemeClr val="tx1"/>
            </a:solidFill>
            <a:latin typeface="Calibri" pitchFamily="34" charset="0"/>
            <a:ea typeface="+mn-ea"/>
            <a:cs typeface="+mn-cs"/>
          </a:endParaRPr>
        </a:p>
      </dsp:txBody>
      <dsp:txXfrm>
        <a:off x="57807" y="1928639"/>
        <a:ext cx="3712843" cy="743129"/>
      </dsp:txXfrm>
    </dsp:sp>
    <dsp:sp modelId="{B0EE1342-527A-4BF6-BFF9-CC76DCFC08CA}">
      <dsp:nvSpPr>
        <dsp:cNvPr id="0" name=""/>
        <dsp:cNvSpPr/>
      </dsp:nvSpPr>
      <dsp:spPr>
        <a:xfrm>
          <a:off x="3341882" y="1940682"/>
          <a:ext cx="719043" cy="7190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F38BCB-85DA-4787-9589-164950DD849D}">
      <dsp:nvSpPr>
        <dsp:cNvPr id="0" name=""/>
        <dsp:cNvSpPr/>
      </dsp:nvSpPr>
      <dsp:spPr>
        <a:xfrm>
          <a:off x="39401" y="2791216"/>
          <a:ext cx="3843049" cy="743129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56593" bIns="43180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  <a:latin typeface="Calibri" pitchFamily="34" charset="0"/>
              <a:ea typeface="+mn-ea"/>
              <a:cs typeface="+mn-cs"/>
            </a:rPr>
            <a:t>Направление обращений                  в органы власти, в УО и РСО</a:t>
          </a:r>
          <a:endParaRPr lang="ru-RU" sz="1700" b="1" kern="1200" dirty="0">
            <a:solidFill>
              <a:schemeClr val="tx1"/>
            </a:solidFill>
            <a:latin typeface="Calibri" pitchFamily="34" charset="0"/>
            <a:ea typeface="+mn-ea"/>
            <a:cs typeface="+mn-cs"/>
          </a:endParaRPr>
        </a:p>
      </dsp:txBody>
      <dsp:txXfrm>
        <a:off x="39401" y="2791216"/>
        <a:ext cx="3843049" cy="743129"/>
      </dsp:txXfrm>
    </dsp:sp>
    <dsp:sp modelId="{82D7C35A-1433-486F-AA37-5B3AB0FE196F}">
      <dsp:nvSpPr>
        <dsp:cNvPr id="0" name=""/>
        <dsp:cNvSpPr/>
      </dsp:nvSpPr>
      <dsp:spPr>
        <a:xfrm>
          <a:off x="3468394" y="2803259"/>
          <a:ext cx="719043" cy="7190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A9B934-2EB3-4477-9127-6820996E302D}">
      <dsp:nvSpPr>
        <dsp:cNvPr id="0" name=""/>
        <dsp:cNvSpPr/>
      </dsp:nvSpPr>
      <dsp:spPr>
        <a:xfrm>
          <a:off x="93936" y="3737740"/>
          <a:ext cx="4146176" cy="575235"/>
        </a:xfrm>
        <a:prstGeom prst="rect">
          <a:avLst/>
        </a:prstGeom>
        <a:solidFill>
          <a:srgbClr val="EAA56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56593" bIns="43180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  <a:latin typeface="Calibri" pitchFamily="34" charset="0"/>
              <a:ea typeface="+mn-ea"/>
              <a:cs typeface="+mn-cs"/>
            </a:rPr>
            <a:t>Обсуждение актуальных          вопросов на форуме</a:t>
          </a:r>
          <a:endParaRPr lang="ru-RU" sz="1700" b="1" kern="1200" dirty="0">
            <a:solidFill>
              <a:schemeClr val="tx1"/>
            </a:solidFill>
            <a:latin typeface="Calibri" pitchFamily="34" charset="0"/>
            <a:ea typeface="+mn-ea"/>
            <a:cs typeface="+mn-cs"/>
          </a:endParaRPr>
        </a:p>
      </dsp:txBody>
      <dsp:txXfrm>
        <a:off x="93936" y="3737740"/>
        <a:ext cx="4146176" cy="575235"/>
      </dsp:txXfrm>
    </dsp:sp>
    <dsp:sp modelId="{7095DC35-4E3E-4048-BDE8-7210A3894CE5}">
      <dsp:nvSpPr>
        <dsp:cNvPr id="0" name=""/>
        <dsp:cNvSpPr/>
      </dsp:nvSpPr>
      <dsp:spPr>
        <a:xfrm>
          <a:off x="3880590" y="3665835"/>
          <a:ext cx="719043" cy="7190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74C04B-E624-441B-AEA5-A40FD273785C}">
      <dsp:nvSpPr>
        <dsp:cNvPr id="0" name=""/>
        <dsp:cNvSpPr/>
      </dsp:nvSpPr>
      <dsp:spPr>
        <a:xfrm>
          <a:off x="-5231393" y="-796670"/>
          <a:ext cx="6193749" cy="6193749"/>
        </a:xfrm>
        <a:prstGeom prst="blockArc">
          <a:avLst>
            <a:gd name="adj1" fmla="val 18900000"/>
            <a:gd name="adj2" fmla="val 2700000"/>
            <a:gd name="adj3" fmla="val 349"/>
          </a:avLst>
        </a:pr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513D4C-C6C8-4664-9495-F8067558690B}">
      <dsp:nvSpPr>
        <dsp:cNvPr id="0" name=""/>
        <dsp:cNvSpPr/>
      </dsp:nvSpPr>
      <dsp:spPr>
        <a:xfrm>
          <a:off x="343581" y="203486"/>
          <a:ext cx="4252815" cy="743129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6593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  <a:latin typeface="Calibri" pitchFamily="34" charset="0"/>
              <a:ea typeface="+mn-ea"/>
              <a:cs typeface="+mn-cs"/>
            </a:rPr>
            <a:t>Ввод показаний приборов учета</a:t>
          </a:r>
        </a:p>
      </dsp:txBody>
      <dsp:txXfrm>
        <a:off x="343581" y="203486"/>
        <a:ext cx="4252815" cy="743129"/>
      </dsp:txXfrm>
    </dsp:sp>
    <dsp:sp modelId="{46ABCDB1-4710-4C09-BB1A-47CAA85163EF}">
      <dsp:nvSpPr>
        <dsp:cNvPr id="0" name=""/>
        <dsp:cNvSpPr/>
      </dsp:nvSpPr>
      <dsp:spPr>
        <a:xfrm>
          <a:off x="44408" y="215529"/>
          <a:ext cx="719043" cy="7190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FD8B36-B369-49C6-815B-A9FE8B1638FF}">
      <dsp:nvSpPr>
        <dsp:cNvPr id="0" name=""/>
        <dsp:cNvSpPr/>
      </dsp:nvSpPr>
      <dsp:spPr>
        <a:xfrm>
          <a:off x="761798" y="1066063"/>
          <a:ext cx="3828578" cy="743129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6593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  <a:latin typeface="Calibri" pitchFamily="34" charset="0"/>
              <a:ea typeface="+mn-ea"/>
              <a:cs typeface="+mn-cs"/>
            </a:rPr>
            <a:t>Контроль за работами и     услугами по дому</a:t>
          </a:r>
        </a:p>
      </dsp:txBody>
      <dsp:txXfrm>
        <a:off x="761798" y="1066063"/>
        <a:ext cx="3828578" cy="743129"/>
      </dsp:txXfrm>
    </dsp:sp>
    <dsp:sp modelId="{8D512865-5037-414E-945A-87B761DA048A}">
      <dsp:nvSpPr>
        <dsp:cNvPr id="0" name=""/>
        <dsp:cNvSpPr/>
      </dsp:nvSpPr>
      <dsp:spPr>
        <a:xfrm>
          <a:off x="456605" y="1078105"/>
          <a:ext cx="719043" cy="7190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D2100A-BC29-4B3C-B0B0-53015594BEC9}">
      <dsp:nvSpPr>
        <dsp:cNvPr id="0" name=""/>
        <dsp:cNvSpPr/>
      </dsp:nvSpPr>
      <dsp:spPr>
        <a:xfrm>
          <a:off x="906650" y="1928639"/>
          <a:ext cx="3698372" cy="743129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6593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  <a:latin typeface="Calibri" pitchFamily="34" charset="0"/>
              <a:ea typeface="+mn-ea"/>
              <a:cs typeface="+mn-cs"/>
            </a:rPr>
            <a:t>Определение рейтинга управляющих организаций </a:t>
          </a:r>
        </a:p>
      </dsp:txBody>
      <dsp:txXfrm>
        <a:off x="906650" y="1928639"/>
        <a:ext cx="3698372" cy="743129"/>
      </dsp:txXfrm>
    </dsp:sp>
    <dsp:sp modelId="{B0EE1342-527A-4BF6-BFF9-CC76DCFC08CA}">
      <dsp:nvSpPr>
        <dsp:cNvPr id="0" name=""/>
        <dsp:cNvSpPr/>
      </dsp:nvSpPr>
      <dsp:spPr>
        <a:xfrm>
          <a:off x="583116" y="1940682"/>
          <a:ext cx="719043" cy="7190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F38BCB-85DA-4787-9589-164950DD849D}">
      <dsp:nvSpPr>
        <dsp:cNvPr id="0" name=""/>
        <dsp:cNvSpPr/>
      </dsp:nvSpPr>
      <dsp:spPr>
        <a:xfrm>
          <a:off x="761798" y="2791216"/>
          <a:ext cx="3828578" cy="743129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6593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  <a:latin typeface="Calibri" pitchFamily="34" charset="0"/>
              <a:ea typeface="+mn-ea"/>
              <a:cs typeface="+mn-cs"/>
            </a:rPr>
            <a:t>Получение бесплатно и в открытом доступе нормативных правовых актов в сфере ЖКХ</a:t>
          </a:r>
        </a:p>
      </dsp:txBody>
      <dsp:txXfrm>
        <a:off x="761798" y="2791216"/>
        <a:ext cx="3828578" cy="743129"/>
      </dsp:txXfrm>
    </dsp:sp>
    <dsp:sp modelId="{82D7C35A-1433-486F-AA37-5B3AB0FE196F}">
      <dsp:nvSpPr>
        <dsp:cNvPr id="0" name=""/>
        <dsp:cNvSpPr/>
      </dsp:nvSpPr>
      <dsp:spPr>
        <a:xfrm>
          <a:off x="456605" y="2803259"/>
          <a:ext cx="719043" cy="7190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4AA0BE-18B0-43E6-8FEF-2B43FF6EB6F4}">
      <dsp:nvSpPr>
        <dsp:cNvPr id="0" name=""/>
        <dsp:cNvSpPr/>
      </dsp:nvSpPr>
      <dsp:spPr>
        <a:xfrm>
          <a:off x="403930" y="3737740"/>
          <a:ext cx="4132116" cy="575235"/>
        </a:xfrm>
        <a:prstGeom prst="rect">
          <a:avLst/>
        </a:prstGeom>
        <a:solidFill>
          <a:srgbClr val="EAA56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6593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  <a:latin typeface="Calibri" pitchFamily="34" charset="0"/>
              <a:ea typeface="+mn-ea"/>
              <a:cs typeface="+mn-cs"/>
            </a:rPr>
            <a:t>Получение полезной информации      в сфере ЖКХ</a:t>
          </a:r>
        </a:p>
      </dsp:txBody>
      <dsp:txXfrm>
        <a:off x="403930" y="3737740"/>
        <a:ext cx="4132116" cy="575235"/>
      </dsp:txXfrm>
    </dsp:sp>
    <dsp:sp modelId="{9838D8FC-DB3C-4138-8936-0895B2AEC82A}">
      <dsp:nvSpPr>
        <dsp:cNvPr id="0" name=""/>
        <dsp:cNvSpPr/>
      </dsp:nvSpPr>
      <dsp:spPr>
        <a:xfrm>
          <a:off x="44408" y="3665835"/>
          <a:ext cx="719043" cy="7190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74C04B-E624-441B-AEA5-A40FD273785C}">
      <dsp:nvSpPr>
        <dsp:cNvPr id="0" name=""/>
        <dsp:cNvSpPr/>
      </dsp:nvSpPr>
      <dsp:spPr>
        <a:xfrm>
          <a:off x="3681687" y="-796670"/>
          <a:ext cx="6193749" cy="6193749"/>
        </a:xfrm>
        <a:prstGeom prst="blockArc">
          <a:avLst>
            <a:gd name="adj1" fmla="val 8100000"/>
            <a:gd name="adj2" fmla="val 13500000"/>
            <a:gd name="adj3" fmla="val 349"/>
          </a:avLst>
        </a:pr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513D4C-C6C8-4664-9495-F8067558690B}">
      <dsp:nvSpPr>
        <dsp:cNvPr id="0" name=""/>
        <dsp:cNvSpPr/>
      </dsp:nvSpPr>
      <dsp:spPr>
        <a:xfrm>
          <a:off x="33381" y="203486"/>
          <a:ext cx="4267286" cy="743129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56593" bIns="43180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  <a:latin typeface="Calibri" pitchFamily="34" charset="0"/>
            </a:rPr>
            <a:t>Получение бесплатно и в открытом доступе нормативных правовых      актов в сфере ЖКХ</a:t>
          </a:r>
          <a:endParaRPr lang="ru-RU" sz="1700" b="1" kern="1200" dirty="0">
            <a:solidFill>
              <a:schemeClr val="tx1"/>
            </a:solidFill>
            <a:latin typeface="Calibri" pitchFamily="34" charset="0"/>
          </a:endParaRPr>
        </a:p>
      </dsp:txBody>
      <dsp:txXfrm>
        <a:off x="33381" y="203486"/>
        <a:ext cx="4267286" cy="743129"/>
      </dsp:txXfrm>
    </dsp:sp>
    <dsp:sp modelId="{46ABCDB1-4710-4C09-BB1A-47CAA85163EF}">
      <dsp:nvSpPr>
        <dsp:cNvPr id="0" name=""/>
        <dsp:cNvSpPr/>
      </dsp:nvSpPr>
      <dsp:spPr>
        <a:xfrm>
          <a:off x="3880590" y="215529"/>
          <a:ext cx="719043" cy="7190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FD8B36-B369-49C6-815B-A9FE8B1638FF}">
      <dsp:nvSpPr>
        <dsp:cNvPr id="0" name=""/>
        <dsp:cNvSpPr/>
      </dsp:nvSpPr>
      <dsp:spPr>
        <a:xfrm>
          <a:off x="39401" y="1066063"/>
          <a:ext cx="3843049" cy="743129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56593" bIns="43180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  <a:latin typeface="Calibri" pitchFamily="34" charset="0"/>
            </a:rPr>
            <a:t>Ведение реестров лицензий управляющих организаций</a:t>
          </a:r>
          <a:endParaRPr lang="ru-RU" sz="1700" b="1" kern="1200" dirty="0">
            <a:solidFill>
              <a:schemeClr val="tx1"/>
            </a:solidFill>
            <a:latin typeface="Calibri" pitchFamily="34" charset="0"/>
          </a:endParaRPr>
        </a:p>
      </dsp:txBody>
      <dsp:txXfrm>
        <a:off x="39401" y="1066063"/>
        <a:ext cx="3843049" cy="743129"/>
      </dsp:txXfrm>
    </dsp:sp>
    <dsp:sp modelId="{8D512865-5037-414E-945A-87B761DA048A}">
      <dsp:nvSpPr>
        <dsp:cNvPr id="0" name=""/>
        <dsp:cNvSpPr/>
      </dsp:nvSpPr>
      <dsp:spPr>
        <a:xfrm>
          <a:off x="3468394" y="1078105"/>
          <a:ext cx="719043" cy="7190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D2100A-BC29-4B3C-B0B0-53015594BEC9}">
      <dsp:nvSpPr>
        <dsp:cNvPr id="0" name=""/>
        <dsp:cNvSpPr/>
      </dsp:nvSpPr>
      <dsp:spPr>
        <a:xfrm>
          <a:off x="57807" y="1928639"/>
          <a:ext cx="3712843" cy="743129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56593" bIns="43180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  <a:latin typeface="Calibri" pitchFamily="34" charset="0"/>
            </a:rPr>
            <a:t>Размещение программ капитального ремонта и переселения </a:t>
          </a:r>
          <a:endParaRPr lang="ru-RU" sz="1700" b="1" kern="1200" dirty="0">
            <a:solidFill>
              <a:schemeClr val="tx1"/>
            </a:solidFill>
            <a:latin typeface="Calibri" pitchFamily="34" charset="0"/>
          </a:endParaRPr>
        </a:p>
      </dsp:txBody>
      <dsp:txXfrm>
        <a:off x="57807" y="1928639"/>
        <a:ext cx="3712843" cy="743129"/>
      </dsp:txXfrm>
    </dsp:sp>
    <dsp:sp modelId="{B0EE1342-527A-4BF6-BFF9-CC76DCFC08CA}">
      <dsp:nvSpPr>
        <dsp:cNvPr id="0" name=""/>
        <dsp:cNvSpPr/>
      </dsp:nvSpPr>
      <dsp:spPr>
        <a:xfrm>
          <a:off x="3341882" y="1940682"/>
          <a:ext cx="719043" cy="7190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F38BCB-85DA-4787-9589-164950DD849D}">
      <dsp:nvSpPr>
        <dsp:cNvPr id="0" name=""/>
        <dsp:cNvSpPr/>
      </dsp:nvSpPr>
      <dsp:spPr>
        <a:xfrm>
          <a:off x="39401" y="2791216"/>
          <a:ext cx="3843049" cy="743129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56593" bIns="43180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  <a:latin typeface="Calibri" pitchFamily="34" charset="0"/>
            </a:rPr>
            <a:t>Размещение информации </a:t>
          </a:r>
          <a:br>
            <a:rPr lang="ru-RU" sz="1700" b="1" kern="1200" dirty="0" smtClean="0">
              <a:solidFill>
                <a:schemeClr val="tx1"/>
              </a:solidFill>
              <a:latin typeface="Calibri" pitchFamily="34" charset="0"/>
            </a:rPr>
          </a:br>
          <a:r>
            <a:rPr lang="ru-RU" sz="1700" b="1" kern="1200" dirty="0" smtClean="0">
              <a:solidFill>
                <a:schemeClr val="tx1"/>
              </a:solidFill>
              <a:latin typeface="Calibri" pitchFamily="34" charset="0"/>
            </a:rPr>
            <a:t>об установленных ценах </a:t>
          </a:r>
          <a:br>
            <a:rPr lang="ru-RU" sz="1700" b="1" kern="1200" dirty="0" smtClean="0">
              <a:solidFill>
                <a:schemeClr val="tx1"/>
              </a:solidFill>
              <a:latin typeface="Calibri" pitchFamily="34" charset="0"/>
            </a:rPr>
          </a:br>
          <a:r>
            <a:rPr lang="ru-RU" sz="1700" b="1" kern="1200" dirty="0" smtClean="0">
              <a:solidFill>
                <a:schemeClr val="tx1"/>
              </a:solidFill>
              <a:latin typeface="Calibri" pitchFamily="34" charset="0"/>
            </a:rPr>
            <a:t>и тарифах на ЖКУ</a:t>
          </a:r>
          <a:endParaRPr lang="ru-RU" sz="1700" b="1" kern="1200" dirty="0">
            <a:solidFill>
              <a:schemeClr val="tx1"/>
            </a:solidFill>
            <a:latin typeface="Calibri" pitchFamily="34" charset="0"/>
          </a:endParaRPr>
        </a:p>
      </dsp:txBody>
      <dsp:txXfrm>
        <a:off x="39401" y="2791216"/>
        <a:ext cx="3843049" cy="743129"/>
      </dsp:txXfrm>
    </dsp:sp>
    <dsp:sp modelId="{82D7C35A-1433-486F-AA37-5B3AB0FE196F}">
      <dsp:nvSpPr>
        <dsp:cNvPr id="0" name=""/>
        <dsp:cNvSpPr/>
      </dsp:nvSpPr>
      <dsp:spPr>
        <a:xfrm>
          <a:off x="3468394" y="2803259"/>
          <a:ext cx="719043" cy="7190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A9B934-2EB3-4477-9127-6820996E302D}">
      <dsp:nvSpPr>
        <dsp:cNvPr id="0" name=""/>
        <dsp:cNvSpPr/>
      </dsp:nvSpPr>
      <dsp:spPr>
        <a:xfrm>
          <a:off x="93936" y="3654460"/>
          <a:ext cx="4146176" cy="741794"/>
        </a:xfrm>
        <a:prstGeom prst="rect">
          <a:avLst/>
        </a:prstGeom>
        <a:solidFill>
          <a:srgbClr val="EAA56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56593" bIns="43180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  <a:latin typeface="Calibri" pitchFamily="34" charset="0"/>
            </a:rPr>
            <a:t>Размещение информации </a:t>
          </a:r>
          <a:br>
            <a:rPr lang="ru-RU" sz="1700" b="1" kern="1200" dirty="0" smtClean="0">
              <a:solidFill>
                <a:schemeClr val="tx1"/>
              </a:solidFill>
              <a:latin typeface="Calibri" pitchFamily="34" charset="0"/>
            </a:rPr>
          </a:br>
          <a:r>
            <a:rPr lang="ru-RU" sz="1700" b="1" kern="1200" dirty="0" smtClean="0">
              <a:solidFill>
                <a:schemeClr val="tx1"/>
              </a:solidFill>
              <a:latin typeface="Calibri" pitchFamily="34" charset="0"/>
            </a:rPr>
            <a:t>о проверках и результатах</a:t>
          </a:r>
          <a:br>
            <a:rPr lang="ru-RU" sz="1700" b="1" kern="1200" dirty="0" smtClean="0">
              <a:solidFill>
                <a:schemeClr val="tx1"/>
              </a:solidFill>
              <a:latin typeface="Calibri" pitchFamily="34" charset="0"/>
            </a:rPr>
          </a:br>
          <a:r>
            <a:rPr lang="ru-RU" sz="1700" b="1" kern="1200" dirty="0" smtClean="0">
              <a:solidFill>
                <a:schemeClr val="tx1"/>
              </a:solidFill>
              <a:latin typeface="Calibri" pitchFamily="34" charset="0"/>
            </a:rPr>
            <a:t> их проведения</a:t>
          </a:r>
          <a:endParaRPr lang="ru-RU" sz="1700" b="1" kern="1200" dirty="0">
            <a:solidFill>
              <a:schemeClr val="tx1"/>
            </a:solidFill>
            <a:latin typeface="Calibri" pitchFamily="34" charset="0"/>
          </a:endParaRPr>
        </a:p>
      </dsp:txBody>
      <dsp:txXfrm>
        <a:off x="93936" y="3654460"/>
        <a:ext cx="4146176" cy="741794"/>
      </dsp:txXfrm>
    </dsp:sp>
    <dsp:sp modelId="{7095DC35-4E3E-4048-BDE8-7210A3894CE5}">
      <dsp:nvSpPr>
        <dsp:cNvPr id="0" name=""/>
        <dsp:cNvSpPr/>
      </dsp:nvSpPr>
      <dsp:spPr>
        <a:xfrm>
          <a:off x="3880590" y="3665835"/>
          <a:ext cx="719043" cy="7190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74C04B-E624-441B-AEA5-A40FD273785C}">
      <dsp:nvSpPr>
        <dsp:cNvPr id="0" name=""/>
        <dsp:cNvSpPr/>
      </dsp:nvSpPr>
      <dsp:spPr>
        <a:xfrm>
          <a:off x="-5231393" y="-796670"/>
          <a:ext cx="6193749" cy="6193749"/>
        </a:xfrm>
        <a:prstGeom prst="blockArc">
          <a:avLst>
            <a:gd name="adj1" fmla="val 18900000"/>
            <a:gd name="adj2" fmla="val 2700000"/>
            <a:gd name="adj3" fmla="val 349"/>
          </a:avLst>
        </a:pr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513D4C-C6C8-4664-9495-F8067558690B}">
      <dsp:nvSpPr>
        <dsp:cNvPr id="0" name=""/>
        <dsp:cNvSpPr/>
      </dsp:nvSpPr>
      <dsp:spPr>
        <a:xfrm>
          <a:off x="343581" y="203486"/>
          <a:ext cx="4252815" cy="743129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6593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  <a:latin typeface="Calibri" pitchFamily="34" charset="0"/>
            </a:rPr>
            <a:t>Работа с обращениями граждан, управляющих и </a:t>
          </a:r>
          <a:r>
            <a:rPr lang="ru-RU" sz="1700" b="1" kern="1200" dirty="0" err="1" smtClean="0">
              <a:solidFill>
                <a:schemeClr val="tx1"/>
              </a:solidFill>
              <a:latin typeface="Calibri" pitchFamily="34" charset="0"/>
            </a:rPr>
            <a:t>ресурсоснабжающих</a:t>
          </a:r>
          <a:r>
            <a:rPr lang="ru-RU" sz="1700" b="1" kern="1200" dirty="0" smtClean="0">
              <a:solidFill>
                <a:schemeClr val="tx1"/>
              </a:solidFill>
              <a:latin typeface="Calibri" pitchFamily="34" charset="0"/>
            </a:rPr>
            <a:t> организаций</a:t>
          </a:r>
        </a:p>
      </dsp:txBody>
      <dsp:txXfrm>
        <a:off x="343581" y="203486"/>
        <a:ext cx="4252815" cy="743129"/>
      </dsp:txXfrm>
    </dsp:sp>
    <dsp:sp modelId="{46ABCDB1-4710-4C09-BB1A-47CAA85163EF}">
      <dsp:nvSpPr>
        <dsp:cNvPr id="0" name=""/>
        <dsp:cNvSpPr/>
      </dsp:nvSpPr>
      <dsp:spPr>
        <a:xfrm>
          <a:off x="44408" y="215529"/>
          <a:ext cx="719043" cy="7190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FD8B36-B369-49C6-815B-A9FE8B1638FF}">
      <dsp:nvSpPr>
        <dsp:cNvPr id="0" name=""/>
        <dsp:cNvSpPr/>
      </dsp:nvSpPr>
      <dsp:spPr>
        <a:xfrm>
          <a:off x="761798" y="1066063"/>
          <a:ext cx="3828578" cy="743129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6593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  <a:latin typeface="Calibri" pitchFamily="34" charset="0"/>
            </a:rPr>
            <a:t>Получение актуальных данных об объектах жилфонда и коммунальной инфраструктуре</a:t>
          </a:r>
        </a:p>
      </dsp:txBody>
      <dsp:txXfrm>
        <a:off x="761798" y="1066063"/>
        <a:ext cx="3828578" cy="743129"/>
      </dsp:txXfrm>
    </dsp:sp>
    <dsp:sp modelId="{8D512865-5037-414E-945A-87B761DA048A}">
      <dsp:nvSpPr>
        <dsp:cNvPr id="0" name=""/>
        <dsp:cNvSpPr/>
      </dsp:nvSpPr>
      <dsp:spPr>
        <a:xfrm>
          <a:off x="456605" y="1078105"/>
          <a:ext cx="719043" cy="7190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D2100A-BC29-4B3C-B0B0-53015594BEC9}">
      <dsp:nvSpPr>
        <dsp:cNvPr id="0" name=""/>
        <dsp:cNvSpPr/>
      </dsp:nvSpPr>
      <dsp:spPr>
        <a:xfrm>
          <a:off x="906650" y="1928639"/>
          <a:ext cx="3698372" cy="743129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6593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  <a:latin typeface="Calibri" pitchFamily="34" charset="0"/>
            </a:rPr>
            <a:t>Формирование аналитической информации по субъекту РФ</a:t>
          </a:r>
        </a:p>
      </dsp:txBody>
      <dsp:txXfrm>
        <a:off x="906650" y="1928639"/>
        <a:ext cx="3698372" cy="743129"/>
      </dsp:txXfrm>
    </dsp:sp>
    <dsp:sp modelId="{B0EE1342-527A-4BF6-BFF9-CC76DCFC08CA}">
      <dsp:nvSpPr>
        <dsp:cNvPr id="0" name=""/>
        <dsp:cNvSpPr/>
      </dsp:nvSpPr>
      <dsp:spPr>
        <a:xfrm>
          <a:off x="583116" y="1940682"/>
          <a:ext cx="719043" cy="7190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F38BCB-85DA-4787-9589-164950DD849D}">
      <dsp:nvSpPr>
        <dsp:cNvPr id="0" name=""/>
        <dsp:cNvSpPr/>
      </dsp:nvSpPr>
      <dsp:spPr>
        <a:xfrm>
          <a:off x="761798" y="2791216"/>
          <a:ext cx="3828578" cy="743129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6593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  <a:latin typeface="Calibri" pitchFamily="34" charset="0"/>
            </a:rPr>
            <a:t>Осуществление контроля и выявление нарушений </a:t>
          </a:r>
          <a:br>
            <a:rPr lang="ru-RU" sz="1700" b="1" kern="1200" dirty="0" smtClean="0">
              <a:solidFill>
                <a:schemeClr val="tx1"/>
              </a:solidFill>
              <a:latin typeface="Calibri" pitchFamily="34" charset="0"/>
            </a:rPr>
          </a:br>
          <a:r>
            <a:rPr lang="ru-RU" sz="1700" b="1" kern="1200" dirty="0" smtClean="0">
              <a:solidFill>
                <a:schemeClr val="tx1"/>
              </a:solidFill>
              <a:latin typeface="Calibri" pitchFamily="34" charset="0"/>
            </a:rPr>
            <a:t>в сфере ЖКХ</a:t>
          </a:r>
        </a:p>
      </dsp:txBody>
      <dsp:txXfrm>
        <a:off x="761798" y="2791216"/>
        <a:ext cx="3828578" cy="743129"/>
      </dsp:txXfrm>
    </dsp:sp>
    <dsp:sp modelId="{82D7C35A-1433-486F-AA37-5B3AB0FE196F}">
      <dsp:nvSpPr>
        <dsp:cNvPr id="0" name=""/>
        <dsp:cNvSpPr/>
      </dsp:nvSpPr>
      <dsp:spPr>
        <a:xfrm>
          <a:off x="456605" y="2803259"/>
          <a:ext cx="719043" cy="7190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4AA0BE-18B0-43E6-8FEF-2B43FF6EB6F4}">
      <dsp:nvSpPr>
        <dsp:cNvPr id="0" name=""/>
        <dsp:cNvSpPr/>
      </dsp:nvSpPr>
      <dsp:spPr>
        <a:xfrm>
          <a:off x="403930" y="3655599"/>
          <a:ext cx="4132116" cy="739516"/>
        </a:xfrm>
        <a:prstGeom prst="rect">
          <a:avLst/>
        </a:prstGeom>
        <a:solidFill>
          <a:srgbClr val="EAA56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6593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  <a:latin typeface="Calibri" pitchFamily="34" charset="0"/>
            </a:rPr>
            <a:t>Размещение информации о нормативах потребления коммунальных услуг</a:t>
          </a:r>
        </a:p>
      </dsp:txBody>
      <dsp:txXfrm>
        <a:off x="403930" y="3655599"/>
        <a:ext cx="4132116" cy="739516"/>
      </dsp:txXfrm>
    </dsp:sp>
    <dsp:sp modelId="{9838D8FC-DB3C-4138-8936-0895B2AEC82A}">
      <dsp:nvSpPr>
        <dsp:cNvPr id="0" name=""/>
        <dsp:cNvSpPr/>
      </dsp:nvSpPr>
      <dsp:spPr>
        <a:xfrm>
          <a:off x="44408" y="3665835"/>
          <a:ext cx="719043" cy="7190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5850E9-0F93-43D9-8206-54A95EF34F9B}">
      <dsp:nvSpPr>
        <dsp:cNvPr id="0" name=""/>
        <dsp:cNvSpPr/>
      </dsp:nvSpPr>
      <dsp:spPr>
        <a:xfrm rot="5400000">
          <a:off x="-107294" y="108206"/>
          <a:ext cx="715295" cy="50070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 rot="-5400000">
        <a:off x="1" y="251266"/>
        <a:ext cx="500707" cy="214588"/>
      </dsp:txXfrm>
    </dsp:sp>
    <dsp:sp modelId="{60778E4B-3303-4339-ADA7-D10EDAEA4FC1}">
      <dsp:nvSpPr>
        <dsp:cNvPr id="0" name=""/>
        <dsp:cNvSpPr/>
      </dsp:nvSpPr>
      <dsp:spPr>
        <a:xfrm rot="5400000">
          <a:off x="3584829" y="-3083210"/>
          <a:ext cx="464942" cy="663318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Регистрация гражданина на портале </a:t>
          </a:r>
          <a:r>
            <a:rPr lang="ru-RU" sz="1500" kern="1200" dirty="0" err="1" smtClean="0"/>
            <a:t>госуслуг</a:t>
          </a:r>
          <a:r>
            <a:rPr lang="ru-RU" sz="1500" kern="1200" dirty="0" smtClean="0"/>
            <a:t> (gosuslugi.ru)</a:t>
          </a:r>
          <a:endParaRPr lang="ru-RU" sz="1500" kern="1200" dirty="0"/>
        </a:p>
      </dsp:txBody>
      <dsp:txXfrm rot="-5400000">
        <a:off x="500707" y="23609"/>
        <a:ext cx="6610490" cy="419548"/>
      </dsp:txXfrm>
    </dsp:sp>
    <dsp:sp modelId="{081BB9D6-5E37-4EE9-B199-7C3E495AE40B}">
      <dsp:nvSpPr>
        <dsp:cNvPr id="0" name=""/>
        <dsp:cNvSpPr/>
      </dsp:nvSpPr>
      <dsp:spPr>
        <a:xfrm rot="5400000">
          <a:off x="-107294" y="699129"/>
          <a:ext cx="715295" cy="50070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 rot="-5400000">
        <a:off x="1" y="842189"/>
        <a:ext cx="500707" cy="214588"/>
      </dsp:txXfrm>
    </dsp:sp>
    <dsp:sp modelId="{D18BAAA0-CF06-4FA2-9A9F-2A0850031AA4}">
      <dsp:nvSpPr>
        <dsp:cNvPr id="0" name=""/>
        <dsp:cNvSpPr/>
      </dsp:nvSpPr>
      <dsp:spPr>
        <a:xfrm rot="5400000">
          <a:off x="3584829" y="-2492287"/>
          <a:ext cx="464942" cy="663318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Подтверждение учетной записи в ЕСИА</a:t>
          </a:r>
          <a:endParaRPr lang="ru-RU" sz="1500" kern="1200" dirty="0"/>
        </a:p>
      </dsp:txBody>
      <dsp:txXfrm rot="-5400000">
        <a:off x="500707" y="614532"/>
        <a:ext cx="6610490" cy="419548"/>
      </dsp:txXfrm>
    </dsp:sp>
    <dsp:sp modelId="{76A5E4C9-4C44-40B5-8CDD-88292DD7F6F4}">
      <dsp:nvSpPr>
        <dsp:cNvPr id="0" name=""/>
        <dsp:cNvSpPr/>
      </dsp:nvSpPr>
      <dsp:spPr>
        <a:xfrm rot="5400000">
          <a:off x="-107294" y="1290052"/>
          <a:ext cx="715295" cy="50070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 rot="-5400000">
        <a:off x="1" y="1433112"/>
        <a:ext cx="500707" cy="214588"/>
      </dsp:txXfrm>
    </dsp:sp>
    <dsp:sp modelId="{5C51A686-A881-463F-9AB4-2545966A62D8}">
      <dsp:nvSpPr>
        <dsp:cNvPr id="0" name=""/>
        <dsp:cNvSpPr/>
      </dsp:nvSpPr>
      <dsp:spPr>
        <a:xfrm rot="5400000">
          <a:off x="3584829" y="-1901364"/>
          <a:ext cx="464942" cy="663318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Идентификация в ЕСИА</a:t>
          </a:r>
          <a:endParaRPr lang="ru-RU" sz="1500" kern="1200" dirty="0"/>
        </a:p>
      </dsp:txBody>
      <dsp:txXfrm rot="-5400000">
        <a:off x="500707" y="1205455"/>
        <a:ext cx="6610490" cy="419548"/>
      </dsp:txXfrm>
    </dsp:sp>
    <dsp:sp modelId="{12629188-9A5C-4226-B8AB-EBEDFE02059C}">
      <dsp:nvSpPr>
        <dsp:cNvPr id="0" name=""/>
        <dsp:cNvSpPr/>
      </dsp:nvSpPr>
      <dsp:spPr>
        <a:xfrm rot="5400000">
          <a:off x="-107294" y="1880975"/>
          <a:ext cx="715295" cy="50070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 rot="-5400000">
        <a:off x="1" y="2024035"/>
        <a:ext cx="500707" cy="214588"/>
      </dsp:txXfrm>
    </dsp:sp>
    <dsp:sp modelId="{AB02A7F0-FE11-4778-9776-EC6BBC96698F}">
      <dsp:nvSpPr>
        <dsp:cNvPr id="0" name=""/>
        <dsp:cNvSpPr/>
      </dsp:nvSpPr>
      <dsp:spPr>
        <a:xfrm rot="5400000">
          <a:off x="3584829" y="-1310441"/>
          <a:ext cx="464942" cy="663318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Переход на сайт ГИС ЖКХ</a:t>
          </a:r>
          <a:endParaRPr lang="ru-RU" sz="1500" kern="1200" dirty="0"/>
        </a:p>
      </dsp:txBody>
      <dsp:txXfrm rot="-5400000">
        <a:off x="500707" y="1796378"/>
        <a:ext cx="6610490" cy="419548"/>
      </dsp:txXfrm>
    </dsp:sp>
    <dsp:sp modelId="{4277483B-53AE-4B84-8069-2CF4BE922395}">
      <dsp:nvSpPr>
        <dsp:cNvPr id="0" name=""/>
        <dsp:cNvSpPr/>
      </dsp:nvSpPr>
      <dsp:spPr>
        <a:xfrm rot="5400000">
          <a:off x="-107294" y="2471898"/>
          <a:ext cx="715295" cy="50070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 rot="-5400000">
        <a:off x="1" y="2614958"/>
        <a:ext cx="500707" cy="214588"/>
      </dsp:txXfrm>
    </dsp:sp>
    <dsp:sp modelId="{06C39636-43AF-45D0-9A36-C1F27200C61C}">
      <dsp:nvSpPr>
        <dsp:cNvPr id="0" name=""/>
        <dsp:cNvSpPr/>
      </dsp:nvSpPr>
      <dsp:spPr>
        <a:xfrm rot="5400000">
          <a:off x="3584829" y="-719518"/>
          <a:ext cx="464942" cy="663318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Автоматическое предоставление доступа к личному кабинету в ГИС ЖКХ</a:t>
          </a:r>
          <a:endParaRPr lang="ru-RU" sz="1500" kern="1200" dirty="0"/>
        </a:p>
      </dsp:txBody>
      <dsp:txXfrm rot="-5400000">
        <a:off x="500707" y="2387301"/>
        <a:ext cx="6610490" cy="4195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0.22787</cdr:x>
      <cdr:y>0.64219</cdr:y>
    </cdr:from>
    <cdr:to>
      <cdr:x>0.3054</cdr:x>
      <cdr:y>0.66829</cdr:y>
    </cdr:to>
    <cdr:cxnSp macro="">
      <cdr:nvCxnSpPr>
        <cdr:cNvPr id="3" name="Соединительная линия уступом 2"/>
        <cdr:cNvCxnSpPr/>
      </cdr:nvCxnSpPr>
      <cdr:spPr>
        <a:xfrm xmlns:a="http://schemas.openxmlformats.org/drawingml/2006/main" rot="10800000" flipV="1">
          <a:off x="1994638" y="2987785"/>
          <a:ext cx="678654" cy="121443"/>
        </a:xfrm>
        <a:prstGeom xmlns:a="http://schemas.openxmlformats.org/drawingml/2006/main" prst="bentConnector3">
          <a:avLst>
            <a:gd name="adj1" fmla="val 55263"/>
          </a:avLst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0.24827</cdr:x>
      <cdr:y>0.54853</cdr:y>
    </cdr:from>
    <cdr:to>
      <cdr:x>0.30458</cdr:x>
      <cdr:y>0.62377</cdr:y>
    </cdr:to>
    <cdr:cxnSp macro="">
      <cdr:nvCxnSpPr>
        <cdr:cNvPr id="5" name="Соединительная линия уступом 4"/>
        <cdr:cNvCxnSpPr/>
      </cdr:nvCxnSpPr>
      <cdr:spPr>
        <a:xfrm xmlns:a="http://schemas.openxmlformats.org/drawingml/2006/main">
          <a:off x="2173230" y="2552017"/>
          <a:ext cx="492919" cy="350044"/>
        </a:xfrm>
        <a:prstGeom xmlns:a="http://schemas.openxmlformats.org/drawingml/2006/main" prst="bentConnector3">
          <a:avLst>
            <a:gd name="adj1" fmla="val 77536"/>
          </a:avLst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0.55676</cdr:x>
      <cdr:y>0.14777</cdr:y>
    </cdr:from>
    <cdr:to>
      <cdr:x>0.5943</cdr:x>
      <cdr:y>0.19537</cdr:y>
    </cdr:to>
    <cdr:cxnSp macro="">
      <cdr:nvCxnSpPr>
        <cdr:cNvPr id="15" name="Соединительная линия уступом 14"/>
        <cdr:cNvCxnSpPr/>
      </cdr:nvCxnSpPr>
      <cdr:spPr>
        <a:xfrm xmlns:a="http://schemas.openxmlformats.org/drawingml/2006/main" flipV="1">
          <a:off x="4873567" y="687498"/>
          <a:ext cx="328613" cy="221457"/>
        </a:xfrm>
        <a:prstGeom xmlns:a="http://schemas.openxmlformats.org/drawingml/2006/main" prst="bentConnector3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0.69387</cdr:x>
      <cdr:y>0.63605</cdr:y>
    </cdr:from>
    <cdr:to>
      <cdr:x>0.73467</cdr:x>
      <cdr:y>0.68365</cdr:y>
    </cdr:to>
    <cdr:cxnSp macro="">
      <cdr:nvCxnSpPr>
        <cdr:cNvPr id="17" name="Соединительная линия уступом 16"/>
        <cdr:cNvCxnSpPr/>
      </cdr:nvCxnSpPr>
      <cdr:spPr>
        <a:xfrm xmlns:a="http://schemas.openxmlformats.org/drawingml/2006/main">
          <a:off x="6073717" y="2959211"/>
          <a:ext cx="357188" cy="221456"/>
        </a:xfrm>
        <a:prstGeom xmlns:a="http://schemas.openxmlformats.org/drawingml/2006/main" prst="bentConnector3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0.27684</cdr:x>
      <cdr:y>0.76196</cdr:y>
    </cdr:from>
    <cdr:to>
      <cdr:x>0.31519</cdr:x>
      <cdr:y>0.7896</cdr:y>
    </cdr:to>
    <cdr:cxnSp macro="">
      <cdr:nvCxnSpPr>
        <cdr:cNvPr id="19" name="Соединительная линия уступом 18"/>
        <cdr:cNvCxnSpPr/>
      </cdr:nvCxnSpPr>
      <cdr:spPr>
        <a:xfrm xmlns:a="http://schemas.openxmlformats.org/drawingml/2006/main" flipV="1">
          <a:off x="2423261" y="3544998"/>
          <a:ext cx="335756" cy="128588"/>
        </a:xfrm>
        <a:prstGeom xmlns:a="http://schemas.openxmlformats.org/drawingml/2006/main" prst="bentConnector3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0.28581</cdr:x>
      <cdr:y>0.47483</cdr:y>
    </cdr:from>
    <cdr:to>
      <cdr:x>0.30785</cdr:x>
      <cdr:y>0.504</cdr:y>
    </cdr:to>
    <cdr:cxnSp macro="">
      <cdr:nvCxnSpPr>
        <cdr:cNvPr id="22" name="Соединительная линия уступом 21"/>
        <cdr:cNvCxnSpPr/>
      </cdr:nvCxnSpPr>
      <cdr:spPr>
        <a:xfrm xmlns:a="http://schemas.openxmlformats.org/drawingml/2006/main">
          <a:off x="2501842" y="2209117"/>
          <a:ext cx="192882" cy="135731"/>
        </a:xfrm>
        <a:prstGeom xmlns:a="http://schemas.openxmlformats.org/drawingml/2006/main" prst="bentConnector3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0.32907</cdr:x>
      <cdr:y>0.24604</cdr:y>
    </cdr:from>
    <cdr:to>
      <cdr:x>0.36171</cdr:x>
      <cdr:y>0.28136</cdr:y>
    </cdr:to>
    <cdr:cxnSp macro="">
      <cdr:nvCxnSpPr>
        <cdr:cNvPr id="24" name="Соединительная линия уступом 23"/>
        <cdr:cNvCxnSpPr/>
      </cdr:nvCxnSpPr>
      <cdr:spPr>
        <a:xfrm xmlns:a="http://schemas.openxmlformats.org/drawingml/2006/main">
          <a:off x="2880461" y="1144698"/>
          <a:ext cx="285750" cy="164307"/>
        </a:xfrm>
        <a:prstGeom xmlns:a="http://schemas.openxmlformats.org/drawingml/2006/main" prst="bentConnector3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0.51596</cdr:x>
      <cdr:y>0.15084</cdr:y>
    </cdr:from>
    <cdr:to>
      <cdr:x>0.52983</cdr:x>
      <cdr:y>0.18155</cdr:y>
    </cdr:to>
    <cdr:cxnSp macro="">
      <cdr:nvCxnSpPr>
        <cdr:cNvPr id="26" name="Соединительная линия уступом 25"/>
        <cdr:cNvCxnSpPr/>
      </cdr:nvCxnSpPr>
      <cdr:spPr>
        <a:xfrm xmlns:a="http://schemas.openxmlformats.org/drawingml/2006/main" rot="16200000" flipH="1">
          <a:off x="4516380" y="701785"/>
          <a:ext cx="121445" cy="142876"/>
        </a:xfrm>
        <a:prstGeom xmlns:a="http://schemas.openxmlformats.org/drawingml/2006/main" prst="bentConnector3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body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</p:spPr>
        <p:txBody>
          <a:bodyPr wrap="none" lIns="0" tIns="0" rIns="0" bIns="0"/>
          <a:lstStyle/>
          <a:p>
            <a:pPr lvl="0"/>
            <a:r>
              <a:rPr lang="ru-RU" noProof="0"/>
              <a:t>Для правки формата примечаний щелкните мышью</a:t>
            </a:r>
            <a:endParaRPr noProof="0"/>
          </a:p>
        </p:txBody>
      </p:sp>
      <p:sp>
        <p:nvSpPr>
          <p:cNvPr id="82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1363" cy="534988"/>
          </a:xfrm>
          <a:prstGeom prst="rect">
            <a:avLst/>
          </a:prstGeom>
        </p:spPr>
        <p:txBody>
          <a:bodyPr wrap="none" lIns="0" tIns="0" rIns="0" bIns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ru-RU"/>
              <a:t>&lt;заголовок&gt;</a:t>
            </a:r>
            <a:endParaRPr/>
          </a:p>
        </p:txBody>
      </p:sp>
      <p:sp>
        <p:nvSpPr>
          <p:cNvPr id="83" name="PlaceHolder 3"/>
          <p:cNvSpPr>
            <a:spLocks noGrp="1"/>
          </p:cNvSpPr>
          <p:nvPr>
            <p:ph type="dt"/>
          </p:nvPr>
        </p:nvSpPr>
        <p:spPr>
          <a:xfrm>
            <a:off x="4278313" y="0"/>
            <a:ext cx="3281362" cy="534988"/>
          </a:xfrm>
          <a:prstGeom prst="rect">
            <a:avLst/>
          </a:prstGeom>
        </p:spPr>
        <p:txBody>
          <a:bodyPr wrap="none" lIns="0" tIns="0" rIns="0" bIns="0"/>
          <a:lstStyle>
            <a:lvl1pPr algn="r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ru-RU"/>
              <a:t>&lt;дата/время&gt;</a:t>
            </a:r>
            <a:endParaRPr/>
          </a:p>
        </p:txBody>
      </p:sp>
      <p:sp>
        <p:nvSpPr>
          <p:cNvPr id="84" name="PlaceHolder 4"/>
          <p:cNvSpPr>
            <a:spLocks noGrp="1"/>
          </p:cNvSpPr>
          <p:nvPr>
            <p:ph type="ftr"/>
          </p:nvPr>
        </p:nvSpPr>
        <p:spPr>
          <a:xfrm>
            <a:off x="0" y="10156825"/>
            <a:ext cx="3281363" cy="534988"/>
          </a:xfrm>
          <a:prstGeom prst="rect">
            <a:avLst/>
          </a:prstGeom>
        </p:spPr>
        <p:txBody>
          <a:bodyPr wrap="none" lIns="0" tIns="0" rIns="0" bIns="0" anchor="b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ru-RU"/>
              <a:t>&lt;нижний колонтитул&gt;</a:t>
            </a:r>
            <a:endParaRPr/>
          </a:p>
        </p:txBody>
      </p:sp>
      <p:sp>
        <p:nvSpPr>
          <p:cNvPr id="85" name="PlaceHolder 5"/>
          <p:cNvSpPr>
            <a:spLocks noGrp="1"/>
          </p:cNvSpPr>
          <p:nvPr>
            <p:ph type="sldNum"/>
          </p:nvPr>
        </p:nvSpPr>
        <p:spPr>
          <a:xfrm>
            <a:off x="4278313" y="10156825"/>
            <a:ext cx="3281362" cy="534988"/>
          </a:xfrm>
          <a:prstGeom prst="rect">
            <a:avLst/>
          </a:prstGeom>
        </p:spPr>
        <p:txBody>
          <a:bodyPr wrap="none" lIns="0" tIns="0" rIns="0" bIns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1BE7ED0-8345-4A09-94ED-423C12405B38}" type="slidenum">
              <a:rPr lang="ru-RU"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336993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38125" y="741363"/>
            <a:ext cx="632142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1BE7ED0-8345-4A09-94ED-423C12405B38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9901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38125" y="741363"/>
            <a:ext cx="632142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1BE7ED0-8345-4A09-94ED-423C12405B38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99011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38125" y="741363"/>
            <a:ext cx="632142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1BE7ED0-8345-4A09-94ED-423C12405B38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9901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PlaceHolder 1"/>
          <p:cNvSpPr>
            <a:spLocks noGrp="1"/>
          </p:cNvSpPr>
          <p:nvPr>
            <p:ph type="body"/>
          </p:nvPr>
        </p:nvSpPr>
        <p:spPr bwMode="auto">
          <a:xfrm>
            <a:off x="679450" y="4691063"/>
            <a:ext cx="5438775" cy="4441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49155" name="TextShape 2"/>
          <p:cNvSpPr txBox="1">
            <a:spLocks noChangeArrowheads="1"/>
          </p:cNvSpPr>
          <p:nvPr/>
        </p:nvSpPr>
        <p:spPr bwMode="auto">
          <a:xfrm>
            <a:off x="3851275" y="9378950"/>
            <a:ext cx="2944813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1pPr>
            <a:lvl2pPr>
              <a:defRPr sz="1200"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2pPr>
            <a:lvl3pPr>
              <a:defRPr sz="1200"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3pPr>
            <a:lvl4pPr>
              <a:defRPr sz="1200"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4pPr>
            <a:lvl5pPr>
              <a:defRPr sz="1200"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9pPr>
          </a:lstStyle>
          <a:p>
            <a:fld id="{8A975730-1480-49D7-B447-6C228702EF75}" type="slidenum">
              <a:rPr lang="ru-RU" altLang="ru-RU">
                <a:solidFill>
                  <a:srgbClr val="000000"/>
                </a:solidFill>
                <a:latin typeface="Calibri" pitchFamily="34" charset="0"/>
              </a:rPr>
              <a:pPr/>
              <a:t>32</a:t>
            </a:fld>
            <a:endParaRPr lang="ru-RU" altLang="ru-RU" sz="1800"/>
          </a:p>
        </p:txBody>
      </p:sp>
    </p:spTree>
    <p:extLst>
      <p:ext uri="{BB962C8B-B14F-4D97-AF65-F5344CB8AC3E}">
        <p14:creationId xmlns:p14="http://schemas.microsoft.com/office/powerpoint/2010/main" val="4083322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3623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16600" y="242280"/>
            <a:ext cx="9298080" cy="10080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16600" y="1353960"/>
            <a:ext cx="4564440" cy="2685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16600" y="1648080"/>
            <a:ext cx="4564440" cy="2685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39135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16600" y="242280"/>
            <a:ext cx="9298080" cy="10080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16600" y="1353960"/>
            <a:ext cx="2226960" cy="2685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2855160" y="1353960"/>
            <a:ext cx="2226960" cy="2685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2855160" y="1648080"/>
            <a:ext cx="2226960" cy="2685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16600" y="1648080"/>
            <a:ext cx="2226960" cy="2685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949653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475" y="1647825"/>
            <a:ext cx="33655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088" y="1647825"/>
            <a:ext cx="33655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16600" y="242280"/>
            <a:ext cx="9298080" cy="10080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16600" y="1353960"/>
            <a:ext cx="2226960" cy="2685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2855160" y="1353960"/>
            <a:ext cx="2226960" cy="2685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92116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16600" y="242280"/>
            <a:ext cx="9298080" cy="10080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16600" y="1180080"/>
            <a:ext cx="4564440" cy="91188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52544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16600" y="242280"/>
            <a:ext cx="9298080" cy="10080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16600" y="1353960"/>
            <a:ext cx="4564440" cy="5637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6659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16600" y="242280"/>
            <a:ext cx="9298080" cy="10080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16600" y="1353960"/>
            <a:ext cx="2226960" cy="5637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2855160" y="1353960"/>
            <a:ext cx="2226960" cy="5637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29417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16600" y="242280"/>
            <a:ext cx="9298080" cy="10080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64306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16600" y="242280"/>
            <a:ext cx="9298080" cy="167544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26135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16600" y="242280"/>
            <a:ext cx="9298080" cy="10080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16600" y="1353960"/>
            <a:ext cx="2226960" cy="2685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16600" y="1648080"/>
            <a:ext cx="2226960" cy="2685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2855160" y="1353960"/>
            <a:ext cx="2226960" cy="5637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47364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16600" y="242280"/>
            <a:ext cx="9298080" cy="10080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16600" y="1353960"/>
            <a:ext cx="2226960" cy="5637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2855160" y="1353960"/>
            <a:ext cx="2226960" cy="2685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2855160" y="1648080"/>
            <a:ext cx="2226960" cy="2685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3874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16600" y="242280"/>
            <a:ext cx="9298080" cy="10080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16600" y="1353960"/>
            <a:ext cx="2226960" cy="2685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2855160" y="1353960"/>
            <a:ext cx="2226960" cy="2685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16600" y="1648080"/>
            <a:ext cx="4563720" cy="2685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70062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ceHolder 1"/>
          <p:cNvSpPr>
            <a:spLocks noGrp="1"/>
          </p:cNvSpPr>
          <p:nvPr>
            <p:ph type="title"/>
          </p:nvPr>
        </p:nvSpPr>
        <p:spPr bwMode="auto">
          <a:xfrm>
            <a:off x="774700" y="1879600"/>
            <a:ext cx="87820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3400" tIns="56520" rIns="113400" bIns="565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Для правки текста заголовка щелкните мышьюОбразец заголовка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515938" y="5605463"/>
            <a:ext cx="2411412" cy="322262"/>
          </a:xfrm>
          <a:prstGeom prst="rect">
            <a:avLst/>
          </a:prstGeom>
        </p:spPr>
        <p:txBody>
          <a:bodyPr lIns="113400" tIns="56520" rIns="113400" bIns="5652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500">
                <a:solidFill>
                  <a:srgbClr val="8B8B8B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ru-RU"/>
              <a:t>29.1.15</a:t>
            </a:r>
            <a:endParaRPr sz="18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529013" y="5605463"/>
            <a:ext cx="3271837" cy="322262"/>
          </a:xfrm>
          <a:prstGeom prst="rect">
            <a:avLst/>
          </a:prstGeom>
        </p:spPr>
        <p:txBody>
          <a:bodyPr lIns="113400" tIns="56520" rIns="113400" bIns="5652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7404100" y="5605463"/>
            <a:ext cx="2409825" cy="322262"/>
          </a:xfrm>
          <a:prstGeom prst="rect">
            <a:avLst/>
          </a:prstGeom>
        </p:spPr>
        <p:txBody>
          <a:bodyPr lIns="113400" tIns="56520" rIns="113400" bIns="5652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500">
                <a:solidFill>
                  <a:srgbClr val="898989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CBC0A915-433B-431A-B637-19AEB7D5D5AD}" type="slidenum">
              <a:rPr lang="ru-RU"/>
              <a:pPr>
                <a:defRPr/>
              </a:pPr>
              <a:t>‹#›</a:t>
            </a:fld>
            <a:endParaRPr sz="18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515938" y="1414463"/>
            <a:ext cx="9297987" cy="3508375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ru-RU"/>
              <a:t>Для правки структуры щелкните мышью</a:t>
            </a:r>
            <a:endParaRPr/>
          </a:p>
          <a:p>
            <a:pPr lvl="1"/>
            <a:r>
              <a:rPr lang="ru-RU"/>
              <a:t>Второй уровень структуры</a:t>
            </a:r>
            <a:endParaRPr/>
          </a:p>
          <a:p>
            <a:pPr lvl="2"/>
            <a:r>
              <a:rPr lang="ru-RU"/>
              <a:t>Третий уровень структуры</a:t>
            </a:r>
            <a:endParaRPr/>
          </a:p>
          <a:p>
            <a:pPr lvl="3"/>
            <a:r>
              <a:rPr lang="ru-RU"/>
              <a:t>Четвёртый уровень структуры</a:t>
            </a:r>
            <a:endParaRPr/>
          </a:p>
          <a:p>
            <a:pPr lvl="4"/>
            <a:r>
              <a:rPr lang="ru-RU"/>
              <a:t>Пятый уровень структуры</a:t>
            </a:r>
            <a:endParaRPr/>
          </a:p>
          <a:p>
            <a:pPr lvl="5"/>
            <a:r>
              <a:rPr lang="ru-RU"/>
              <a:t>Шестой уровень структуры</a:t>
            </a:r>
            <a:endParaRPr/>
          </a:p>
          <a:p>
            <a:pPr lvl="6"/>
            <a:r>
              <a:rPr lang="ru-RU"/>
              <a:t>Седьмой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DejaVu Sans"/>
          <a:cs typeface="DejaVu Sans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DejaVu Sans"/>
          <a:cs typeface="DejaVu Sans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DejaVu Sans"/>
          <a:cs typeface="DejaVu Sans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DejaVu Sans"/>
          <a:cs typeface="DejaVu Sans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DejaVu Sans"/>
          <a:cs typeface="DejaVu Sans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DejaVu Sans"/>
          <a:cs typeface="DejaVu Sans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DejaVu Sans"/>
          <a:cs typeface="DejaVu Sans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DejaVu Sans"/>
          <a:cs typeface="DejaVu Sans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1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1.xml"/><Relationship Id="rId5" Type="http://schemas.openxmlformats.org/officeDocument/2006/relationships/diagramData" Target="../diagrams/data11.xml"/><Relationship Id="rId4" Type="http://schemas.openxmlformats.org/officeDocument/2006/relationships/image" Target="../media/image8.png"/><Relationship Id="rId9" Type="http://schemas.microsoft.com/office/2007/relationships/diagramDrawing" Target="../diagrams/drawing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2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2.xml"/><Relationship Id="rId5" Type="http://schemas.openxmlformats.org/officeDocument/2006/relationships/diagramData" Target="../diagrams/data12.xml"/><Relationship Id="rId4" Type="http://schemas.openxmlformats.org/officeDocument/2006/relationships/image" Target="../media/image8.png"/><Relationship Id="rId9" Type="http://schemas.microsoft.com/office/2007/relationships/diagramDrawing" Target="../diagrams/drawing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diagramColors" Target="../diagrams/colors2.xml"/><Relationship Id="rId18" Type="http://schemas.openxmlformats.org/officeDocument/2006/relationships/image" Target="../media/image12.png"/><Relationship Id="rId3" Type="http://schemas.openxmlformats.org/officeDocument/2006/relationships/image" Target="../media/image2.png"/><Relationship Id="rId21" Type="http://schemas.openxmlformats.org/officeDocument/2006/relationships/image" Target="../media/image15.png"/><Relationship Id="rId7" Type="http://schemas.openxmlformats.org/officeDocument/2006/relationships/diagramQuickStyle" Target="../diagrams/quickStyle1.xml"/><Relationship Id="rId12" Type="http://schemas.openxmlformats.org/officeDocument/2006/relationships/diagramQuickStyle" Target="../diagrams/quickStyle2.xml"/><Relationship Id="rId17" Type="http://schemas.openxmlformats.org/officeDocument/2006/relationships/image" Target="../media/image11.png"/><Relationship Id="rId2" Type="http://schemas.openxmlformats.org/officeDocument/2006/relationships/image" Target="../media/image7.png"/><Relationship Id="rId16" Type="http://schemas.openxmlformats.org/officeDocument/2006/relationships/image" Target="../media/image10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11" Type="http://schemas.openxmlformats.org/officeDocument/2006/relationships/diagramLayout" Target="../diagrams/layout2.xml"/><Relationship Id="rId24" Type="http://schemas.microsoft.com/office/2007/relationships/hdphoto" Target="../media/hdphoto2.wdp"/><Relationship Id="rId5" Type="http://schemas.openxmlformats.org/officeDocument/2006/relationships/diagramData" Target="../diagrams/data1.xml"/><Relationship Id="rId15" Type="http://schemas.openxmlformats.org/officeDocument/2006/relationships/image" Target="../media/image9.png"/><Relationship Id="rId23" Type="http://schemas.openxmlformats.org/officeDocument/2006/relationships/image" Target="../media/image17.png"/><Relationship Id="rId10" Type="http://schemas.openxmlformats.org/officeDocument/2006/relationships/diagramData" Target="../diagrams/data2.xml"/><Relationship Id="rId19" Type="http://schemas.openxmlformats.org/officeDocument/2006/relationships/image" Target="../media/image13.jpeg"/><Relationship Id="rId4" Type="http://schemas.openxmlformats.org/officeDocument/2006/relationships/image" Target="../media/image8.png"/><Relationship Id="rId9" Type="http://schemas.microsoft.com/office/2007/relationships/diagramDrawing" Target="../diagrams/drawing1.xml"/><Relationship Id="rId14" Type="http://schemas.microsoft.com/office/2007/relationships/diagramDrawing" Target="../diagrams/drawing2.xml"/><Relationship Id="rId22" Type="http://schemas.openxmlformats.org/officeDocument/2006/relationships/image" Target="../media/image1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.xml"/><Relationship Id="rId4" Type="http://schemas.openxmlformats.org/officeDocument/2006/relationships/image" Target="../media/image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13" Type="http://schemas.openxmlformats.org/officeDocument/2006/relationships/diagramQuickStyle" Target="../diagrams/quickStyle4.xml"/><Relationship Id="rId3" Type="http://schemas.openxmlformats.org/officeDocument/2006/relationships/image" Target="../media/image7.png"/><Relationship Id="rId7" Type="http://schemas.openxmlformats.org/officeDocument/2006/relationships/diagramLayout" Target="../diagrams/layout3.xml"/><Relationship Id="rId12" Type="http://schemas.openxmlformats.org/officeDocument/2006/relationships/diagramLayout" Target="../diagrams/layout4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3.xml"/><Relationship Id="rId11" Type="http://schemas.openxmlformats.org/officeDocument/2006/relationships/diagramData" Target="../diagrams/data4.xml"/><Relationship Id="rId5" Type="http://schemas.openxmlformats.org/officeDocument/2006/relationships/image" Target="../media/image8.png"/><Relationship Id="rId15" Type="http://schemas.microsoft.com/office/2007/relationships/diagramDrawing" Target="../diagrams/drawing4.xml"/><Relationship Id="rId10" Type="http://schemas.microsoft.com/office/2007/relationships/diagramDrawing" Target="../diagrams/drawing3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3.xml"/><Relationship Id="rId14" Type="http://schemas.openxmlformats.org/officeDocument/2006/relationships/diagramColors" Target="../diagrams/colors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13" Type="http://schemas.openxmlformats.org/officeDocument/2006/relationships/diagramQuickStyle" Target="../diagrams/quickStyle6.xml"/><Relationship Id="rId3" Type="http://schemas.openxmlformats.org/officeDocument/2006/relationships/image" Target="../media/image7.png"/><Relationship Id="rId7" Type="http://schemas.openxmlformats.org/officeDocument/2006/relationships/diagramLayout" Target="../diagrams/layout5.xml"/><Relationship Id="rId12" Type="http://schemas.openxmlformats.org/officeDocument/2006/relationships/diagramLayout" Target="../diagrams/layout6.xml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5.xml"/><Relationship Id="rId11" Type="http://schemas.openxmlformats.org/officeDocument/2006/relationships/diagramData" Target="../diagrams/data6.xml"/><Relationship Id="rId5" Type="http://schemas.openxmlformats.org/officeDocument/2006/relationships/image" Target="../media/image8.png"/><Relationship Id="rId15" Type="http://schemas.microsoft.com/office/2007/relationships/diagramDrawing" Target="../diagrams/drawing6.xml"/><Relationship Id="rId10" Type="http://schemas.microsoft.com/office/2007/relationships/diagramDrawing" Target="../diagrams/drawing5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5.xml"/><Relationship Id="rId14" Type="http://schemas.openxmlformats.org/officeDocument/2006/relationships/diagramColors" Target="../diagrams/colors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7.xml"/><Relationship Id="rId13" Type="http://schemas.openxmlformats.org/officeDocument/2006/relationships/diagramQuickStyle" Target="../diagrams/quickStyle8.xml"/><Relationship Id="rId3" Type="http://schemas.openxmlformats.org/officeDocument/2006/relationships/image" Target="../media/image7.png"/><Relationship Id="rId7" Type="http://schemas.openxmlformats.org/officeDocument/2006/relationships/diagramLayout" Target="../diagrams/layout7.xml"/><Relationship Id="rId12" Type="http://schemas.openxmlformats.org/officeDocument/2006/relationships/diagramLayout" Target="../diagrams/layout8.xml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7.xml"/><Relationship Id="rId11" Type="http://schemas.openxmlformats.org/officeDocument/2006/relationships/diagramData" Target="../diagrams/data8.xml"/><Relationship Id="rId5" Type="http://schemas.openxmlformats.org/officeDocument/2006/relationships/image" Target="../media/image8.png"/><Relationship Id="rId15" Type="http://schemas.microsoft.com/office/2007/relationships/diagramDrawing" Target="../diagrams/drawing8.xml"/><Relationship Id="rId10" Type="http://schemas.microsoft.com/office/2007/relationships/diagramDrawing" Target="../diagrams/drawing7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7.xml"/><Relationship Id="rId14" Type="http://schemas.openxmlformats.org/officeDocument/2006/relationships/diagramColors" Target="../diagrams/colors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9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9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9.xml"/><Relationship Id="rId5" Type="http://schemas.openxmlformats.org/officeDocument/2006/relationships/diagramData" Target="../diagrams/data9.xml"/><Relationship Id="rId4" Type="http://schemas.openxmlformats.org/officeDocument/2006/relationships/image" Target="../media/image8.png"/><Relationship Id="rId9" Type="http://schemas.microsoft.com/office/2007/relationships/diagramDrawing" Target="../diagrams/drawing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0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0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0.xml"/><Relationship Id="rId5" Type="http://schemas.openxmlformats.org/officeDocument/2006/relationships/diagramData" Target="../diagrams/data10.xml"/><Relationship Id="rId4" Type="http://schemas.openxmlformats.org/officeDocument/2006/relationships/image" Target="../media/image8.png"/><Relationship Id="rId9" Type="http://schemas.microsoft.com/office/2007/relationships/diagramDrawing" Target="../diagrams/drawin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Рисунок 7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93"/>
          <a:stretch/>
        </p:blipFill>
        <p:spPr>
          <a:xfrm>
            <a:off x="-649062" y="875"/>
            <a:ext cx="9702903" cy="2618670"/>
          </a:xfrm>
          <a:prstGeom prst="rect">
            <a:avLst/>
          </a:prstGeom>
        </p:spPr>
      </p:pic>
      <p:sp>
        <p:nvSpPr>
          <p:cNvPr id="84" name="TextBox 83"/>
          <p:cNvSpPr txBox="1"/>
          <p:nvPr/>
        </p:nvSpPr>
        <p:spPr>
          <a:xfrm>
            <a:off x="744583" y="3694261"/>
            <a:ext cx="9195038" cy="891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2800" b="1" spc="-30" dirty="0" smtClean="0">
                <a:latin typeface="Roboto Condensed"/>
                <a:cs typeface="Microsoft Sans Serif" pitchFamily="34" charset="0"/>
              </a:rPr>
              <a:t>Государственная информационная система</a:t>
            </a:r>
          </a:p>
          <a:p>
            <a:pPr algn="ctr">
              <a:lnSpc>
                <a:spcPts val="2000"/>
              </a:lnSpc>
            </a:pPr>
            <a:endParaRPr lang="ru-RU" sz="2800" b="1" spc="-30" dirty="0">
              <a:latin typeface="Roboto Condensed"/>
              <a:cs typeface="Microsoft Sans Serif" pitchFamily="34" charset="0"/>
            </a:endParaRPr>
          </a:p>
          <a:p>
            <a:pPr algn="ctr">
              <a:lnSpc>
                <a:spcPts val="2000"/>
              </a:lnSpc>
            </a:pPr>
            <a:r>
              <a:rPr lang="ru-RU" sz="2800" b="1" spc="-30" dirty="0" smtClean="0">
                <a:latin typeface="Roboto Condensed"/>
                <a:cs typeface="Microsoft Sans Serif" pitchFamily="34" charset="0"/>
              </a:rPr>
              <a:t> жилищно-коммунального хозяйства (ГИС ЖКХ)</a:t>
            </a:r>
            <a:endParaRPr lang="ru-RU" sz="2800" b="1" spc="-30" dirty="0">
              <a:latin typeface="Roboto Condensed"/>
              <a:cs typeface="Microsoft Sans Serif" pitchFamily="34" charset="0"/>
            </a:endParaRPr>
          </a:p>
        </p:txBody>
      </p:sp>
      <p:sp>
        <p:nvSpPr>
          <p:cNvPr id="42" name="Rectangle 28"/>
          <p:cNvSpPr>
            <a:spLocks/>
          </p:cNvSpPr>
          <p:nvPr/>
        </p:nvSpPr>
        <p:spPr bwMode="auto">
          <a:xfrm>
            <a:off x="523814" y="5437234"/>
            <a:ext cx="9252521" cy="482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marL="342864" indent="-342864" algn="ctr" defTabSz="914303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000" b="1" kern="0" dirty="0">
                <a:solidFill>
                  <a:schemeClr val="bg1"/>
                </a:solidFill>
                <a:latin typeface="+mj-lt"/>
                <a:ea typeface="Gill Sans" charset="0"/>
                <a:cs typeface="Calibri" pitchFamily="34" charset="0"/>
              </a:rPr>
              <a:t>ЭКОНОМИЧЕСКАЯ БЕЗОПАСНОСТЬ ТЕНДЕРОВ</a:t>
            </a:r>
          </a:p>
        </p:txBody>
      </p:sp>
      <p:sp>
        <p:nvSpPr>
          <p:cNvPr id="90" name="TextBox 1"/>
          <p:cNvSpPr txBox="1"/>
          <p:nvPr/>
        </p:nvSpPr>
        <p:spPr>
          <a:xfrm>
            <a:off x="3077609" y="5501336"/>
            <a:ext cx="40075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l" defTabSz="1087438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542925" indent="63500" algn="l" defTabSz="1087438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1087438" indent="128588" algn="l" defTabSz="1087438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631950" indent="195263" algn="l" defTabSz="1087438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2176463" indent="260350" algn="l" defTabSz="1087438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 algn="ctr">
              <a:defRPr/>
            </a:pPr>
            <a:r>
              <a:rPr lang="ru-RU" sz="1800" b="1" dirty="0" smtClean="0">
                <a:solidFill>
                  <a:srgbClr val="595959"/>
                </a:solidFill>
                <a:latin typeface="+mj-lt"/>
              </a:rPr>
              <a:t>Москва</a:t>
            </a:r>
            <a:r>
              <a:rPr lang="ru-RU" sz="1800" b="1" dirty="0">
                <a:solidFill>
                  <a:srgbClr val="595959"/>
                </a:solidFill>
                <a:latin typeface="+mj-lt"/>
              </a:rPr>
              <a:t>, </a:t>
            </a:r>
            <a:r>
              <a:rPr lang="ru-RU" sz="1800" b="1" dirty="0" smtClean="0">
                <a:solidFill>
                  <a:srgbClr val="595959"/>
                </a:solidFill>
                <a:latin typeface="+mj-lt"/>
              </a:rPr>
              <a:t>2016 </a:t>
            </a:r>
            <a:endParaRPr lang="ru-RU" sz="1800" b="1" dirty="0">
              <a:solidFill>
                <a:srgbClr val="595959"/>
              </a:solidFill>
              <a:latin typeface="+mj-lt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3077609" y="3149669"/>
            <a:ext cx="4058646" cy="335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00"/>
              </a:lnSpc>
            </a:pPr>
            <a:r>
              <a:rPr lang="ru-RU" sz="2800" dirty="0" err="1">
                <a:solidFill>
                  <a:srgbClr val="8E8E8E"/>
                </a:solidFill>
                <a:latin typeface="Microsoft Sans Serif" pitchFamily="34" charset="0"/>
                <a:cs typeface="Microsoft Sans Serif" pitchFamily="34" charset="0"/>
              </a:rPr>
              <a:t>Минкомсвязь</a:t>
            </a:r>
            <a:r>
              <a:rPr lang="ru-RU" sz="2800" dirty="0">
                <a:solidFill>
                  <a:srgbClr val="8E8E8E"/>
                </a:solidFill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ru-RU" sz="2800" dirty="0" smtClean="0">
                <a:solidFill>
                  <a:srgbClr val="8E8E8E"/>
                </a:solidFill>
                <a:latin typeface="Microsoft Sans Serif" pitchFamily="34" charset="0"/>
                <a:cs typeface="Microsoft Sans Serif" pitchFamily="34" charset="0"/>
              </a:rPr>
              <a:t>России</a:t>
            </a:r>
            <a:endParaRPr lang="ru-RU" sz="2800" dirty="0">
              <a:solidFill>
                <a:srgbClr val="8E8E8E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pic>
        <p:nvPicPr>
          <p:cNvPr id="92" name="Рисунок 9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389" y="886533"/>
            <a:ext cx="1757990" cy="1922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44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278"/>
          <a:stretch/>
        </p:blipFill>
        <p:spPr bwMode="auto">
          <a:xfrm>
            <a:off x="4852986" y="3174"/>
            <a:ext cx="5478463" cy="1253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93"/>
          <a:stretch/>
        </p:blipFill>
        <p:spPr>
          <a:xfrm>
            <a:off x="-435057" y="-1"/>
            <a:ext cx="4714875" cy="12724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39" y="307429"/>
            <a:ext cx="800100" cy="762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96239" y="731589"/>
            <a:ext cx="46482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1300" spc="-30" dirty="0">
                <a:solidFill>
                  <a:srgbClr val="8E8E8E"/>
                </a:solidFill>
                <a:latin typeface="Roboto Condensed"/>
              </a:rPr>
              <a:t>Государственная информационная система</a:t>
            </a:r>
            <a:r>
              <a:rPr lang="ru-RU" sz="1300" spc="-30" dirty="0" smtClean="0">
                <a:solidFill>
                  <a:srgbClr val="8E8E8E"/>
                </a:solidFill>
                <a:latin typeface="Roboto Condensed"/>
              </a:rPr>
              <a:t/>
            </a:r>
            <a:br>
              <a:rPr lang="ru-RU" sz="1300" spc="-30" dirty="0" smtClean="0">
                <a:solidFill>
                  <a:srgbClr val="8E8E8E"/>
                </a:solidFill>
                <a:latin typeface="Roboto Condensed"/>
              </a:rPr>
            </a:br>
            <a:r>
              <a:rPr lang="ru-RU" sz="1300" spc="-30" dirty="0">
                <a:solidFill>
                  <a:srgbClr val="8E8E8E"/>
                </a:solidFill>
                <a:latin typeface="Roboto Condensed"/>
              </a:rPr>
              <a:t>жилищно-коммунального хозяйства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196239" y="512411"/>
            <a:ext cx="31051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3500" b="1" spc="-30" dirty="0" smtClean="0">
                <a:latin typeface="Roboto Condensed"/>
                <a:cs typeface="Microsoft Sans Serif" pitchFamily="34" charset="0"/>
              </a:rPr>
              <a:t>ГИС ЖКХ</a:t>
            </a:r>
            <a:endParaRPr lang="ru-RU" sz="3500" b="1" spc="-30" dirty="0">
              <a:latin typeface="Roboto Condensed"/>
              <a:cs typeface="Microsoft Sans Serif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1294605"/>
            <a:ext cx="10331450" cy="261743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94000"/>
                  <a:alpha val="5000"/>
                </a:schemeClr>
              </a:gs>
              <a:gs pos="100000">
                <a:schemeClr val="bg1">
                  <a:lumMod val="95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/>
          <p:cNvSpPr txBox="1"/>
          <p:nvPr/>
        </p:nvSpPr>
        <p:spPr>
          <a:xfrm>
            <a:off x="629392" y="1278215"/>
            <a:ext cx="9322130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1800"/>
              </a:spcBef>
              <a:spcAft>
                <a:spcPts val="0"/>
              </a:spcAft>
              <a:defRPr/>
            </a:pPr>
            <a:r>
              <a:rPr lang="ru-RU" sz="2400" spc="-4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rPr>
              <a:t>			             </a:t>
            </a:r>
          </a:p>
          <a:p>
            <a:pPr fontAlgn="auto">
              <a:spcBef>
                <a:spcPts val="180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endParaRPr lang="ru-RU" spc="-150" dirty="0" smtClean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008359" y="26073"/>
            <a:ext cx="3162300" cy="125333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ч</a:t>
            </a:r>
            <a:endParaRPr lang="ru-RU" dirty="0"/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0" y="1253330"/>
            <a:ext cx="10321926" cy="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Равнобедренный треугольник 41"/>
          <p:cNvSpPr/>
          <p:nvPr/>
        </p:nvSpPr>
        <p:spPr>
          <a:xfrm>
            <a:off x="10146910" y="136452"/>
            <a:ext cx="170977" cy="170977"/>
          </a:xfrm>
          <a:prstGeom prst="triangle">
            <a:avLst>
              <a:gd name="adj" fmla="val 100000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cxnSp>
        <p:nvCxnSpPr>
          <p:cNvPr id="43" name="Соединительная линия уступом 42"/>
          <p:cNvCxnSpPr/>
          <p:nvPr/>
        </p:nvCxnSpPr>
        <p:spPr>
          <a:xfrm flipV="1">
            <a:off x="6249048" y="404190"/>
            <a:ext cx="4057002" cy="387093"/>
          </a:xfrm>
          <a:prstGeom prst="bentConnector3">
            <a:avLst>
              <a:gd name="adj1" fmla="val -399"/>
            </a:avLst>
          </a:prstGeom>
          <a:ln w="76200">
            <a:solidFill>
              <a:srgbClr val="CC4744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7943408" y="19674"/>
            <a:ext cx="20991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8E8E8E"/>
                </a:solidFill>
                <a:latin typeface="Calibri" panose="020F0502020204030204" pitchFamily="34" charset="0"/>
                <a:cs typeface="Microsoft Sans Serif" pitchFamily="34" charset="0"/>
              </a:rPr>
              <a:t>www.dom.gosuslugi.ru</a:t>
            </a:r>
            <a:endParaRPr lang="ru-RU" sz="1600" dirty="0">
              <a:solidFill>
                <a:srgbClr val="8E8E8E"/>
              </a:solidFill>
              <a:latin typeface="Calibri" panose="020F0502020204030204" pitchFamily="34" charset="0"/>
              <a:cs typeface="Microsoft Sans Serif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67988" y="405403"/>
            <a:ext cx="4038062" cy="830997"/>
          </a:xfrm>
          <a:prstGeom prst="rect">
            <a:avLst/>
          </a:prstGeom>
          <a:noFill/>
          <a:ln>
            <a:noFill/>
          </a:ln>
          <a:effectLst>
            <a:outerShdw blurRad="165100" sx="102000" sy="102000" algn="ctr" rotWithShape="0">
              <a:prstClr val="black">
                <a:alpha val="12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innerShdw blurRad="63500" dist="50800" dir="8100000">
                    <a:prstClr val="black">
                      <a:alpha val="0"/>
                    </a:prstClr>
                  </a:innerShdw>
                </a:effectLst>
                <a:latin typeface="Calibri" panose="020F0502020204030204" pitchFamily="34" charset="0"/>
                <a:ea typeface="+mn-ea"/>
                <a:cs typeface="+mn-cs"/>
              </a:rPr>
              <a:t>Предоставление полномочий в ГИС ЖКХ</a:t>
            </a:r>
            <a:endParaRPr lang="ru-RU" sz="2400" b="1" dirty="0">
              <a:solidFill>
                <a:schemeClr val="tx2">
                  <a:lumMod val="75000"/>
                </a:schemeClr>
              </a:solidFill>
              <a:effectLst>
                <a:innerShdw blurRad="63500" dist="50800" dir="8100000">
                  <a:prstClr val="black">
                    <a:alpha val="0"/>
                  </a:prstClr>
                </a:innerShdw>
              </a:effectLst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1475008" y="1357709"/>
            <a:ext cx="7391014" cy="32271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lvl="0" algn="ctr"/>
            <a:r>
              <a:rPr lang="ru-RU" sz="1600" b="1" dirty="0"/>
              <a:t>Правовые основания для предоставления полномочий в ГИС ЖКХ</a:t>
            </a:r>
            <a:endParaRPr lang="ru-RU" sz="1600" b="1" dirty="0">
              <a:latin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848851" y="5648287"/>
            <a:ext cx="482598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65100" sx="102000" sy="102000" algn="ctr" rotWithShape="0">
              <a:prstClr val="black">
                <a:alpha val="12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fld id="{5D35AFBE-948C-4FF7-9E53-3B367260230D}" type="slidenum">
              <a:rPr lang="ru-RU" sz="1600" b="1" smtClean="0">
                <a:solidFill>
                  <a:schemeClr val="bg1"/>
                </a:solidFill>
                <a:effectLst>
                  <a:outerShdw blurRad="50800" dist="38100" dir="2700000" algn="ctr" rotWithShape="0">
                    <a:srgbClr val="000000">
                      <a:alpha val="61000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+mn-cs"/>
              </a:rPr>
              <a:t>10</a:t>
            </a:fld>
            <a:endParaRPr lang="ru-RU" sz="1600" b="1" dirty="0">
              <a:solidFill>
                <a:schemeClr val="bg1"/>
              </a:solidFill>
              <a:effectLst>
                <a:outerShdw blurRad="50800" dist="38100" dir="2700000" algn="ctr" rotWithShape="0">
                  <a:srgbClr val="000000">
                    <a:alpha val="61000"/>
                  </a:srgbClr>
                </a:outerShdw>
              </a:effectLst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34300" y="1909769"/>
            <a:ext cx="2322189" cy="134549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100" dirty="0"/>
              <a:t>Правоустанавливающие документы</a:t>
            </a:r>
          </a:p>
          <a:p>
            <a:pPr lvl="0" algn="ctr"/>
            <a:r>
              <a:rPr lang="en-US" sz="1100" dirty="0"/>
              <a:t/>
            </a:r>
            <a:br>
              <a:rPr lang="en-US" sz="1100" dirty="0"/>
            </a:br>
            <a:r>
              <a:rPr lang="ru-RU" sz="1100" i="1" dirty="0"/>
              <a:t>документы, подтверждающие права пользователя в отношении объектов недвижимости и видов информации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2839367" y="1909766"/>
            <a:ext cx="2207942" cy="134549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100" dirty="0"/>
              <a:t>Информация, содержащаяся в реестрах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5220071" y="1909766"/>
            <a:ext cx="2207942" cy="134549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100" dirty="0"/>
              <a:t>«Внешнее делегирование»</a:t>
            </a:r>
          </a:p>
          <a:p>
            <a:pPr lvl="0" algn="ctr"/>
            <a:r>
              <a:rPr lang="ru-RU" sz="1100" dirty="0"/>
              <a:t/>
            </a:r>
            <a:br>
              <a:rPr lang="ru-RU" sz="1100" dirty="0"/>
            </a:br>
            <a:r>
              <a:rPr lang="ru-RU" sz="1100" i="1" dirty="0"/>
              <a:t>передача в ГИС ЖКХ полномочий одним пользователем другому пользователю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7589965" y="1909766"/>
            <a:ext cx="2207942" cy="134549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100" dirty="0"/>
              <a:t>«Внутреннее делегирование»</a:t>
            </a:r>
          </a:p>
          <a:p>
            <a:pPr lvl="0" algn="ctr"/>
            <a:r>
              <a:rPr lang="ru-RU" sz="1100" dirty="0"/>
              <a:t/>
            </a:r>
            <a:br>
              <a:rPr lang="ru-RU" sz="1100" dirty="0"/>
            </a:br>
            <a:r>
              <a:rPr lang="ru-RU" sz="1100" i="1" dirty="0"/>
              <a:t>наделение сотрудников ЮЛ, ИП полномочиями по работе в системе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34301" y="3255265"/>
            <a:ext cx="2322188" cy="273157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171450" lvl="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100" dirty="0"/>
              <a:t>нормативные правовые акты</a:t>
            </a:r>
          </a:p>
          <a:p>
            <a:pPr marL="171450" lvl="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100" dirty="0"/>
              <a:t>электронные образы документов, договоров</a:t>
            </a:r>
          </a:p>
          <a:p>
            <a:pPr marL="171450" lvl="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100" dirty="0"/>
              <a:t>электронные документы</a:t>
            </a:r>
          </a:p>
          <a:p>
            <a:pPr marL="171450" lvl="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100" dirty="0"/>
              <a:t>и др.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2839367" y="3255265"/>
            <a:ext cx="2207942" cy="273157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171450" lvl="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100" dirty="0"/>
              <a:t>предоставление полномочий управляющей организации на основании информации, содержащейся в реестре лицензий на управление многоквартирными домами</a:t>
            </a:r>
          </a:p>
          <a:p>
            <a:pPr marL="171450" lvl="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100" dirty="0"/>
              <a:t>предоставление полномочий собственнику помещения на основании информации, размещенной в ГИС ЖХК из ЕГРП</a:t>
            </a:r>
          </a:p>
          <a:p>
            <a:pPr marL="171450" lvl="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100" dirty="0"/>
              <a:t>и др.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5216571" y="3255265"/>
            <a:ext cx="2211442" cy="273157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171450" lvl="0" indent="-1714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100" dirty="0"/>
              <a:t>передача одним физическим лицом другому физическому лицу полномочий по внесению показаний приборов учета</a:t>
            </a:r>
          </a:p>
          <a:p>
            <a:pPr marL="171450" lvl="0" indent="-1714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100" dirty="0"/>
              <a:t>передача управляющей организацией РКЦ полномочий по выставлению платежных документов по оплате ЖКУ</a:t>
            </a:r>
          </a:p>
          <a:p>
            <a:pPr marL="171450" lvl="0" indent="-1714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100" dirty="0"/>
              <a:t>передача полномочий оператору региональной ИС, муниципальной ИС, коммерческой ИС</a:t>
            </a:r>
          </a:p>
          <a:p>
            <a:pPr marL="171450" lvl="0" indent="-1714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100" dirty="0"/>
              <a:t>и др.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7586465" y="3255265"/>
            <a:ext cx="2207942" cy="273157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171450" lvl="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100" dirty="0"/>
              <a:t>наделение полномочиями на совершение сделок</a:t>
            </a:r>
            <a:endParaRPr lang="ru-RU" sz="1100" i="1" dirty="0"/>
          </a:p>
          <a:p>
            <a:pPr marL="171450" lvl="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100" dirty="0"/>
              <a:t>наделение полномочиями по размещению в системе от имени ЮЛ, ИП отдельных видов информации</a:t>
            </a:r>
            <a:endParaRPr lang="ru-RU" sz="1100" i="1" dirty="0"/>
          </a:p>
          <a:p>
            <a:pPr marL="171450" lvl="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100" i="1" dirty="0"/>
              <a:t>и др.</a:t>
            </a:r>
          </a:p>
        </p:txBody>
      </p:sp>
    </p:spTree>
    <p:extLst>
      <p:ext uri="{BB962C8B-B14F-4D97-AF65-F5344CB8AC3E}">
        <p14:creationId xmlns:p14="http://schemas.microsoft.com/office/powerpoint/2010/main" val="380956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278"/>
          <a:stretch/>
        </p:blipFill>
        <p:spPr bwMode="auto">
          <a:xfrm>
            <a:off x="4852986" y="3174"/>
            <a:ext cx="5478463" cy="1253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93"/>
          <a:stretch/>
        </p:blipFill>
        <p:spPr>
          <a:xfrm>
            <a:off x="-435057" y="-1"/>
            <a:ext cx="4714875" cy="12724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39" y="307429"/>
            <a:ext cx="800100" cy="762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96239" y="731589"/>
            <a:ext cx="46482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1300" spc="-30" dirty="0">
                <a:solidFill>
                  <a:srgbClr val="8E8E8E"/>
                </a:solidFill>
                <a:latin typeface="Roboto Condensed"/>
              </a:rPr>
              <a:t>Государственная информационная система</a:t>
            </a:r>
            <a:r>
              <a:rPr lang="ru-RU" sz="1300" spc="-30" dirty="0" smtClean="0">
                <a:solidFill>
                  <a:srgbClr val="8E8E8E"/>
                </a:solidFill>
                <a:latin typeface="Roboto Condensed"/>
              </a:rPr>
              <a:t/>
            </a:r>
            <a:br>
              <a:rPr lang="ru-RU" sz="1300" spc="-30" dirty="0" smtClean="0">
                <a:solidFill>
                  <a:srgbClr val="8E8E8E"/>
                </a:solidFill>
                <a:latin typeface="Roboto Condensed"/>
              </a:rPr>
            </a:br>
            <a:r>
              <a:rPr lang="ru-RU" sz="1300" spc="-30" dirty="0">
                <a:solidFill>
                  <a:srgbClr val="8E8E8E"/>
                </a:solidFill>
                <a:latin typeface="Roboto Condensed"/>
              </a:rPr>
              <a:t>жилищно-коммунального хозяйства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196239" y="512411"/>
            <a:ext cx="31051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3500" b="1" spc="-30" dirty="0" smtClean="0">
                <a:latin typeface="Roboto Condensed"/>
                <a:cs typeface="Microsoft Sans Serif" pitchFamily="34" charset="0"/>
              </a:rPr>
              <a:t>ГИС ЖКХ</a:t>
            </a:r>
            <a:endParaRPr lang="ru-RU" sz="3500" b="1" spc="-30" dirty="0">
              <a:latin typeface="Roboto Condensed"/>
              <a:cs typeface="Microsoft Sans Serif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1294605"/>
            <a:ext cx="10331450" cy="261743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94000"/>
                  <a:alpha val="5000"/>
                </a:schemeClr>
              </a:gs>
              <a:gs pos="100000">
                <a:schemeClr val="bg1">
                  <a:lumMod val="95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/>
          <p:cNvSpPr txBox="1"/>
          <p:nvPr/>
        </p:nvSpPr>
        <p:spPr>
          <a:xfrm>
            <a:off x="499898" y="1428352"/>
            <a:ext cx="9322130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1800"/>
              </a:spcBef>
              <a:spcAft>
                <a:spcPts val="0"/>
              </a:spcAft>
              <a:defRPr/>
            </a:pPr>
            <a:r>
              <a:rPr lang="ru-RU" sz="2400" spc="-4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rPr>
              <a:t>			             </a:t>
            </a:r>
          </a:p>
          <a:p>
            <a:pPr fontAlgn="auto">
              <a:spcBef>
                <a:spcPts val="180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endParaRPr lang="ru-RU" spc="-150" dirty="0" smtClean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008359" y="26073"/>
            <a:ext cx="3162300" cy="125333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ч</a:t>
            </a:r>
            <a:endParaRPr lang="ru-RU" dirty="0"/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0" y="1253330"/>
            <a:ext cx="10321926" cy="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Равнобедренный треугольник 41"/>
          <p:cNvSpPr/>
          <p:nvPr/>
        </p:nvSpPr>
        <p:spPr>
          <a:xfrm>
            <a:off x="10146910" y="136452"/>
            <a:ext cx="170977" cy="170977"/>
          </a:xfrm>
          <a:prstGeom prst="triangle">
            <a:avLst>
              <a:gd name="adj" fmla="val 100000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cxnSp>
        <p:nvCxnSpPr>
          <p:cNvPr id="43" name="Соединительная линия уступом 42"/>
          <p:cNvCxnSpPr>
            <a:stCxn id="12" idx="1"/>
          </p:cNvCxnSpPr>
          <p:nvPr/>
        </p:nvCxnSpPr>
        <p:spPr>
          <a:xfrm rot="10800000" flipH="1">
            <a:off x="5383986" y="404192"/>
            <a:ext cx="4922064" cy="416711"/>
          </a:xfrm>
          <a:prstGeom prst="bentConnector3">
            <a:avLst>
              <a:gd name="adj1" fmla="val -334"/>
            </a:avLst>
          </a:prstGeom>
          <a:ln w="76200">
            <a:solidFill>
              <a:srgbClr val="CC4744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7943408" y="19674"/>
            <a:ext cx="20991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8E8E8E"/>
                </a:solidFill>
                <a:latin typeface="Calibri" panose="020F0502020204030204" pitchFamily="34" charset="0"/>
                <a:cs typeface="Microsoft Sans Serif" pitchFamily="34" charset="0"/>
              </a:rPr>
              <a:t>www.dom.gosuslugi.ru</a:t>
            </a:r>
            <a:endParaRPr lang="ru-RU" sz="1600" dirty="0">
              <a:solidFill>
                <a:srgbClr val="8E8E8E"/>
              </a:solidFill>
              <a:latin typeface="Calibri" panose="020F0502020204030204" pitchFamily="34" charset="0"/>
              <a:cs typeface="Microsoft Sans Serif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83986" y="405403"/>
            <a:ext cx="4922063" cy="830997"/>
          </a:xfrm>
          <a:prstGeom prst="rect">
            <a:avLst/>
          </a:prstGeom>
          <a:noFill/>
          <a:ln>
            <a:noFill/>
          </a:ln>
          <a:effectLst>
            <a:outerShdw blurRad="165100" sx="102000" sy="102000" algn="ctr" rotWithShape="0">
              <a:prstClr val="black">
                <a:alpha val="12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400" dirty="0"/>
              <a:t>Предоставление полномочий платежным агентам (субагентам)</a:t>
            </a:r>
            <a:endParaRPr lang="ru-RU" sz="2400" b="1" dirty="0">
              <a:solidFill>
                <a:schemeClr val="tx2">
                  <a:lumMod val="75000"/>
                </a:schemeClr>
              </a:solidFill>
              <a:effectLst>
                <a:innerShdw blurRad="63500" dist="50800" dir="8100000">
                  <a:prstClr val="black">
                    <a:alpha val="0"/>
                  </a:prstClr>
                </a:innerShdw>
              </a:effectLst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848851" y="5648287"/>
            <a:ext cx="482598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65100" sx="102000" sy="102000" algn="ctr" rotWithShape="0">
              <a:prstClr val="black">
                <a:alpha val="12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fld id="{F2B28EDE-75DF-416B-96EC-30DB40F2003C}" type="slidenum">
              <a:rPr lang="ru-RU" sz="1600" b="1" smtClean="0">
                <a:solidFill>
                  <a:schemeClr val="bg1"/>
                </a:solidFill>
                <a:effectLst>
                  <a:outerShdw blurRad="50800" dist="38100" dir="2700000" algn="ctr" rotWithShape="0">
                    <a:srgbClr val="000000">
                      <a:alpha val="61000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+mn-cs"/>
              </a:rPr>
              <a:t>11</a:t>
            </a:fld>
            <a:endParaRPr lang="ru-RU" sz="1600" b="1" dirty="0">
              <a:solidFill>
                <a:schemeClr val="bg1"/>
              </a:solidFill>
              <a:effectLst>
                <a:outerShdw blurRad="50800" dist="38100" dir="2700000" algn="ctr" rotWithShape="0">
                  <a:srgbClr val="000000">
                    <a:alpha val="61000"/>
                  </a:srgbClr>
                </a:outerShdw>
              </a:effectLst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891288" y="1377043"/>
            <a:ext cx="6539349" cy="32675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lvl="0" algn="ctr"/>
            <a:r>
              <a:rPr lang="ru-RU" sz="1400" dirty="0"/>
              <a:t>Регистрация платежного агента (субагента) в ГИС ЖКХ в качестве </a:t>
            </a:r>
            <a:r>
              <a:rPr lang="ru-RU" sz="1400" dirty="0" smtClean="0"/>
              <a:t>ЮЛ, ИП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607338" y="2024554"/>
            <a:ext cx="9107248" cy="17089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lvl="0" algn="ctr"/>
            <a:r>
              <a:rPr lang="ru-RU" sz="1400" b="1" dirty="0" smtClean="0">
                <a:latin typeface="Calibri" pitchFamily="34" charset="0"/>
              </a:rPr>
              <a:t>Платежные агенты</a:t>
            </a:r>
            <a:r>
              <a:rPr lang="ru-RU" sz="1100" i="1" dirty="0" smtClean="0"/>
              <a:t>: 2 </a:t>
            </a:r>
            <a:r>
              <a:rPr lang="ru-RU" sz="1100" i="1" dirty="0"/>
              <a:t>варианта</a:t>
            </a:r>
            <a:endParaRPr lang="ru-RU" sz="1100" b="1" i="1" dirty="0">
              <a:latin typeface="Calibri" pitchFamily="34" charset="0"/>
            </a:endParaRPr>
          </a:p>
          <a:p>
            <a:pPr algn="ctr"/>
            <a:endParaRPr lang="ru-RU" dirty="0">
              <a:latin typeface="Calibri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803104" y="2558697"/>
            <a:ext cx="1228779" cy="81951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lvl="0" algn="ctr"/>
            <a:r>
              <a:rPr lang="ru-RU" sz="1200" b="1" dirty="0">
                <a:latin typeface="Calibri" pitchFamily="34" charset="0"/>
              </a:rPr>
              <a:t>Платежный агент</a:t>
            </a:r>
            <a:endParaRPr lang="ru-RU" sz="1200" dirty="0">
              <a:latin typeface="Calibri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893174" y="2427023"/>
            <a:ext cx="2535576" cy="10828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lvl="0" algn="ctr"/>
            <a:r>
              <a:rPr lang="ru-RU" sz="1200" dirty="0"/>
              <a:t>Размещение в ГИС ЖКХ договора на прием платежей </a:t>
            </a:r>
            <a:r>
              <a:rPr lang="ru-RU" sz="1200" dirty="0" err="1"/>
              <a:t>физ.лиц</a:t>
            </a:r>
            <a:r>
              <a:rPr lang="ru-RU" sz="1200" dirty="0"/>
              <a:t> в пользу Исполнителя </a:t>
            </a:r>
            <a:r>
              <a:rPr lang="ru-RU" sz="1200" dirty="0" smtClean="0"/>
              <a:t>ЖКУ</a:t>
            </a:r>
            <a:endParaRPr lang="ru-RU" sz="1000" dirty="0">
              <a:latin typeface="Calibri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8290041" y="2576485"/>
            <a:ext cx="1228779" cy="81951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lvl="0" algn="ctr"/>
            <a:r>
              <a:rPr lang="ru-RU" sz="1200" dirty="0"/>
              <a:t>Исполнитель </a:t>
            </a:r>
            <a:r>
              <a:rPr lang="ru-RU" sz="1200" dirty="0" smtClean="0"/>
              <a:t>ЖКУ</a:t>
            </a:r>
            <a:br>
              <a:rPr lang="ru-RU" sz="1200" dirty="0" smtClean="0"/>
            </a:br>
            <a:r>
              <a:rPr lang="ru-RU" sz="1000" dirty="0" smtClean="0"/>
              <a:t>(</a:t>
            </a:r>
            <a:r>
              <a:rPr lang="ru-RU" sz="1000" dirty="0"/>
              <a:t>УК, ТСЖ, ЖК, ЖСК, ФКР, РСО)</a:t>
            </a:r>
            <a:endParaRPr lang="ru-RU" sz="1000" dirty="0">
              <a:latin typeface="Calibri" pitchFamily="34" charset="0"/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2363223" y="2830876"/>
            <a:ext cx="1198611" cy="387821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/>
              <a:t>2 вариант</a:t>
            </a:r>
            <a:endParaRPr lang="ru-RU" sz="900" dirty="0"/>
          </a:p>
        </p:txBody>
      </p:sp>
      <p:sp>
        <p:nvSpPr>
          <p:cNvPr id="16" name="Стрелка влево 15"/>
          <p:cNvSpPr/>
          <p:nvPr/>
        </p:nvSpPr>
        <p:spPr>
          <a:xfrm>
            <a:off x="6760090" y="2814691"/>
            <a:ext cx="1198611" cy="404006"/>
          </a:xfrm>
          <a:prstGeom prst="lef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/>
              <a:t>1 вариант</a:t>
            </a:r>
            <a:endParaRPr lang="ru-RU" sz="900" dirty="0"/>
          </a:p>
        </p:txBody>
      </p:sp>
      <p:sp>
        <p:nvSpPr>
          <p:cNvPr id="22" name="Развернутая стрелка 21"/>
          <p:cNvSpPr/>
          <p:nvPr/>
        </p:nvSpPr>
        <p:spPr>
          <a:xfrm rot="10800000">
            <a:off x="1484985" y="3442324"/>
            <a:ext cx="7364667" cy="199777"/>
          </a:xfrm>
          <a:prstGeom prst="uturnArrow">
            <a:avLst>
              <a:gd name="adj1" fmla="val 21338"/>
              <a:gd name="adj2" fmla="val 25000"/>
              <a:gd name="adj3" fmla="val 46970"/>
              <a:gd name="adj4" fmla="val 50000"/>
              <a:gd name="adj5" fmla="val 10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363223" y="3411270"/>
            <a:ext cx="102143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/>
              <a:t>подтверждение</a:t>
            </a:r>
            <a:endParaRPr lang="ru-RU" sz="900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607338" y="4099815"/>
            <a:ext cx="9107248" cy="17334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lvl="0" algn="ctr"/>
            <a:r>
              <a:rPr lang="ru-RU" sz="1400" b="1" dirty="0" smtClean="0">
                <a:latin typeface="Calibri" pitchFamily="34" charset="0"/>
              </a:rPr>
              <a:t>Платежные субагенты</a:t>
            </a:r>
            <a:r>
              <a:rPr lang="ru-RU" sz="1100" i="1" dirty="0" smtClean="0"/>
              <a:t>: 2 </a:t>
            </a:r>
            <a:r>
              <a:rPr lang="ru-RU" sz="1100" i="1" dirty="0"/>
              <a:t>варианта</a:t>
            </a:r>
            <a:endParaRPr lang="ru-RU" sz="1100" b="1" i="1" dirty="0">
              <a:latin typeface="Calibri" pitchFamily="34" charset="0"/>
            </a:endParaRPr>
          </a:p>
          <a:p>
            <a:pPr algn="ctr"/>
            <a:endParaRPr lang="ru-RU" dirty="0">
              <a:latin typeface="Calibri" pitchFamily="34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803104" y="4633958"/>
            <a:ext cx="1228779" cy="81951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lvl="0" algn="ctr"/>
            <a:r>
              <a:rPr lang="ru-RU" sz="1200" b="1" dirty="0">
                <a:latin typeface="Calibri" pitchFamily="34" charset="0"/>
              </a:rPr>
              <a:t>Платежный </a:t>
            </a:r>
            <a:r>
              <a:rPr lang="ru-RU" sz="1200" b="1" dirty="0" smtClean="0">
                <a:latin typeface="Calibri" pitchFamily="34" charset="0"/>
              </a:rPr>
              <a:t>субагент</a:t>
            </a:r>
            <a:endParaRPr lang="ru-RU" sz="1200" dirty="0">
              <a:latin typeface="Calibri" pitchFamily="34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3893174" y="4502284"/>
            <a:ext cx="2535576" cy="10828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lvl="0" algn="ctr"/>
            <a:r>
              <a:rPr lang="ru-RU" sz="1200" dirty="0"/>
              <a:t>Размещение в ГИС ЖКХ договора на прием платежей с Платежным субагентом</a:t>
            </a:r>
            <a:endParaRPr lang="ru-RU" sz="1000" dirty="0">
              <a:latin typeface="Calibri" pitchFamily="34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8290041" y="4651746"/>
            <a:ext cx="1228779" cy="81951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lvl="0" algn="ctr"/>
            <a:r>
              <a:rPr lang="ru-RU" sz="1200" dirty="0"/>
              <a:t>Платежный агент</a:t>
            </a:r>
            <a:endParaRPr lang="ru-RU" sz="1000" dirty="0">
              <a:latin typeface="Calibri" pitchFamily="34" charset="0"/>
            </a:endParaRPr>
          </a:p>
        </p:txBody>
      </p:sp>
      <p:sp>
        <p:nvSpPr>
          <p:cNvPr id="56" name="Стрелка вправо 55"/>
          <p:cNvSpPr/>
          <p:nvPr/>
        </p:nvSpPr>
        <p:spPr>
          <a:xfrm>
            <a:off x="2363223" y="4906137"/>
            <a:ext cx="1198611" cy="387821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/>
              <a:t>2 вариант</a:t>
            </a:r>
            <a:endParaRPr lang="ru-RU" sz="900" dirty="0"/>
          </a:p>
        </p:txBody>
      </p:sp>
      <p:sp>
        <p:nvSpPr>
          <p:cNvPr id="57" name="Стрелка влево 56"/>
          <p:cNvSpPr/>
          <p:nvPr/>
        </p:nvSpPr>
        <p:spPr>
          <a:xfrm>
            <a:off x="6760090" y="4889952"/>
            <a:ext cx="1198611" cy="404006"/>
          </a:xfrm>
          <a:prstGeom prst="lef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/>
              <a:t>1 вариант</a:t>
            </a:r>
            <a:endParaRPr lang="ru-RU" sz="900" dirty="0"/>
          </a:p>
        </p:txBody>
      </p:sp>
      <p:sp>
        <p:nvSpPr>
          <p:cNvPr id="58" name="Развернутая стрелка 57"/>
          <p:cNvSpPr/>
          <p:nvPr/>
        </p:nvSpPr>
        <p:spPr>
          <a:xfrm rot="10800000">
            <a:off x="1484985" y="5517585"/>
            <a:ext cx="7364667" cy="199777"/>
          </a:xfrm>
          <a:prstGeom prst="uturnArrow">
            <a:avLst>
              <a:gd name="adj1" fmla="val 21338"/>
              <a:gd name="adj2" fmla="val 25000"/>
              <a:gd name="adj3" fmla="val 46970"/>
              <a:gd name="adj4" fmla="val 50000"/>
              <a:gd name="adj5" fmla="val 10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363223" y="5486531"/>
            <a:ext cx="102143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/>
              <a:t>подтверждение</a:t>
            </a:r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val="373713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278"/>
          <a:stretch/>
        </p:blipFill>
        <p:spPr bwMode="auto">
          <a:xfrm>
            <a:off x="4852986" y="3174"/>
            <a:ext cx="5478463" cy="1253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93"/>
          <a:stretch/>
        </p:blipFill>
        <p:spPr>
          <a:xfrm>
            <a:off x="-435057" y="-1"/>
            <a:ext cx="4714875" cy="12724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39" y="307429"/>
            <a:ext cx="800100" cy="762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96239" y="731589"/>
            <a:ext cx="46482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1300" spc="-30" dirty="0">
                <a:solidFill>
                  <a:srgbClr val="8E8E8E"/>
                </a:solidFill>
                <a:latin typeface="Roboto Condensed"/>
              </a:rPr>
              <a:t>Государственная информационная система</a:t>
            </a:r>
            <a:r>
              <a:rPr lang="ru-RU" sz="1300" spc="-30" dirty="0" smtClean="0">
                <a:solidFill>
                  <a:srgbClr val="8E8E8E"/>
                </a:solidFill>
                <a:latin typeface="Roboto Condensed"/>
              </a:rPr>
              <a:t/>
            </a:r>
            <a:br>
              <a:rPr lang="ru-RU" sz="1300" spc="-30" dirty="0" smtClean="0">
                <a:solidFill>
                  <a:srgbClr val="8E8E8E"/>
                </a:solidFill>
                <a:latin typeface="Roboto Condensed"/>
              </a:rPr>
            </a:br>
            <a:r>
              <a:rPr lang="ru-RU" sz="1300" spc="-30" dirty="0">
                <a:solidFill>
                  <a:srgbClr val="8E8E8E"/>
                </a:solidFill>
                <a:latin typeface="Roboto Condensed"/>
              </a:rPr>
              <a:t>жилищно-коммунального хозяйства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196239" y="512411"/>
            <a:ext cx="31051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3500" b="1" spc="-30" dirty="0" smtClean="0">
                <a:latin typeface="Roboto Condensed"/>
                <a:cs typeface="Microsoft Sans Serif" pitchFamily="34" charset="0"/>
              </a:rPr>
              <a:t>ГИС ЖКХ</a:t>
            </a:r>
            <a:endParaRPr lang="ru-RU" sz="3500" b="1" spc="-30" dirty="0">
              <a:latin typeface="Roboto Condensed"/>
              <a:cs typeface="Microsoft Sans Serif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1294605"/>
            <a:ext cx="10331450" cy="261743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94000"/>
                  <a:alpha val="5000"/>
                </a:schemeClr>
              </a:gs>
              <a:gs pos="100000">
                <a:schemeClr val="bg1">
                  <a:lumMod val="95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4549733" y="-1"/>
            <a:ext cx="3162300" cy="125333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9848851" y="5594947"/>
            <a:ext cx="482598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65100" sx="102000" sy="102000" algn="ctr" rotWithShape="0">
              <a:prstClr val="black">
                <a:alpha val="12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fld id="{BC6000F3-9670-4825-90DC-254E002351B2}" type="slidenum">
              <a:rPr lang="ru-RU" sz="1600" b="1" smtClean="0">
                <a:solidFill>
                  <a:schemeClr val="bg1"/>
                </a:solidFill>
                <a:effectLst>
                  <a:outerShdw blurRad="50800" dist="38100" dir="2700000" algn="ctr" rotWithShape="0">
                    <a:srgbClr val="000000">
                      <a:alpha val="61000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+mn-cs"/>
              </a:rPr>
              <a:t>12</a:t>
            </a:fld>
            <a:endParaRPr lang="ru-RU" sz="1600" b="1" dirty="0">
              <a:solidFill>
                <a:schemeClr val="bg1"/>
              </a:solidFill>
              <a:effectLst>
                <a:outerShdw blurRad="50800" dist="38100" dir="2700000" algn="ctr" rotWithShape="0">
                  <a:srgbClr val="000000">
                    <a:alpha val="61000"/>
                  </a:srgbClr>
                </a:outerShdw>
              </a:effectLst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0" y="1253330"/>
            <a:ext cx="10321926" cy="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Равнобедренный треугольник 41"/>
          <p:cNvSpPr/>
          <p:nvPr/>
        </p:nvSpPr>
        <p:spPr>
          <a:xfrm>
            <a:off x="10146910" y="136452"/>
            <a:ext cx="170977" cy="170977"/>
          </a:xfrm>
          <a:prstGeom prst="triangle">
            <a:avLst>
              <a:gd name="adj" fmla="val 100000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Прямоугольник 8"/>
          <p:cNvSpPr/>
          <p:nvPr/>
        </p:nvSpPr>
        <p:spPr>
          <a:xfrm>
            <a:off x="7943408" y="19674"/>
            <a:ext cx="20991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8E8E8E"/>
                </a:solidFill>
                <a:latin typeface="Calibri" panose="020F0502020204030204" pitchFamily="34" charset="0"/>
                <a:cs typeface="Microsoft Sans Serif" pitchFamily="34" charset="0"/>
              </a:rPr>
              <a:t>www.dom.gosuslugi.ru</a:t>
            </a:r>
            <a:endParaRPr lang="ru-RU" sz="1600" dirty="0">
              <a:solidFill>
                <a:srgbClr val="8E8E8E"/>
              </a:solidFill>
              <a:latin typeface="Calibri" panose="020F0502020204030204" pitchFamily="34" charset="0"/>
              <a:cs typeface="Microsoft Sans Serif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05158" y="780118"/>
            <a:ext cx="4238667" cy="461665"/>
          </a:xfrm>
          <a:prstGeom prst="rect">
            <a:avLst/>
          </a:prstGeom>
          <a:noFill/>
          <a:ln>
            <a:noFill/>
          </a:ln>
          <a:effectLst>
            <a:outerShdw blurRad="165100" sx="102000" sy="102000" algn="ctr" rotWithShape="0">
              <a:prstClr val="black">
                <a:alpha val="12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400" b="1">
                <a:solidFill>
                  <a:schemeClr val="tx2">
                    <a:lumMod val="75000"/>
                  </a:schemeClr>
                </a:solidFill>
                <a:effectLst>
                  <a:innerShdw blurRad="63500" dist="50800" dir="8100000">
                    <a:prstClr val="black">
                      <a:alpha val="0"/>
                    </a:prstClr>
                  </a:innerShdw>
                </a:effectLst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r>
              <a:rPr lang="ru-RU" dirty="0"/>
              <a:t>«Внутреннее делегирование»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2099502" y="1425476"/>
            <a:ext cx="6317127" cy="3027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lvl="0" algn="ctr"/>
            <a:r>
              <a:rPr lang="ru-RU" sz="1400" dirty="0"/>
              <a:t>Наделение сотрудников ЮЛ, ИП полномочиями по работе в системе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25556" y="2212839"/>
            <a:ext cx="1228779" cy="81951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lvl="0" algn="ctr"/>
            <a:r>
              <a:rPr lang="ru-RU" sz="1200" dirty="0"/>
              <a:t>Руководитель ЮЛ, ИП</a:t>
            </a:r>
            <a:endParaRPr lang="ru-RU" sz="1200" dirty="0">
              <a:latin typeface="Calibri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077620" y="2202080"/>
            <a:ext cx="1966300" cy="8195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lvl="0" algn="ctr"/>
            <a:r>
              <a:rPr lang="ru-RU" sz="1200" dirty="0"/>
              <a:t>Личный кабинет ЮЛ, ИП в ГИС ЖКХ</a:t>
            </a:r>
            <a:endParaRPr lang="ru-RU" sz="1000" dirty="0">
              <a:latin typeface="Calibri" pitchFamily="34" charset="0"/>
            </a:endParaRPr>
          </a:p>
        </p:txBody>
      </p:sp>
      <p:sp>
        <p:nvSpPr>
          <p:cNvPr id="24" name="Стрелка вправо 23"/>
          <p:cNvSpPr/>
          <p:nvPr/>
        </p:nvSpPr>
        <p:spPr>
          <a:xfrm>
            <a:off x="1716672" y="2417928"/>
            <a:ext cx="1198611" cy="387821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1716672" y="3543202"/>
            <a:ext cx="1966300" cy="56835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/>
            <a:r>
              <a:rPr lang="ru-RU" sz="1200" dirty="0"/>
              <a:t>Администратор организации в ГИС ЖКХ</a:t>
            </a:r>
            <a:endParaRPr lang="ru-RU" sz="1000" dirty="0">
              <a:latin typeface="Calibri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132573" y="4846761"/>
            <a:ext cx="1911347" cy="56718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/>
            <a:r>
              <a:rPr lang="ru-RU" sz="1200" dirty="0"/>
              <a:t>Уполномоченный специалист в ГИС ЖКХ</a:t>
            </a:r>
            <a:endParaRPr lang="ru-RU" sz="1000" dirty="0">
              <a:latin typeface="Calibri" pitchFamily="34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3372829" y="3099326"/>
            <a:ext cx="10646" cy="402722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>
            <a:off x="4732656" y="3099326"/>
            <a:ext cx="33287" cy="1713111"/>
          </a:xfrm>
          <a:prstGeom prst="straightConnector1">
            <a:avLst/>
          </a:prstGeom>
          <a:ln w="76200">
            <a:prstDash val="sysDot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>
            <a:off x="3362183" y="4173672"/>
            <a:ext cx="21292" cy="638765"/>
          </a:xfrm>
          <a:prstGeom prst="straightConnector1">
            <a:avLst/>
          </a:prstGeom>
          <a:ln w="76200">
            <a:prstDash val="sysDot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0" name="Соединительная линия уступом 49"/>
          <p:cNvCxnSpPr/>
          <p:nvPr/>
        </p:nvCxnSpPr>
        <p:spPr>
          <a:xfrm flipV="1">
            <a:off x="6205158" y="791895"/>
            <a:ext cx="4057002" cy="387093"/>
          </a:xfrm>
          <a:prstGeom prst="bentConnector3">
            <a:avLst>
              <a:gd name="adj1" fmla="val -399"/>
            </a:avLst>
          </a:prstGeom>
          <a:ln w="76200">
            <a:solidFill>
              <a:srgbClr val="CC4744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5815627" y="2243251"/>
            <a:ext cx="4033223" cy="50816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600" dirty="0"/>
              <a:t>Руководитель ЮЛ, ИП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5815627" y="2735036"/>
            <a:ext cx="4033223" cy="280257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393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300" dirty="0"/>
              <a:t>может принять на себя и самостоятельно выполнять функции «администратора организации в ГИС ЖКХ» и (или) «уполномоченного специалиста в ГИС ЖКХ»</a:t>
            </a:r>
          </a:p>
          <a:p>
            <a:pPr marL="393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300" dirty="0"/>
              <a:t>определяет функции «администратора организации в ГИС ЖКХ»</a:t>
            </a:r>
          </a:p>
          <a:p>
            <a:pPr marL="393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300" dirty="0"/>
              <a:t>вправе определить функции «уполномоченного специалиста в ГИС ЖКХ»</a:t>
            </a:r>
          </a:p>
          <a:p>
            <a:pPr marL="393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300" dirty="0"/>
              <a:t>наделяет полномочиями на совершение в ГИС ЖКХ сделок от имени ЮЛ, ИП</a:t>
            </a:r>
          </a:p>
        </p:txBody>
      </p:sp>
    </p:spTree>
    <p:extLst>
      <p:ext uri="{BB962C8B-B14F-4D97-AF65-F5344CB8AC3E}">
        <p14:creationId xmlns:p14="http://schemas.microsoft.com/office/powerpoint/2010/main" val="341357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278"/>
          <a:stretch/>
        </p:blipFill>
        <p:spPr bwMode="auto">
          <a:xfrm>
            <a:off x="4852986" y="3174"/>
            <a:ext cx="5478463" cy="1253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93"/>
          <a:stretch/>
        </p:blipFill>
        <p:spPr>
          <a:xfrm>
            <a:off x="-435057" y="-1"/>
            <a:ext cx="4714875" cy="12724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39" y="307429"/>
            <a:ext cx="800100" cy="762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96239" y="731589"/>
            <a:ext cx="46482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1300" spc="-30" dirty="0">
                <a:solidFill>
                  <a:srgbClr val="8E8E8E"/>
                </a:solidFill>
                <a:latin typeface="Roboto Condensed"/>
              </a:rPr>
              <a:t>Государственная информационная система</a:t>
            </a:r>
            <a:r>
              <a:rPr lang="ru-RU" sz="1300" spc="-30" dirty="0" smtClean="0">
                <a:solidFill>
                  <a:srgbClr val="8E8E8E"/>
                </a:solidFill>
                <a:latin typeface="Roboto Condensed"/>
              </a:rPr>
              <a:t/>
            </a:r>
            <a:br>
              <a:rPr lang="ru-RU" sz="1300" spc="-30" dirty="0" smtClean="0">
                <a:solidFill>
                  <a:srgbClr val="8E8E8E"/>
                </a:solidFill>
                <a:latin typeface="Roboto Condensed"/>
              </a:rPr>
            </a:br>
            <a:r>
              <a:rPr lang="ru-RU" sz="1300" spc="-30" dirty="0">
                <a:solidFill>
                  <a:srgbClr val="8E8E8E"/>
                </a:solidFill>
                <a:latin typeface="Roboto Condensed"/>
              </a:rPr>
              <a:t>жилищно-коммунального хозяйства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196239" y="512411"/>
            <a:ext cx="31051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3500" b="1" spc="-30" dirty="0" smtClean="0">
                <a:latin typeface="Roboto Condensed"/>
                <a:cs typeface="Microsoft Sans Serif" pitchFamily="34" charset="0"/>
              </a:rPr>
              <a:t>ГИС ЖКХ</a:t>
            </a:r>
            <a:endParaRPr lang="ru-RU" sz="3500" b="1" spc="-30" dirty="0">
              <a:latin typeface="Roboto Condensed"/>
              <a:cs typeface="Microsoft Sans Serif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1294605"/>
            <a:ext cx="10331450" cy="261743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94000"/>
                  <a:alpha val="5000"/>
                </a:schemeClr>
              </a:gs>
              <a:gs pos="100000">
                <a:schemeClr val="bg1">
                  <a:lumMod val="95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4549733" y="-1"/>
            <a:ext cx="3162300" cy="125333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9848851" y="5594947"/>
            <a:ext cx="482598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65100" sx="102000" sy="102000" algn="ctr" rotWithShape="0">
              <a:prstClr val="black">
                <a:alpha val="12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fld id="{DD44CE23-F4EC-45FE-B196-3468F839865E}" type="slidenum">
              <a:rPr lang="ru-RU" sz="1600" b="1" smtClean="0">
                <a:solidFill>
                  <a:schemeClr val="bg1"/>
                </a:solidFill>
                <a:effectLst>
                  <a:outerShdw blurRad="50800" dist="38100" dir="2700000" algn="ctr" rotWithShape="0">
                    <a:srgbClr val="000000">
                      <a:alpha val="61000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+mn-cs"/>
              </a:rPr>
              <a:t>13</a:t>
            </a:fld>
            <a:endParaRPr lang="ru-RU" sz="1600" b="1" dirty="0">
              <a:solidFill>
                <a:schemeClr val="bg1"/>
              </a:solidFill>
              <a:effectLst>
                <a:outerShdw blurRad="50800" dist="38100" dir="2700000" algn="ctr" rotWithShape="0">
                  <a:srgbClr val="000000">
                    <a:alpha val="61000"/>
                  </a:srgbClr>
                </a:outerShdw>
              </a:effectLst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0" y="1253330"/>
            <a:ext cx="10321926" cy="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Равнобедренный треугольник 41"/>
          <p:cNvSpPr/>
          <p:nvPr/>
        </p:nvSpPr>
        <p:spPr>
          <a:xfrm>
            <a:off x="10146910" y="136452"/>
            <a:ext cx="170977" cy="170977"/>
          </a:xfrm>
          <a:prstGeom prst="triangle">
            <a:avLst>
              <a:gd name="adj" fmla="val 100000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cxnSp>
        <p:nvCxnSpPr>
          <p:cNvPr id="43" name="Соединительная линия уступом 42"/>
          <p:cNvCxnSpPr/>
          <p:nvPr/>
        </p:nvCxnSpPr>
        <p:spPr>
          <a:xfrm flipV="1">
            <a:off x="6249048" y="784580"/>
            <a:ext cx="4057002" cy="387093"/>
          </a:xfrm>
          <a:prstGeom prst="bentConnector3">
            <a:avLst>
              <a:gd name="adj1" fmla="val -399"/>
            </a:avLst>
          </a:prstGeom>
          <a:ln w="76200">
            <a:solidFill>
              <a:srgbClr val="CC4744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7943408" y="19674"/>
            <a:ext cx="20991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8E8E8E"/>
                </a:solidFill>
                <a:latin typeface="Calibri" panose="020F0502020204030204" pitchFamily="34" charset="0"/>
                <a:cs typeface="Microsoft Sans Serif" pitchFamily="34" charset="0"/>
              </a:rPr>
              <a:t>www.dom.gosuslugi.ru</a:t>
            </a:r>
            <a:endParaRPr lang="ru-RU" sz="1600" dirty="0">
              <a:solidFill>
                <a:srgbClr val="8E8E8E"/>
              </a:solidFill>
              <a:latin typeface="Calibri" panose="020F0502020204030204" pitchFamily="34" charset="0"/>
              <a:cs typeface="Microsoft Sans Serif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67988" y="791834"/>
            <a:ext cx="4063462" cy="461665"/>
          </a:xfrm>
          <a:prstGeom prst="rect">
            <a:avLst/>
          </a:prstGeom>
          <a:noFill/>
          <a:ln>
            <a:noFill/>
          </a:ln>
          <a:effectLst>
            <a:outerShdw blurRad="165100" sx="102000" sy="102000" algn="ctr" rotWithShape="0">
              <a:prstClr val="black">
                <a:alpha val="12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400" b="1">
                <a:solidFill>
                  <a:schemeClr val="tx2">
                    <a:lumMod val="75000"/>
                  </a:schemeClr>
                </a:solidFill>
                <a:effectLst>
                  <a:innerShdw blurRad="63500" dist="50800" dir="8100000">
                    <a:prstClr val="black">
                      <a:alpha val="0"/>
                    </a:prstClr>
                  </a:innerShdw>
                </a:effectLst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r>
              <a:rPr lang="ru-RU" dirty="0" smtClean="0"/>
              <a:t>«Внешнее делегирование»</a:t>
            </a:r>
            <a:endParaRPr lang="ru-RU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409830" y="1394105"/>
            <a:ext cx="9502266" cy="2807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lvl="0" algn="ctr"/>
            <a:r>
              <a:rPr lang="ru-RU" sz="1400" dirty="0"/>
              <a:t>Передача полномочий на совершение действий в ГИС ЖКХ от имени пользователя другому пользователю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10419" y="2451259"/>
            <a:ext cx="1228779" cy="81951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lvl="0" algn="ctr"/>
            <a:r>
              <a:rPr lang="ru-RU" sz="1200" dirty="0"/>
              <a:t>Пользователь ГИС ЖКХ</a:t>
            </a:r>
            <a:endParaRPr lang="ru-RU" sz="1200" dirty="0">
              <a:latin typeface="Calibri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853512" y="2472255"/>
            <a:ext cx="2112605" cy="8195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lvl="0" algn="ctr"/>
            <a:r>
              <a:rPr lang="ru-RU" sz="1200" dirty="0"/>
              <a:t>Личный кабинет пользователя ГИС ЖКХ</a:t>
            </a:r>
            <a:endParaRPr lang="ru-RU" sz="1000" dirty="0">
              <a:latin typeface="Calibri" pitchFamily="34" charset="0"/>
            </a:endParaRPr>
          </a:p>
        </p:txBody>
      </p:sp>
      <p:sp>
        <p:nvSpPr>
          <p:cNvPr id="27" name="Стрелка вправо 26"/>
          <p:cNvSpPr/>
          <p:nvPr/>
        </p:nvSpPr>
        <p:spPr>
          <a:xfrm>
            <a:off x="2149509" y="2674712"/>
            <a:ext cx="593692" cy="387821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dirty="0"/>
          </a:p>
        </p:txBody>
      </p:sp>
      <p:sp>
        <p:nvSpPr>
          <p:cNvPr id="29" name="Развернутая стрелка 28"/>
          <p:cNvSpPr/>
          <p:nvPr/>
        </p:nvSpPr>
        <p:spPr>
          <a:xfrm rot="10800000">
            <a:off x="1492298" y="3459243"/>
            <a:ext cx="7364667" cy="336227"/>
          </a:xfrm>
          <a:prstGeom prst="uturnArrow">
            <a:avLst>
              <a:gd name="adj1" fmla="val 19534"/>
              <a:gd name="adj2" fmla="val 25000"/>
              <a:gd name="adj3" fmla="val 46970"/>
              <a:gd name="adj4" fmla="val 50000"/>
              <a:gd name="adj5" fmla="val 10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7712033" y="2458864"/>
            <a:ext cx="2112605" cy="8195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lvl="0" algn="ctr"/>
            <a:r>
              <a:rPr lang="ru-RU" sz="1200" dirty="0"/>
              <a:t>Личный кабинет другого пользователя ГИС ЖКХ</a:t>
            </a:r>
            <a:endParaRPr lang="ru-RU" sz="1000" dirty="0"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08327" y="2266969"/>
            <a:ext cx="220715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i="1" dirty="0"/>
              <a:t>на совершение действий в системе от имени пользователя, в </a:t>
            </a:r>
            <a:r>
              <a:rPr lang="ru-RU" sz="900" i="1" dirty="0" err="1"/>
              <a:t>т.ч</a:t>
            </a:r>
            <a:r>
              <a:rPr lang="ru-RU" sz="900" i="1" dirty="0"/>
              <a:t>. на передачу и получение информации</a:t>
            </a:r>
            <a:endParaRPr lang="ru-RU" sz="900" dirty="0"/>
          </a:p>
        </p:txBody>
      </p:sp>
      <p:sp>
        <p:nvSpPr>
          <p:cNvPr id="7" name="TextBox 6"/>
          <p:cNvSpPr txBox="1"/>
          <p:nvPr/>
        </p:nvSpPr>
        <p:spPr>
          <a:xfrm>
            <a:off x="4712763" y="3396507"/>
            <a:ext cx="896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5 дней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972714" y="3775188"/>
            <a:ext cx="44038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согласие на осуществление предоставленных полномочий</a:t>
            </a: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3574876100"/>
              </p:ext>
            </p:extLst>
          </p:nvPr>
        </p:nvGraphicFramePr>
        <p:xfrm>
          <a:off x="782902" y="4366073"/>
          <a:ext cx="8756120" cy="14329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" name="Стрелка вправо 1"/>
          <p:cNvSpPr/>
          <p:nvPr/>
        </p:nvSpPr>
        <p:spPr>
          <a:xfrm>
            <a:off x="5105766" y="2651781"/>
            <a:ext cx="2466617" cy="418474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/>
              <a:t>заявка на предоставление полномочий</a:t>
            </a:r>
          </a:p>
        </p:txBody>
      </p:sp>
    </p:spTree>
    <p:extLst>
      <p:ext uri="{BB962C8B-B14F-4D97-AF65-F5344CB8AC3E}">
        <p14:creationId xmlns:p14="http://schemas.microsoft.com/office/powerpoint/2010/main" val="323760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278"/>
          <a:stretch/>
        </p:blipFill>
        <p:spPr bwMode="auto">
          <a:xfrm>
            <a:off x="4852986" y="3174"/>
            <a:ext cx="5478463" cy="1253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93"/>
          <a:stretch/>
        </p:blipFill>
        <p:spPr>
          <a:xfrm>
            <a:off x="-435057" y="-1"/>
            <a:ext cx="4714875" cy="12724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39" y="307429"/>
            <a:ext cx="800100" cy="762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96239" y="731589"/>
            <a:ext cx="46482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1300" spc="-30" dirty="0">
                <a:solidFill>
                  <a:srgbClr val="8E8E8E"/>
                </a:solidFill>
                <a:latin typeface="Roboto Condensed"/>
              </a:rPr>
              <a:t>Государственная информационная система</a:t>
            </a:r>
            <a:r>
              <a:rPr lang="ru-RU" sz="1300" spc="-30" dirty="0" smtClean="0">
                <a:solidFill>
                  <a:srgbClr val="8E8E8E"/>
                </a:solidFill>
                <a:latin typeface="Roboto Condensed"/>
              </a:rPr>
              <a:t/>
            </a:r>
            <a:br>
              <a:rPr lang="ru-RU" sz="1300" spc="-30" dirty="0" smtClean="0">
                <a:solidFill>
                  <a:srgbClr val="8E8E8E"/>
                </a:solidFill>
                <a:latin typeface="Roboto Condensed"/>
              </a:rPr>
            </a:br>
            <a:r>
              <a:rPr lang="ru-RU" sz="1300" spc="-30" dirty="0">
                <a:solidFill>
                  <a:srgbClr val="8E8E8E"/>
                </a:solidFill>
                <a:latin typeface="Roboto Condensed"/>
              </a:rPr>
              <a:t>жилищно-коммунального хозяйства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196239" y="512411"/>
            <a:ext cx="31051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3500" b="1" spc="-30" dirty="0" smtClean="0">
                <a:latin typeface="Roboto Condensed"/>
                <a:cs typeface="Microsoft Sans Serif" pitchFamily="34" charset="0"/>
              </a:rPr>
              <a:t>ГИС ЖКХ</a:t>
            </a:r>
            <a:endParaRPr lang="ru-RU" sz="3500" b="1" spc="-30" dirty="0">
              <a:latin typeface="Roboto Condensed"/>
              <a:cs typeface="Microsoft Sans Serif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1294605"/>
            <a:ext cx="10331450" cy="261743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94000"/>
                  <a:alpha val="5000"/>
                </a:schemeClr>
              </a:gs>
              <a:gs pos="100000">
                <a:schemeClr val="bg1">
                  <a:lumMod val="95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4549733" y="-1"/>
            <a:ext cx="3162300" cy="125333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092783" y="393933"/>
            <a:ext cx="4229143" cy="830997"/>
          </a:xfrm>
          <a:prstGeom prst="rect">
            <a:avLst/>
          </a:prstGeom>
          <a:noFill/>
          <a:ln>
            <a:noFill/>
          </a:ln>
          <a:effectLst>
            <a:outerShdw blurRad="165100" sx="102000" sy="102000" algn="ctr" rotWithShape="0">
              <a:prstClr val="black">
                <a:alpha val="12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400" dirty="0"/>
              <a:t>Предоставление полномочий операторам ИС</a:t>
            </a:r>
            <a:endParaRPr lang="ru-RU" sz="2400" b="1" dirty="0">
              <a:solidFill>
                <a:schemeClr val="tx2">
                  <a:lumMod val="75000"/>
                </a:schemeClr>
              </a:solidFill>
              <a:effectLst>
                <a:innerShdw blurRad="63500" dist="50800" dir="8100000">
                  <a:prstClr val="black">
                    <a:alpha val="0"/>
                  </a:prstClr>
                </a:innerShdw>
              </a:effectLst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9848851" y="5648112"/>
            <a:ext cx="482598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65100" sx="102000" sy="102000" algn="ctr" rotWithShape="0">
              <a:prstClr val="black">
                <a:alpha val="12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fld id="{ABA10DE3-D305-4391-BA28-D61D199C3806}" type="slidenum">
              <a:rPr lang="ru-RU" sz="1600" b="1" smtClean="0">
                <a:solidFill>
                  <a:schemeClr val="bg1"/>
                </a:solidFill>
                <a:effectLst>
                  <a:outerShdw blurRad="50800" dist="38100" dir="2700000" algn="ctr" rotWithShape="0">
                    <a:srgbClr val="000000">
                      <a:alpha val="61000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+mn-cs"/>
              </a:rPr>
              <a:t>14</a:t>
            </a:fld>
            <a:endParaRPr lang="ru-RU" sz="1600" b="1" dirty="0">
              <a:solidFill>
                <a:schemeClr val="bg1"/>
              </a:solidFill>
              <a:effectLst>
                <a:outerShdw blurRad="50800" dist="38100" dir="2700000" algn="ctr" rotWithShape="0">
                  <a:srgbClr val="000000">
                    <a:alpha val="61000"/>
                  </a:srgbClr>
                </a:outerShdw>
              </a:effectLst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0" y="1253330"/>
            <a:ext cx="10321926" cy="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Равнобедренный треугольник 31"/>
          <p:cNvSpPr/>
          <p:nvPr/>
        </p:nvSpPr>
        <p:spPr>
          <a:xfrm>
            <a:off x="10146910" y="136452"/>
            <a:ext cx="170977" cy="170977"/>
          </a:xfrm>
          <a:prstGeom prst="triangle">
            <a:avLst>
              <a:gd name="adj" fmla="val 100000"/>
            </a:avLst>
          </a:prstGeom>
          <a:solidFill>
            <a:srgbClr val="EAA56C"/>
          </a:solidFill>
          <a:ln>
            <a:solidFill>
              <a:srgbClr val="EAA56C"/>
            </a:solidFill>
          </a:ln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cxnSp>
        <p:nvCxnSpPr>
          <p:cNvPr id="33" name="Соединительная линия уступом 32"/>
          <p:cNvCxnSpPr>
            <a:stCxn id="12" idx="1"/>
          </p:cNvCxnSpPr>
          <p:nvPr/>
        </p:nvCxnSpPr>
        <p:spPr>
          <a:xfrm rot="10800000" flipH="1">
            <a:off x="6092782" y="404192"/>
            <a:ext cx="4213267" cy="405241"/>
          </a:xfrm>
          <a:prstGeom prst="bentConnector3">
            <a:avLst>
              <a:gd name="adj1" fmla="val -738"/>
            </a:avLst>
          </a:prstGeom>
          <a:ln w="76200">
            <a:solidFill>
              <a:srgbClr val="FFC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7" name="Прямоугольник 36"/>
          <p:cNvSpPr/>
          <p:nvPr/>
        </p:nvSpPr>
        <p:spPr>
          <a:xfrm>
            <a:off x="7943408" y="3174"/>
            <a:ext cx="20991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8E8E8E"/>
                </a:solidFill>
                <a:latin typeface="Calibri" panose="020F0502020204030204" pitchFamily="34" charset="0"/>
                <a:cs typeface="Microsoft Sans Serif" pitchFamily="34" charset="0"/>
              </a:rPr>
              <a:t>www.dom.gosu</a:t>
            </a:r>
            <a:r>
              <a:rPr lang="en-US" sz="1600" dirty="0">
                <a:solidFill>
                  <a:srgbClr val="8E8E8E"/>
                </a:solidFill>
                <a:latin typeface="Calibri" panose="020F0502020204030204" pitchFamily="34" charset="0"/>
                <a:cs typeface="Microsoft Sans Serif" pitchFamily="34" charset="0"/>
              </a:rPr>
              <a:t>s</a:t>
            </a:r>
            <a:r>
              <a:rPr lang="en-US" sz="1600" dirty="0" smtClean="0">
                <a:solidFill>
                  <a:srgbClr val="8E8E8E"/>
                </a:solidFill>
                <a:latin typeface="Calibri" panose="020F0502020204030204" pitchFamily="34" charset="0"/>
                <a:cs typeface="Microsoft Sans Serif" pitchFamily="34" charset="0"/>
              </a:rPr>
              <a:t>lugi.ru</a:t>
            </a:r>
            <a:endParaRPr lang="ru-RU" sz="1600" dirty="0">
              <a:solidFill>
                <a:srgbClr val="8E8E8E"/>
              </a:solidFill>
              <a:latin typeface="Calibri" panose="020F0502020204030204" pitchFamily="34" charset="0"/>
              <a:cs typeface="Microsoft Sans Serif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4606" y="1513505"/>
            <a:ext cx="2847800" cy="43088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100" dirty="0"/>
              <a:t>Регистрация оператора ИС в качестве ЮЛ, ИП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34606" y="2271863"/>
            <a:ext cx="2858896" cy="9387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/>
            </a:lvl1pPr>
          </a:lstStyle>
          <a:p>
            <a:r>
              <a:rPr lang="ru-RU" sz="1100" dirty="0"/>
              <a:t>Подписание руководителем ЮЛ, ИП в ГИС ЖКХ заявки на предоставление полномочий оператора ИС </a:t>
            </a:r>
            <a:r>
              <a:rPr lang="ru-RU" sz="1100" dirty="0" smtClean="0"/>
              <a:t>и </a:t>
            </a:r>
            <a:r>
              <a:rPr lang="ru-RU" sz="1100" dirty="0"/>
              <a:t>соглашения об информационном обмене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40663" y="3552433"/>
            <a:ext cx="2852839" cy="60016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100" dirty="0"/>
              <a:t>В </a:t>
            </a:r>
            <a:r>
              <a:rPr lang="ru-RU" sz="1100" dirty="0" smtClean="0"/>
              <a:t>ЛК </a:t>
            </a:r>
            <a:r>
              <a:rPr lang="ru-RU" sz="1100" dirty="0"/>
              <a:t>ЮЛ, ИП направляется идентификатор, присвоенный системой ИС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29567" y="4503946"/>
            <a:ext cx="2852839" cy="11079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/>
            </a:lvl1pPr>
          </a:lstStyle>
          <a:p>
            <a:r>
              <a:rPr lang="ru-RU" sz="1100" dirty="0"/>
              <a:t>Оператор ГИС ЖКХ рассматривает заявку.</a:t>
            </a:r>
            <a:br>
              <a:rPr lang="ru-RU" sz="1100" dirty="0"/>
            </a:br>
            <a:r>
              <a:rPr lang="ru-RU" sz="1100" i="1" dirty="0"/>
              <a:t>При этом не проводится проверка декларации ЮЛ, ИП о соответствии ИС требованиям о защите </a:t>
            </a:r>
            <a:r>
              <a:rPr lang="ru-RU" sz="1100" i="1" dirty="0" smtClean="0"/>
              <a:t>информации</a:t>
            </a:r>
            <a:endParaRPr lang="ru-RU" sz="1100" i="1" dirty="0"/>
          </a:p>
        </p:txBody>
      </p:sp>
      <p:sp>
        <p:nvSpPr>
          <p:cNvPr id="53" name="TextBox 52"/>
          <p:cNvSpPr txBox="1"/>
          <p:nvPr/>
        </p:nvSpPr>
        <p:spPr>
          <a:xfrm>
            <a:off x="5710526" y="1741062"/>
            <a:ext cx="3454681" cy="2616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/>
            </a:lvl1pPr>
          </a:lstStyle>
          <a:p>
            <a:r>
              <a:rPr lang="ru-RU" sz="1100" dirty="0"/>
              <a:t>Решение оператора ГИС ЖКХ по заявке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4810179" y="2300755"/>
            <a:ext cx="1800694" cy="43088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100" dirty="0"/>
              <a:t>Заявка соответствует требованиям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8237035" y="2306838"/>
            <a:ext cx="1804758" cy="43088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100" dirty="0"/>
              <a:t>Заявка не соответствует требованиям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723885" y="3023648"/>
            <a:ext cx="2225635" cy="76944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100" dirty="0"/>
              <a:t>РГИС, МИС предоставляется возможность проведения бесплатного тестирования на стендовом стенде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5710527" y="4058825"/>
            <a:ext cx="2225635" cy="2616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100" dirty="0"/>
              <a:t>Тестирование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710527" y="4588447"/>
            <a:ext cx="2225635" cy="43088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100" dirty="0"/>
              <a:t>Автоматическое итоговое заключение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5710526" y="5279273"/>
            <a:ext cx="2225635" cy="43088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100" dirty="0"/>
              <a:t>Предоставление полномочий оператора РГИС, МИС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3564673" y="3018274"/>
            <a:ext cx="2015455" cy="600164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100" dirty="0"/>
              <a:t>Предоставление полномочий оператору коммерческой ИС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8237034" y="3023648"/>
            <a:ext cx="1804758" cy="60016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100" dirty="0"/>
              <a:t>Отказ в предоставлении полномочий оператора ИС</a:t>
            </a:r>
          </a:p>
        </p:txBody>
      </p:sp>
      <p:sp>
        <p:nvSpPr>
          <p:cNvPr id="9" name="Стрелка вниз 8"/>
          <p:cNvSpPr/>
          <p:nvPr/>
        </p:nvSpPr>
        <p:spPr>
          <a:xfrm>
            <a:off x="901948" y="2024862"/>
            <a:ext cx="1724210" cy="182693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Стрелка вниз 63"/>
          <p:cNvSpPr/>
          <p:nvPr/>
        </p:nvSpPr>
        <p:spPr>
          <a:xfrm>
            <a:off x="874719" y="3290161"/>
            <a:ext cx="1740342" cy="182693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/>
              <a:t>1 час</a:t>
            </a:r>
            <a:endParaRPr lang="ru-RU" sz="900" dirty="0"/>
          </a:p>
        </p:txBody>
      </p:sp>
      <p:sp>
        <p:nvSpPr>
          <p:cNvPr id="65" name="Стрелка вниз 64"/>
          <p:cNvSpPr/>
          <p:nvPr/>
        </p:nvSpPr>
        <p:spPr>
          <a:xfrm>
            <a:off x="885810" y="4236520"/>
            <a:ext cx="1740346" cy="182693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/>
              <a:t>3 дня</a:t>
            </a:r>
          </a:p>
        </p:txBody>
      </p:sp>
      <p:sp>
        <p:nvSpPr>
          <p:cNvPr id="66" name="Стрелка вниз 65"/>
          <p:cNvSpPr/>
          <p:nvPr/>
        </p:nvSpPr>
        <p:spPr>
          <a:xfrm>
            <a:off x="907746" y="5696675"/>
            <a:ext cx="1740348" cy="182693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Стрелка вниз 66"/>
          <p:cNvSpPr/>
          <p:nvPr/>
        </p:nvSpPr>
        <p:spPr>
          <a:xfrm>
            <a:off x="7325079" y="1528637"/>
            <a:ext cx="225573" cy="182693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Стрелка вниз 67"/>
          <p:cNvSpPr/>
          <p:nvPr/>
        </p:nvSpPr>
        <p:spPr>
          <a:xfrm>
            <a:off x="5894776" y="2080496"/>
            <a:ext cx="225573" cy="182693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Стрелка вниз 68"/>
          <p:cNvSpPr/>
          <p:nvPr/>
        </p:nvSpPr>
        <p:spPr>
          <a:xfrm>
            <a:off x="8735961" y="2080496"/>
            <a:ext cx="225573" cy="182693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Стрелка вниз 71"/>
          <p:cNvSpPr/>
          <p:nvPr/>
        </p:nvSpPr>
        <p:spPr>
          <a:xfrm>
            <a:off x="6260536" y="2793599"/>
            <a:ext cx="225573" cy="182693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Стрелка вниз 72"/>
          <p:cNvSpPr/>
          <p:nvPr/>
        </p:nvSpPr>
        <p:spPr>
          <a:xfrm>
            <a:off x="5160963" y="2793599"/>
            <a:ext cx="225573" cy="182693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Стрелка вниз 73"/>
          <p:cNvSpPr/>
          <p:nvPr/>
        </p:nvSpPr>
        <p:spPr>
          <a:xfrm>
            <a:off x="6061231" y="3847723"/>
            <a:ext cx="1550942" cy="182693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Стрелка вниз 74"/>
          <p:cNvSpPr/>
          <p:nvPr/>
        </p:nvSpPr>
        <p:spPr>
          <a:xfrm>
            <a:off x="6068753" y="4376538"/>
            <a:ext cx="1543420" cy="182693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Стрелка вниз 75"/>
          <p:cNvSpPr/>
          <p:nvPr/>
        </p:nvSpPr>
        <p:spPr>
          <a:xfrm>
            <a:off x="6061231" y="5068171"/>
            <a:ext cx="1550942" cy="182693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/>
              <a:t>1 день</a:t>
            </a:r>
            <a:endParaRPr lang="ru-RU" sz="900" dirty="0"/>
          </a:p>
        </p:txBody>
      </p:sp>
      <p:sp>
        <p:nvSpPr>
          <p:cNvPr id="77" name="Стрелка вниз 76"/>
          <p:cNvSpPr/>
          <p:nvPr/>
        </p:nvSpPr>
        <p:spPr>
          <a:xfrm>
            <a:off x="8735960" y="2793505"/>
            <a:ext cx="225573" cy="182693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7712033" y="4773113"/>
            <a:ext cx="1306768" cy="246221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1000" dirty="0" smtClean="0"/>
              <a:t>Действует 1 месяц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356478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Скругленный прямоугольник 54"/>
          <p:cNvSpPr/>
          <p:nvPr/>
        </p:nvSpPr>
        <p:spPr>
          <a:xfrm>
            <a:off x="600498" y="2121103"/>
            <a:ext cx="3821074" cy="152186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/>
          <a:lstStyle/>
          <a:p>
            <a:r>
              <a:rPr lang="ru-RU" sz="1100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Личный кабинет в ГИС ЖКХ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59782" y="2121103"/>
            <a:ext cx="5189069" cy="152186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ru-RU" sz="110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Интеграция ИС с ГИС ЖКХ</a:t>
            </a:r>
          </a:p>
        </p:txBody>
      </p:sp>
      <p:pic>
        <p:nvPicPr>
          <p:cNvPr id="46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278"/>
          <a:stretch/>
        </p:blipFill>
        <p:spPr bwMode="auto">
          <a:xfrm>
            <a:off x="4852986" y="3174"/>
            <a:ext cx="5478463" cy="1253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93"/>
          <a:stretch/>
        </p:blipFill>
        <p:spPr>
          <a:xfrm>
            <a:off x="-435057" y="-1"/>
            <a:ext cx="4714875" cy="12724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39" y="307429"/>
            <a:ext cx="800100" cy="762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96239" y="731589"/>
            <a:ext cx="46482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1300" spc="-30" dirty="0">
                <a:solidFill>
                  <a:srgbClr val="8E8E8E"/>
                </a:solidFill>
                <a:latin typeface="Roboto Condensed"/>
              </a:rPr>
              <a:t>Государственная информационная система</a:t>
            </a:r>
            <a:r>
              <a:rPr lang="ru-RU" sz="1300" spc="-30" dirty="0" smtClean="0">
                <a:solidFill>
                  <a:srgbClr val="8E8E8E"/>
                </a:solidFill>
                <a:latin typeface="Roboto Condensed"/>
              </a:rPr>
              <a:t/>
            </a:r>
            <a:br>
              <a:rPr lang="ru-RU" sz="1300" spc="-30" dirty="0" smtClean="0">
                <a:solidFill>
                  <a:srgbClr val="8E8E8E"/>
                </a:solidFill>
                <a:latin typeface="Roboto Condensed"/>
              </a:rPr>
            </a:br>
            <a:r>
              <a:rPr lang="ru-RU" sz="1300" spc="-30" dirty="0">
                <a:solidFill>
                  <a:srgbClr val="8E8E8E"/>
                </a:solidFill>
                <a:latin typeface="Roboto Condensed"/>
              </a:rPr>
              <a:t>жилищно-коммунального хозяйства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196239" y="512411"/>
            <a:ext cx="31051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3500" b="1" spc="-30" dirty="0" smtClean="0">
                <a:latin typeface="Roboto Condensed"/>
                <a:cs typeface="Microsoft Sans Serif" pitchFamily="34" charset="0"/>
              </a:rPr>
              <a:t>ГИС ЖКХ</a:t>
            </a:r>
            <a:endParaRPr lang="ru-RU" sz="3500" b="1" spc="-30" dirty="0">
              <a:latin typeface="Roboto Condensed"/>
              <a:cs typeface="Microsoft Sans Serif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1294605"/>
            <a:ext cx="10331450" cy="261743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94000"/>
                  <a:alpha val="5000"/>
                </a:schemeClr>
              </a:gs>
              <a:gs pos="100000">
                <a:schemeClr val="bg1">
                  <a:lumMod val="95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4549733" y="-1"/>
            <a:ext cx="3162300" cy="125333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278619" y="393933"/>
            <a:ext cx="4043307" cy="830997"/>
          </a:xfrm>
          <a:prstGeom prst="rect">
            <a:avLst/>
          </a:prstGeom>
          <a:noFill/>
          <a:ln>
            <a:noFill/>
          </a:ln>
          <a:effectLst>
            <a:outerShdw blurRad="165100" sx="102000" sy="102000" algn="ctr" rotWithShape="0">
              <a:prstClr val="black">
                <a:alpha val="12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effectLst>
                  <a:innerShdw blurRad="63500" dist="50800" dir="8100000">
                    <a:prstClr val="black">
                      <a:alpha val="0"/>
                    </a:prstClr>
                  </a:innerShdw>
                </a:effectLst>
                <a:latin typeface="Calibri" panose="020F0502020204030204" pitchFamily="34" charset="0"/>
                <a:ea typeface="+mn-ea"/>
                <a:cs typeface="+mn-cs"/>
              </a:rPr>
              <a:t>Способы работы пользователя в ГИС ЖКХ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9848851" y="5648112"/>
            <a:ext cx="482598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65100" sx="102000" sy="102000" algn="ctr" rotWithShape="0">
              <a:prstClr val="black">
                <a:alpha val="12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fld id="{ABA10DE3-D305-4391-BA28-D61D199C3806}" type="slidenum">
              <a:rPr lang="ru-RU" sz="1600" b="1" smtClean="0">
                <a:solidFill>
                  <a:schemeClr val="bg1"/>
                </a:solidFill>
                <a:effectLst>
                  <a:outerShdw blurRad="50800" dist="38100" dir="2700000" algn="ctr" rotWithShape="0">
                    <a:srgbClr val="000000">
                      <a:alpha val="61000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+mn-cs"/>
              </a:rPr>
              <a:t>15</a:t>
            </a:fld>
            <a:endParaRPr lang="ru-RU" sz="1600" b="1" dirty="0">
              <a:solidFill>
                <a:schemeClr val="bg1"/>
              </a:solidFill>
              <a:effectLst>
                <a:outerShdw blurRad="50800" dist="38100" dir="2700000" algn="ctr" rotWithShape="0">
                  <a:srgbClr val="000000">
                    <a:alpha val="61000"/>
                  </a:srgbClr>
                </a:outerShdw>
              </a:effectLst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0" y="1253330"/>
            <a:ext cx="10321926" cy="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Равнобедренный треугольник 31"/>
          <p:cNvSpPr/>
          <p:nvPr/>
        </p:nvSpPr>
        <p:spPr>
          <a:xfrm>
            <a:off x="10146910" y="136452"/>
            <a:ext cx="170977" cy="170977"/>
          </a:xfrm>
          <a:prstGeom prst="triangle">
            <a:avLst>
              <a:gd name="adj" fmla="val 100000"/>
            </a:avLst>
          </a:prstGeom>
          <a:solidFill>
            <a:srgbClr val="EAA56C"/>
          </a:solidFill>
          <a:ln>
            <a:solidFill>
              <a:srgbClr val="EAA56C"/>
            </a:solidFill>
          </a:ln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cxnSp>
        <p:nvCxnSpPr>
          <p:cNvPr id="33" name="Соединительная линия уступом 32"/>
          <p:cNvCxnSpPr/>
          <p:nvPr/>
        </p:nvCxnSpPr>
        <p:spPr>
          <a:xfrm flipV="1">
            <a:off x="6249048" y="404190"/>
            <a:ext cx="4057002" cy="387093"/>
          </a:xfrm>
          <a:prstGeom prst="bentConnector3">
            <a:avLst>
              <a:gd name="adj1" fmla="val -399"/>
            </a:avLst>
          </a:prstGeom>
          <a:ln w="76200">
            <a:solidFill>
              <a:srgbClr val="FFC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7" name="Прямоугольник 36"/>
          <p:cNvSpPr/>
          <p:nvPr/>
        </p:nvSpPr>
        <p:spPr>
          <a:xfrm>
            <a:off x="7943408" y="3174"/>
            <a:ext cx="20991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8E8E8E"/>
                </a:solidFill>
                <a:latin typeface="Calibri" panose="020F0502020204030204" pitchFamily="34" charset="0"/>
                <a:cs typeface="Microsoft Sans Serif" pitchFamily="34" charset="0"/>
              </a:rPr>
              <a:t>www.dom.gosu</a:t>
            </a:r>
            <a:r>
              <a:rPr lang="en-US" sz="1600" dirty="0">
                <a:solidFill>
                  <a:srgbClr val="8E8E8E"/>
                </a:solidFill>
                <a:latin typeface="Calibri" panose="020F0502020204030204" pitchFamily="34" charset="0"/>
                <a:cs typeface="Microsoft Sans Serif" pitchFamily="34" charset="0"/>
              </a:rPr>
              <a:t>s</a:t>
            </a:r>
            <a:r>
              <a:rPr lang="en-US" sz="1600" dirty="0" smtClean="0">
                <a:solidFill>
                  <a:srgbClr val="8E8E8E"/>
                </a:solidFill>
                <a:latin typeface="Calibri" panose="020F0502020204030204" pitchFamily="34" charset="0"/>
                <a:cs typeface="Microsoft Sans Serif" pitchFamily="34" charset="0"/>
              </a:rPr>
              <a:t>lugi.ru</a:t>
            </a:r>
            <a:endParaRPr lang="ru-RU" sz="1600" dirty="0">
              <a:solidFill>
                <a:srgbClr val="8E8E8E"/>
              </a:solidFill>
              <a:latin typeface="Calibri" panose="020F0502020204030204" pitchFamily="34" charset="0"/>
              <a:cs typeface="Microsoft Sans Serif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00497" y="1505206"/>
            <a:ext cx="9248353" cy="33855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ГИС ЖКХ</a:t>
            </a:r>
            <a:endParaRPr lang="ru-RU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848616" y="2595118"/>
            <a:ext cx="1488176" cy="54212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noAutofit/>
          </a:bodyPr>
          <a:lstStyle/>
          <a:p>
            <a:pPr algn="ctr"/>
            <a:r>
              <a:rPr lang="ru-RU" sz="1000" dirty="0"/>
              <a:t>Пользователь ГИС ЖКХ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575003" y="2595118"/>
            <a:ext cx="1488176" cy="54212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noAutofit/>
          </a:bodyPr>
          <a:lstStyle/>
          <a:p>
            <a:pPr algn="ctr"/>
            <a:r>
              <a:rPr lang="ru-RU" sz="1000" dirty="0"/>
              <a:t>Другой пользователь ГИС ЖКХ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760872" y="2583246"/>
            <a:ext cx="1488176" cy="55399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noAutofit/>
          </a:bodyPr>
          <a:lstStyle/>
          <a:p>
            <a:pPr algn="ctr"/>
            <a:r>
              <a:rPr lang="ru-RU" sz="1000" dirty="0"/>
              <a:t>Региональная ИС, Муниципальная ИС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487259" y="2583246"/>
            <a:ext cx="1488176" cy="55399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noAutofit/>
          </a:bodyPr>
          <a:lstStyle/>
          <a:p>
            <a:pPr algn="ctr"/>
            <a:r>
              <a:rPr lang="ru-RU" sz="1000" dirty="0"/>
              <a:t>Коммерческая ИС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213646" y="2583246"/>
            <a:ext cx="1488176" cy="55399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noAutofit/>
          </a:bodyPr>
          <a:lstStyle/>
          <a:p>
            <a:pPr algn="ctr"/>
            <a:r>
              <a:rPr lang="ru-RU" sz="1000" dirty="0"/>
              <a:t>ИС, принадлежащая пользователю ГИС ЖКХ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575003" y="4445486"/>
            <a:ext cx="1488176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000" dirty="0"/>
              <a:t>Пользователь ГИС ЖКХ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760872" y="4445486"/>
            <a:ext cx="1488176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000" dirty="0"/>
              <a:t>Пользователь ГИС ЖКХ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487259" y="4445486"/>
            <a:ext cx="1488176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000" dirty="0"/>
              <a:t>Пользователь ГИС ЖКХ</a:t>
            </a:r>
          </a:p>
        </p:txBody>
      </p:sp>
      <p:cxnSp>
        <p:nvCxnSpPr>
          <p:cNvPr id="22" name="Прямая со стрелкой 21"/>
          <p:cNvCxnSpPr/>
          <p:nvPr/>
        </p:nvCxnSpPr>
        <p:spPr>
          <a:xfrm flipV="1">
            <a:off x="5288890" y="1923898"/>
            <a:ext cx="0" cy="571568"/>
          </a:xfrm>
          <a:prstGeom prst="straightConnector1">
            <a:avLst/>
          </a:prstGeom>
          <a:ln w="57150"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>
            <a:off x="5727802" y="1989735"/>
            <a:ext cx="1" cy="521334"/>
          </a:xfrm>
          <a:prstGeom prst="straightConnector1">
            <a:avLst/>
          </a:prstGeom>
          <a:ln w="57150" cap="rnd">
            <a:solidFill>
              <a:schemeClr val="accent1">
                <a:shade val="95000"/>
                <a:satMod val="105000"/>
              </a:schemeClr>
            </a:solidFill>
            <a:prstDash val="sysDot"/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Группа 59"/>
          <p:cNvGrpSpPr/>
          <p:nvPr/>
        </p:nvGrpSpPr>
        <p:grpSpPr>
          <a:xfrm>
            <a:off x="3329919" y="3200400"/>
            <a:ext cx="915799" cy="1161009"/>
            <a:chOff x="3329919" y="3200400"/>
            <a:chExt cx="915799" cy="1161009"/>
          </a:xfrm>
        </p:grpSpPr>
        <p:cxnSp>
          <p:nvCxnSpPr>
            <p:cNvPr id="57" name="Прямая со стрелкой 56"/>
            <p:cNvCxnSpPr/>
            <p:nvPr/>
          </p:nvCxnSpPr>
          <p:spPr>
            <a:xfrm flipV="1">
              <a:off x="3329919" y="3200400"/>
              <a:ext cx="0" cy="1161009"/>
            </a:xfrm>
            <a:prstGeom prst="straightConnector1">
              <a:avLst/>
            </a:prstGeom>
            <a:ln w="57150">
              <a:tailEnd type="triangle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Выноска 1 (без границы) 58"/>
            <p:cNvSpPr/>
            <p:nvPr/>
          </p:nvSpPr>
          <p:spPr>
            <a:xfrm>
              <a:off x="3594538" y="3723132"/>
              <a:ext cx="651180" cy="451161"/>
            </a:xfrm>
            <a:prstGeom prst="callout1">
              <a:avLst>
                <a:gd name="adj1" fmla="val 67672"/>
                <a:gd name="adj2" fmla="val -13101"/>
                <a:gd name="adj3" fmla="val 112500"/>
                <a:gd name="adj4" fmla="val -38333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tlCol="0" anchor="ctr"/>
            <a:lstStyle/>
            <a:p>
              <a:r>
                <a:rPr lang="ru-RU" sz="800" dirty="0" smtClean="0"/>
                <a:t>Внешнее делегирование</a:t>
              </a:r>
              <a:endParaRPr lang="ru-RU" sz="800" dirty="0"/>
            </a:p>
          </p:txBody>
        </p:sp>
      </p:grpSp>
      <p:grpSp>
        <p:nvGrpSpPr>
          <p:cNvPr id="62" name="Группа 61"/>
          <p:cNvGrpSpPr/>
          <p:nvPr/>
        </p:nvGrpSpPr>
        <p:grpSpPr>
          <a:xfrm>
            <a:off x="5524120" y="3195764"/>
            <a:ext cx="915799" cy="1161009"/>
            <a:chOff x="3329919" y="3200400"/>
            <a:chExt cx="915799" cy="1161009"/>
          </a:xfrm>
        </p:grpSpPr>
        <p:cxnSp>
          <p:nvCxnSpPr>
            <p:cNvPr id="63" name="Прямая со стрелкой 62"/>
            <p:cNvCxnSpPr/>
            <p:nvPr/>
          </p:nvCxnSpPr>
          <p:spPr>
            <a:xfrm flipV="1">
              <a:off x="3329919" y="3200400"/>
              <a:ext cx="0" cy="1161009"/>
            </a:xfrm>
            <a:prstGeom prst="straightConnector1">
              <a:avLst/>
            </a:prstGeom>
            <a:ln w="57150">
              <a:tailEnd type="triangle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Выноска 1 (без границы) 63"/>
            <p:cNvSpPr/>
            <p:nvPr/>
          </p:nvSpPr>
          <p:spPr>
            <a:xfrm>
              <a:off x="3594538" y="3723132"/>
              <a:ext cx="651180" cy="451161"/>
            </a:xfrm>
            <a:prstGeom prst="callout1">
              <a:avLst>
                <a:gd name="adj1" fmla="val 67672"/>
                <a:gd name="adj2" fmla="val -13101"/>
                <a:gd name="adj3" fmla="val 112500"/>
                <a:gd name="adj4" fmla="val -38333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tlCol="0" anchor="ctr"/>
            <a:lstStyle/>
            <a:p>
              <a:r>
                <a:rPr lang="ru-RU" sz="800" dirty="0" smtClean="0"/>
                <a:t>Внешнее делегирование</a:t>
              </a:r>
              <a:endParaRPr lang="ru-RU" sz="800" dirty="0"/>
            </a:p>
          </p:txBody>
        </p:sp>
      </p:grpSp>
      <p:grpSp>
        <p:nvGrpSpPr>
          <p:cNvPr id="68" name="Группа 67"/>
          <p:cNvGrpSpPr/>
          <p:nvPr/>
        </p:nvGrpSpPr>
        <p:grpSpPr>
          <a:xfrm>
            <a:off x="7231347" y="3200400"/>
            <a:ext cx="915799" cy="1161009"/>
            <a:chOff x="3329919" y="3200400"/>
            <a:chExt cx="915799" cy="1161009"/>
          </a:xfrm>
        </p:grpSpPr>
        <p:cxnSp>
          <p:nvCxnSpPr>
            <p:cNvPr id="69" name="Прямая со стрелкой 68"/>
            <p:cNvCxnSpPr/>
            <p:nvPr/>
          </p:nvCxnSpPr>
          <p:spPr>
            <a:xfrm flipV="1">
              <a:off x="3329919" y="3200400"/>
              <a:ext cx="0" cy="1161009"/>
            </a:xfrm>
            <a:prstGeom prst="straightConnector1">
              <a:avLst/>
            </a:prstGeom>
            <a:ln w="57150">
              <a:tailEnd type="triangle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Выноска 1 (без границы) 69"/>
            <p:cNvSpPr/>
            <p:nvPr/>
          </p:nvSpPr>
          <p:spPr>
            <a:xfrm>
              <a:off x="3594538" y="3723132"/>
              <a:ext cx="651180" cy="451161"/>
            </a:xfrm>
            <a:prstGeom prst="callout1">
              <a:avLst>
                <a:gd name="adj1" fmla="val 67672"/>
                <a:gd name="adj2" fmla="val -13101"/>
                <a:gd name="adj3" fmla="val 112500"/>
                <a:gd name="adj4" fmla="val -38333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tlCol="0" anchor="ctr"/>
            <a:lstStyle/>
            <a:p>
              <a:r>
                <a:rPr lang="ru-RU" sz="800" dirty="0" smtClean="0"/>
                <a:t>Внешнее делегирование</a:t>
              </a:r>
              <a:endParaRPr lang="ru-RU" sz="800" dirty="0"/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1024038" y="5324946"/>
            <a:ext cx="8273850" cy="64633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200" dirty="0"/>
              <a:t>Для размещения в ГИС ЖКХ отдельного вида информации в отношении конкретного объекта недвижимости используется один способ работы в ГИС ЖКХ. При этом для размещения разных видов информации могут использоваться разные способы работы в ГИС ЖКХ</a:t>
            </a:r>
          </a:p>
        </p:txBody>
      </p:sp>
      <p:cxnSp>
        <p:nvCxnSpPr>
          <p:cNvPr id="48" name="Прямая со стрелкой 47"/>
          <p:cNvCxnSpPr/>
          <p:nvPr/>
        </p:nvCxnSpPr>
        <p:spPr>
          <a:xfrm flipV="1">
            <a:off x="7000647" y="1918289"/>
            <a:ext cx="0" cy="571568"/>
          </a:xfrm>
          <a:prstGeom prst="straightConnector1">
            <a:avLst/>
          </a:prstGeom>
          <a:ln w="57150"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>
            <a:off x="7439559" y="1984126"/>
            <a:ext cx="1" cy="521334"/>
          </a:xfrm>
          <a:prstGeom prst="straightConnector1">
            <a:avLst/>
          </a:prstGeom>
          <a:ln w="57150" cap="rnd">
            <a:solidFill>
              <a:schemeClr val="accent1">
                <a:shade val="95000"/>
                <a:satMod val="105000"/>
              </a:schemeClr>
            </a:solidFill>
            <a:prstDash val="sysDot"/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 flipV="1">
            <a:off x="8741664" y="1912103"/>
            <a:ext cx="0" cy="571568"/>
          </a:xfrm>
          <a:prstGeom prst="straightConnector1">
            <a:avLst/>
          </a:prstGeom>
          <a:ln w="57150"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>
            <a:off x="9180576" y="1977940"/>
            <a:ext cx="1" cy="521334"/>
          </a:xfrm>
          <a:prstGeom prst="straightConnector1">
            <a:avLst/>
          </a:prstGeom>
          <a:ln w="57150" cap="rnd">
            <a:solidFill>
              <a:schemeClr val="accent1">
                <a:shade val="95000"/>
                <a:satMod val="105000"/>
              </a:schemeClr>
            </a:solidFill>
            <a:prstDash val="sysDot"/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/>
          <p:nvPr/>
        </p:nvCxnSpPr>
        <p:spPr>
          <a:xfrm flipV="1">
            <a:off x="3357678" y="1913382"/>
            <a:ext cx="0" cy="571568"/>
          </a:xfrm>
          <a:prstGeom prst="straightConnector1">
            <a:avLst/>
          </a:prstGeom>
          <a:ln w="57150"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/>
          <p:nvPr/>
        </p:nvCxnSpPr>
        <p:spPr>
          <a:xfrm flipV="1">
            <a:off x="1616662" y="1912103"/>
            <a:ext cx="0" cy="571568"/>
          </a:xfrm>
          <a:prstGeom prst="straightConnector1">
            <a:avLst/>
          </a:prstGeom>
          <a:ln w="57150"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799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278"/>
          <a:stretch/>
        </p:blipFill>
        <p:spPr bwMode="auto">
          <a:xfrm>
            <a:off x="4852986" y="3174"/>
            <a:ext cx="5478463" cy="1253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93"/>
          <a:stretch/>
        </p:blipFill>
        <p:spPr>
          <a:xfrm>
            <a:off x="-435057" y="-1"/>
            <a:ext cx="4714875" cy="12724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39" y="307429"/>
            <a:ext cx="800100" cy="762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96239" y="731589"/>
            <a:ext cx="46482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1300" spc="-30" dirty="0">
                <a:solidFill>
                  <a:srgbClr val="8E8E8E"/>
                </a:solidFill>
                <a:latin typeface="Roboto Condensed"/>
              </a:rPr>
              <a:t>Государственная информационная система</a:t>
            </a:r>
            <a:r>
              <a:rPr lang="ru-RU" sz="1300" spc="-30" dirty="0" smtClean="0">
                <a:solidFill>
                  <a:srgbClr val="8E8E8E"/>
                </a:solidFill>
                <a:latin typeface="Roboto Condensed"/>
              </a:rPr>
              <a:t/>
            </a:r>
            <a:br>
              <a:rPr lang="ru-RU" sz="1300" spc="-30" dirty="0" smtClean="0">
                <a:solidFill>
                  <a:srgbClr val="8E8E8E"/>
                </a:solidFill>
                <a:latin typeface="Roboto Condensed"/>
              </a:rPr>
            </a:br>
            <a:r>
              <a:rPr lang="ru-RU" sz="1300" spc="-30" dirty="0">
                <a:solidFill>
                  <a:srgbClr val="8E8E8E"/>
                </a:solidFill>
                <a:latin typeface="Roboto Condensed"/>
              </a:rPr>
              <a:t>жилищно-коммунального хозяйства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196239" y="512411"/>
            <a:ext cx="31051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3500" b="1" spc="-30" dirty="0" smtClean="0">
                <a:latin typeface="Roboto Condensed"/>
                <a:cs typeface="Microsoft Sans Serif" pitchFamily="34" charset="0"/>
              </a:rPr>
              <a:t>ГИС ЖКХ</a:t>
            </a:r>
            <a:endParaRPr lang="ru-RU" sz="3500" b="1" spc="-30" dirty="0">
              <a:latin typeface="Roboto Condensed"/>
              <a:cs typeface="Microsoft Sans Serif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1294605"/>
            <a:ext cx="10331450" cy="261743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94000"/>
                  <a:alpha val="5000"/>
                </a:schemeClr>
              </a:gs>
              <a:gs pos="100000">
                <a:schemeClr val="bg1">
                  <a:lumMod val="95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4549733" y="-1"/>
            <a:ext cx="3162300" cy="125333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278619" y="393933"/>
            <a:ext cx="4043307" cy="830997"/>
          </a:xfrm>
          <a:prstGeom prst="rect">
            <a:avLst/>
          </a:prstGeom>
          <a:noFill/>
          <a:ln>
            <a:noFill/>
          </a:ln>
          <a:effectLst>
            <a:outerShdw blurRad="165100" sx="102000" sy="102000" algn="ctr" rotWithShape="0">
              <a:prstClr val="black">
                <a:alpha val="12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effectLst>
                  <a:innerShdw blurRad="63500" dist="50800" dir="8100000">
                    <a:prstClr val="black">
                      <a:alpha val="0"/>
                    </a:prstClr>
                  </a:innerShdw>
                </a:effectLst>
                <a:latin typeface="Calibri" panose="020F0502020204030204" pitchFamily="34" charset="0"/>
                <a:ea typeface="+mn-ea"/>
                <a:cs typeface="+mn-cs"/>
              </a:rPr>
              <a:t>Работа пользователя через РГИС или МИС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9848851" y="5648112"/>
            <a:ext cx="482598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65100" sx="102000" sy="102000" algn="ctr" rotWithShape="0">
              <a:prstClr val="black">
                <a:alpha val="12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fld id="{188D2C6A-4F2E-41ED-8226-EE922C723B10}" type="slidenum">
              <a:rPr lang="ru-RU" sz="1600" b="1" smtClean="0">
                <a:solidFill>
                  <a:schemeClr val="bg1"/>
                </a:solidFill>
                <a:effectLst>
                  <a:outerShdw blurRad="50800" dist="38100" dir="2700000" algn="ctr" rotWithShape="0">
                    <a:srgbClr val="000000">
                      <a:alpha val="61000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+mn-cs"/>
              </a:rPr>
              <a:t>16</a:t>
            </a:fld>
            <a:endParaRPr lang="ru-RU" sz="1600" b="1" dirty="0">
              <a:solidFill>
                <a:schemeClr val="bg1"/>
              </a:solidFill>
              <a:effectLst>
                <a:outerShdw blurRad="50800" dist="38100" dir="2700000" algn="ctr" rotWithShape="0">
                  <a:srgbClr val="000000">
                    <a:alpha val="61000"/>
                  </a:srgbClr>
                </a:outerShdw>
              </a:effectLst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0" y="1253330"/>
            <a:ext cx="10321926" cy="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Равнобедренный треугольник 31"/>
          <p:cNvSpPr/>
          <p:nvPr/>
        </p:nvSpPr>
        <p:spPr>
          <a:xfrm>
            <a:off x="10146910" y="136452"/>
            <a:ext cx="170977" cy="170977"/>
          </a:xfrm>
          <a:prstGeom prst="triangle">
            <a:avLst>
              <a:gd name="adj" fmla="val 100000"/>
            </a:avLst>
          </a:prstGeom>
          <a:solidFill>
            <a:srgbClr val="EAA56C"/>
          </a:solidFill>
          <a:ln>
            <a:solidFill>
              <a:srgbClr val="EAA56C"/>
            </a:solidFill>
          </a:ln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cxnSp>
        <p:nvCxnSpPr>
          <p:cNvPr id="33" name="Соединительная линия уступом 32"/>
          <p:cNvCxnSpPr/>
          <p:nvPr/>
        </p:nvCxnSpPr>
        <p:spPr>
          <a:xfrm flipV="1">
            <a:off x="6249048" y="404190"/>
            <a:ext cx="4057002" cy="387093"/>
          </a:xfrm>
          <a:prstGeom prst="bentConnector3">
            <a:avLst>
              <a:gd name="adj1" fmla="val -399"/>
            </a:avLst>
          </a:prstGeom>
          <a:ln w="76200">
            <a:solidFill>
              <a:srgbClr val="FFC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7" name="Прямоугольник 36"/>
          <p:cNvSpPr/>
          <p:nvPr/>
        </p:nvSpPr>
        <p:spPr>
          <a:xfrm>
            <a:off x="7943408" y="3174"/>
            <a:ext cx="20991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8E8E8E"/>
                </a:solidFill>
                <a:latin typeface="Calibri" panose="020F0502020204030204" pitchFamily="34" charset="0"/>
                <a:cs typeface="Microsoft Sans Serif" pitchFamily="34" charset="0"/>
              </a:rPr>
              <a:t>www.dom.gosu</a:t>
            </a:r>
            <a:r>
              <a:rPr lang="en-US" sz="1600" dirty="0">
                <a:solidFill>
                  <a:srgbClr val="8E8E8E"/>
                </a:solidFill>
                <a:latin typeface="Calibri" panose="020F0502020204030204" pitchFamily="34" charset="0"/>
                <a:cs typeface="Microsoft Sans Serif" pitchFamily="34" charset="0"/>
              </a:rPr>
              <a:t>s</a:t>
            </a:r>
            <a:r>
              <a:rPr lang="en-US" sz="1600" dirty="0" smtClean="0">
                <a:solidFill>
                  <a:srgbClr val="8E8E8E"/>
                </a:solidFill>
                <a:latin typeface="Calibri" panose="020F0502020204030204" pitchFamily="34" charset="0"/>
                <a:cs typeface="Microsoft Sans Serif" pitchFamily="34" charset="0"/>
              </a:rPr>
              <a:t>lugi.ru</a:t>
            </a:r>
            <a:endParaRPr lang="ru-RU" sz="1600" dirty="0">
              <a:solidFill>
                <a:srgbClr val="8E8E8E"/>
              </a:solidFill>
              <a:latin typeface="Calibri" panose="020F0502020204030204" pitchFamily="34" charset="0"/>
              <a:cs typeface="Microsoft Sans Serif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378517" y="1415554"/>
            <a:ext cx="5564892" cy="27699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200" dirty="0">
                <a:latin typeface="+mj-lt"/>
                <a:ea typeface="Calibri" panose="020F0502020204030204" pitchFamily="34" charset="0"/>
              </a:rPr>
              <a:t>Передача пользователем ГИС ЖКХ полномочий оператору РГИС или МИС</a:t>
            </a:r>
            <a:endParaRPr lang="ru-RU" sz="1200" dirty="0">
              <a:latin typeface="+mj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79818" y="2381855"/>
            <a:ext cx="1624368" cy="122037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noAutofit/>
          </a:bodyPr>
          <a:lstStyle/>
          <a:p>
            <a:pPr algn="ctr"/>
            <a:r>
              <a:rPr lang="ru-RU" sz="1200" dirty="0"/>
              <a:t>Личный кабинет в ГИС ЖКХ оператора РГИС или МИС</a:t>
            </a:r>
          </a:p>
        </p:txBody>
      </p:sp>
      <p:grpSp>
        <p:nvGrpSpPr>
          <p:cNvPr id="23" name="Группа 22"/>
          <p:cNvGrpSpPr/>
          <p:nvPr/>
        </p:nvGrpSpPr>
        <p:grpSpPr>
          <a:xfrm>
            <a:off x="3401150" y="4137672"/>
            <a:ext cx="3381703" cy="1765693"/>
            <a:chOff x="3476298" y="4130479"/>
            <a:chExt cx="3381703" cy="1608170"/>
          </a:xfrm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3476298" y="4130479"/>
              <a:ext cx="3381703" cy="160817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523908" y="4235234"/>
              <a:ext cx="1285132" cy="268052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noAutofit/>
            </a:bodyPr>
            <a:lstStyle/>
            <a:p>
              <a:pPr algn="ctr"/>
              <a:r>
                <a:rPr lang="ru-RU" sz="1100" dirty="0"/>
                <a:t>Отчетная дата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633987" y="4639490"/>
              <a:ext cx="3064974" cy="974418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noAutofit/>
            </a:bodyPr>
            <a:lstStyle/>
            <a:p>
              <a:pPr algn="just"/>
              <a:r>
                <a:rPr lang="ru-RU" sz="1100" dirty="0"/>
                <a:t>Оператор РГИС или МИС осуществляет полномочия от имени пользователя по всем видам информации в рамках функционала РГИС или МИС и всем объектам пользователя, расположенным на территории субъекта РФ или МО</a:t>
              </a: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534280" y="2404624"/>
            <a:ext cx="2123958" cy="1197605"/>
            <a:chOff x="1742090" y="2499409"/>
            <a:chExt cx="2123958" cy="1197605"/>
          </a:xfrm>
        </p:grpSpPr>
        <p:sp>
          <p:nvSpPr>
            <p:cNvPr id="35" name="TextBox 34"/>
            <p:cNvSpPr txBox="1"/>
            <p:nvPr/>
          </p:nvSpPr>
          <p:spPr>
            <a:xfrm>
              <a:off x="1742090" y="2499409"/>
              <a:ext cx="2123958" cy="1197605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noAutofit/>
            </a:bodyPr>
            <a:lstStyle/>
            <a:p>
              <a:pPr algn="ctr"/>
              <a:r>
                <a:rPr lang="ru-RU" sz="1200" dirty="0"/>
                <a:t>Личный кабинет в ГИС ЖКХ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161777" y="2953765"/>
              <a:ext cx="1284584" cy="542126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noAutofit/>
            </a:bodyPr>
            <a:lstStyle/>
            <a:p>
              <a:pPr algn="ctr"/>
              <a:r>
                <a:rPr lang="ru-RU" sz="1200" dirty="0"/>
                <a:t>Пользователь ГИС ЖКХ</a:t>
              </a:r>
            </a:p>
          </p:txBody>
        </p:sp>
      </p:grpSp>
      <p:cxnSp>
        <p:nvCxnSpPr>
          <p:cNvPr id="52" name="Прямая со стрелкой 51"/>
          <p:cNvCxnSpPr/>
          <p:nvPr/>
        </p:nvCxnSpPr>
        <p:spPr>
          <a:xfrm>
            <a:off x="2378518" y="3168869"/>
            <a:ext cx="1799344" cy="23141"/>
          </a:xfrm>
          <a:prstGeom prst="straightConnector1">
            <a:avLst/>
          </a:prstGeom>
          <a:ln w="57150"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927067" y="2633425"/>
            <a:ext cx="116249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/>
              <a:t>заявка </a:t>
            </a:r>
            <a:r>
              <a:rPr lang="ru-RU" sz="1000" dirty="0" smtClean="0"/>
              <a:t>на</a:t>
            </a:r>
          </a:p>
          <a:p>
            <a:r>
              <a:rPr lang="ru-RU" sz="1000" dirty="0" smtClean="0"/>
              <a:t>предоставление</a:t>
            </a:r>
          </a:p>
          <a:p>
            <a:r>
              <a:rPr lang="ru-RU" sz="1000" dirty="0" smtClean="0"/>
              <a:t>полномочий</a:t>
            </a:r>
            <a:endParaRPr lang="ru-RU" sz="1000" dirty="0"/>
          </a:p>
        </p:txBody>
      </p:sp>
      <p:cxnSp>
        <p:nvCxnSpPr>
          <p:cNvPr id="57" name="Прямая со стрелкой 56"/>
          <p:cNvCxnSpPr/>
          <p:nvPr/>
        </p:nvCxnSpPr>
        <p:spPr>
          <a:xfrm>
            <a:off x="5091326" y="3670050"/>
            <a:ext cx="0" cy="416812"/>
          </a:xfrm>
          <a:prstGeom prst="straightConnector1">
            <a:avLst/>
          </a:prstGeom>
          <a:ln w="57150"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5263842" y="3653040"/>
            <a:ext cx="19704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/>
              <a:t>15 дней или более </a:t>
            </a:r>
            <a:r>
              <a:rPr lang="ru-RU" sz="1000" dirty="0" smtClean="0"/>
              <a:t>–</a:t>
            </a:r>
          </a:p>
          <a:p>
            <a:r>
              <a:rPr lang="ru-RU" sz="1000" dirty="0" smtClean="0"/>
              <a:t>до </a:t>
            </a:r>
            <a:r>
              <a:rPr lang="ru-RU" sz="1000" dirty="0"/>
              <a:t>ближайшей отчетной даты</a:t>
            </a: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493279" y="4619674"/>
            <a:ext cx="2205960" cy="100142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/>
              <a:t>Пользователь не может осуществлять в личном кабинете те полномочия, которые им переданы оператору РГИС или МИС</a:t>
            </a:r>
          </a:p>
        </p:txBody>
      </p:sp>
      <p:cxnSp>
        <p:nvCxnSpPr>
          <p:cNvPr id="65" name="Прямая со стрелкой 64"/>
          <p:cNvCxnSpPr/>
          <p:nvPr/>
        </p:nvCxnSpPr>
        <p:spPr>
          <a:xfrm flipV="1">
            <a:off x="1596259" y="3499946"/>
            <a:ext cx="1" cy="1049949"/>
          </a:xfrm>
          <a:prstGeom prst="straightConnector1">
            <a:avLst/>
          </a:prstGeom>
          <a:ln>
            <a:prstDash val="sysDot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8" name="Выноска 1 (с границей) 67"/>
          <p:cNvSpPr/>
          <p:nvPr/>
        </p:nvSpPr>
        <p:spPr>
          <a:xfrm>
            <a:off x="6722755" y="2381855"/>
            <a:ext cx="2270235" cy="670035"/>
          </a:xfrm>
          <a:prstGeom prst="accentCallout1">
            <a:avLst>
              <a:gd name="adj1" fmla="val 18750"/>
              <a:gd name="adj2" fmla="val -8333"/>
              <a:gd name="adj3" fmla="val 41912"/>
              <a:gd name="adj4" fmla="val -31042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000" dirty="0"/>
              <a:t>Оператор РГИС или МИС должен быть включен в Перечень ИС, размещаемый в открытой части системы</a:t>
            </a:r>
          </a:p>
        </p:txBody>
      </p:sp>
      <p:sp>
        <p:nvSpPr>
          <p:cNvPr id="73" name="Выноска 1 (с границей) 72"/>
          <p:cNvSpPr/>
          <p:nvPr/>
        </p:nvSpPr>
        <p:spPr>
          <a:xfrm>
            <a:off x="7208063" y="4594873"/>
            <a:ext cx="1784927" cy="670035"/>
          </a:xfrm>
          <a:prstGeom prst="accentCallout1">
            <a:avLst>
              <a:gd name="adj1" fmla="val 18750"/>
              <a:gd name="adj2" fmla="val -8333"/>
              <a:gd name="adj3" fmla="val 3090"/>
              <a:gd name="adj4" fmla="val -2153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000" dirty="0"/>
              <a:t>Отчетная дата – 00 ч. 00 мин. 00 сек. 15-го числа каждого календарного месяца</a:t>
            </a:r>
          </a:p>
        </p:txBody>
      </p:sp>
    </p:spTree>
    <p:extLst>
      <p:ext uri="{BB962C8B-B14F-4D97-AF65-F5344CB8AC3E}">
        <p14:creationId xmlns:p14="http://schemas.microsoft.com/office/powerpoint/2010/main" val="149052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Скругленная соединительная линия 24"/>
          <p:cNvCxnSpPr>
            <a:stCxn id="48" idx="2"/>
            <a:endCxn id="55" idx="0"/>
          </p:cNvCxnSpPr>
          <p:nvPr/>
        </p:nvCxnSpPr>
        <p:spPr>
          <a:xfrm rot="5400000" flipH="1">
            <a:off x="2916649" y="3309948"/>
            <a:ext cx="126916" cy="2767695"/>
          </a:xfrm>
          <a:prstGeom prst="curvedConnector5">
            <a:avLst>
              <a:gd name="adj1" fmla="val 263693"/>
              <a:gd name="adj2" fmla="val 35036"/>
              <a:gd name="adj3" fmla="val 706641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278"/>
          <a:stretch/>
        </p:blipFill>
        <p:spPr bwMode="auto">
          <a:xfrm>
            <a:off x="4852986" y="3174"/>
            <a:ext cx="5478463" cy="1253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93"/>
          <a:stretch/>
        </p:blipFill>
        <p:spPr>
          <a:xfrm>
            <a:off x="-435057" y="-1"/>
            <a:ext cx="4714875" cy="12724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39" y="307429"/>
            <a:ext cx="800100" cy="762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96239" y="731589"/>
            <a:ext cx="46482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1300" spc="-30" dirty="0">
                <a:solidFill>
                  <a:srgbClr val="8E8E8E"/>
                </a:solidFill>
                <a:latin typeface="Roboto Condensed"/>
              </a:rPr>
              <a:t>Государственная информационная система</a:t>
            </a:r>
            <a:r>
              <a:rPr lang="ru-RU" sz="1300" spc="-30" dirty="0" smtClean="0">
                <a:solidFill>
                  <a:srgbClr val="8E8E8E"/>
                </a:solidFill>
                <a:latin typeface="Roboto Condensed"/>
              </a:rPr>
              <a:t/>
            </a:r>
            <a:br>
              <a:rPr lang="ru-RU" sz="1300" spc="-30" dirty="0" smtClean="0">
                <a:solidFill>
                  <a:srgbClr val="8E8E8E"/>
                </a:solidFill>
                <a:latin typeface="Roboto Condensed"/>
              </a:rPr>
            </a:br>
            <a:r>
              <a:rPr lang="ru-RU" sz="1300" spc="-30" dirty="0">
                <a:solidFill>
                  <a:srgbClr val="8E8E8E"/>
                </a:solidFill>
                <a:latin typeface="Roboto Condensed"/>
              </a:rPr>
              <a:t>жилищно-коммунального хозяйства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196239" y="512411"/>
            <a:ext cx="31051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3500" b="1" spc="-30" dirty="0" smtClean="0">
                <a:latin typeface="Roboto Condensed"/>
                <a:cs typeface="Microsoft Sans Serif" pitchFamily="34" charset="0"/>
              </a:rPr>
              <a:t>ГИС ЖКХ</a:t>
            </a:r>
            <a:endParaRPr lang="ru-RU" sz="3500" b="1" spc="-30" dirty="0">
              <a:latin typeface="Roboto Condensed"/>
              <a:cs typeface="Microsoft Sans Serif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1294605"/>
            <a:ext cx="10331450" cy="261743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94000"/>
                  <a:alpha val="5000"/>
                </a:schemeClr>
              </a:gs>
              <a:gs pos="100000">
                <a:schemeClr val="bg1">
                  <a:lumMod val="95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4549733" y="-1"/>
            <a:ext cx="3162300" cy="125333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278619" y="393933"/>
            <a:ext cx="4043307" cy="830997"/>
          </a:xfrm>
          <a:prstGeom prst="rect">
            <a:avLst/>
          </a:prstGeom>
          <a:noFill/>
          <a:ln>
            <a:noFill/>
          </a:ln>
          <a:effectLst>
            <a:outerShdw blurRad="165100" sx="102000" sy="102000" algn="ctr" rotWithShape="0">
              <a:prstClr val="black">
                <a:alpha val="12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effectLst>
                  <a:innerShdw blurRad="63500" dist="50800" dir="8100000">
                    <a:prstClr val="black">
                      <a:alpha val="0"/>
                    </a:prstClr>
                  </a:innerShdw>
                </a:effectLst>
                <a:latin typeface="Calibri" panose="020F0502020204030204" pitchFamily="34" charset="0"/>
                <a:ea typeface="+mn-ea"/>
                <a:cs typeface="+mn-cs"/>
              </a:rPr>
              <a:t>Работа пользователя через РГИС или МИС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9848851" y="5648112"/>
            <a:ext cx="482598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65100" sx="102000" sy="102000" algn="ctr" rotWithShape="0">
              <a:prstClr val="black">
                <a:alpha val="12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fld id="{188D2C6A-4F2E-41ED-8226-EE922C723B10}" type="slidenum">
              <a:rPr lang="ru-RU" sz="1600" b="1" smtClean="0">
                <a:solidFill>
                  <a:schemeClr val="bg1"/>
                </a:solidFill>
                <a:effectLst>
                  <a:outerShdw blurRad="50800" dist="38100" dir="2700000" algn="ctr" rotWithShape="0">
                    <a:srgbClr val="000000">
                      <a:alpha val="61000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+mn-cs"/>
              </a:rPr>
              <a:t>17</a:t>
            </a:fld>
            <a:endParaRPr lang="ru-RU" sz="1600" b="1" dirty="0">
              <a:solidFill>
                <a:schemeClr val="bg1"/>
              </a:solidFill>
              <a:effectLst>
                <a:outerShdw blurRad="50800" dist="38100" dir="2700000" algn="ctr" rotWithShape="0">
                  <a:srgbClr val="000000">
                    <a:alpha val="61000"/>
                  </a:srgbClr>
                </a:outerShdw>
              </a:effectLst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0" y="1253330"/>
            <a:ext cx="10321926" cy="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Равнобедренный треугольник 31"/>
          <p:cNvSpPr/>
          <p:nvPr/>
        </p:nvSpPr>
        <p:spPr>
          <a:xfrm>
            <a:off x="10146910" y="136452"/>
            <a:ext cx="170977" cy="170977"/>
          </a:xfrm>
          <a:prstGeom prst="triangle">
            <a:avLst>
              <a:gd name="adj" fmla="val 100000"/>
            </a:avLst>
          </a:prstGeom>
          <a:solidFill>
            <a:srgbClr val="EAA56C"/>
          </a:solidFill>
          <a:ln>
            <a:solidFill>
              <a:srgbClr val="EAA56C"/>
            </a:solidFill>
          </a:ln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cxnSp>
        <p:nvCxnSpPr>
          <p:cNvPr id="33" name="Соединительная линия уступом 32"/>
          <p:cNvCxnSpPr/>
          <p:nvPr/>
        </p:nvCxnSpPr>
        <p:spPr>
          <a:xfrm flipV="1">
            <a:off x="6249048" y="404190"/>
            <a:ext cx="4057002" cy="387093"/>
          </a:xfrm>
          <a:prstGeom prst="bentConnector3">
            <a:avLst>
              <a:gd name="adj1" fmla="val -399"/>
            </a:avLst>
          </a:prstGeom>
          <a:ln w="76200">
            <a:solidFill>
              <a:srgbClr val="FFC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7" name="Прямоугольник 36"/>
          <p:cNvSpPr/>
          <p:nvPr/>
        </p:nvSpPr>
        <p:spPr>
          <a:xfrm>
            <a:off x="7943408" y="3174"/>
            <a:ext cx="20991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8E8E8E"/>
                </a:solidFill>
                <a:latin typeface="Calibri" panose="020F0502020204030204" pitchFamily="34" charset="0"/>
                <a:cs typeface="Microsoft Sans Serif" pitchFamily="34" charset="0"/>
              </a:rPr>
              <a:t>www.dom.gosu</a:t>
            </a:r>
            <a:r>
              <a:rPr lang="en-US" sz="1600" dirty="0">
                <a:solidFill>
                  <a:srgbClr val="8E8E8E"/>
                </a:solidFill>
                <a:latin typeface="Calibri" panose="020F0502020204030204" pitchFamily="34" charset="0"/>
                <a:cs typeface="Microsoft Sans Serif" pitchFamily="34" charset="0"/>
              </a:rPr>
              <a:t>s</a:t>
            </a:r>
            <a:r>
              <a:rPr lang="en-US" sz="1600" dirty="0" smtClean="0">
                <a:solidFill>
                  <a:srgbClr val="8E8E8E"/>
                </a:solidFill>
                <a:latin typeface="Calibri" panose="020F0502020204030204" pitchFamily="34" charset="0"/>
                <a:cs typeface="Microsoft Sans Serif" pitchFamily="34" charset="0"/>
              </a:rPr>
              <a:t>lugi.ru</a:t>
            </a:r>
            <a:endParaRPr lang="ru-RU" sz="1600" dirty="0">
              <a:solidFill>
                <a:srgbClr val="8E8E8E"/>
              </a:solidFill>
              <a:latin typeface="Calibri" panose="020F0502020204030204" pitchFamily="34" charset="0"/>
              <a:cs typeface="Microsoft Sans Serif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33958" y="1357034"/>
            <a:ext cx="7454010" cy="30777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400" b="1" dirty="0"/>
              <a:t>Изменение видов информации, размещаемых с использованием РГИС или МИС</a:t>
            </a:r>
            <a:endParaRPr lang="ru-RU" sz="1400" b="1" dirty="0">
              <a:latin typeface="+mj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79818" y="1950258"/>
            <a:ext cx="1624368" cy="101971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noAutofit/>
          </a:bodyPr>
          <a:lstStyle/>
          <a:p>
            <a:pPr algn="ctr"/>
            <a:r>
              <a:rPr lang="ru-RU" sz="1000" dirty="0"/>
              <a:t>Личный кабинет в ГИС ЖКХ оператора РГИС или МИС</a:t>
            </a:r>
          </a:p>
        </p:txBody>
      </p:sp>
      <p:grpSp>
        <p:nvGrpSpPr>
          <p:cNvPr id="44" name="Группа 43"/>
          <p:cNvGrpSpPr/>
          <p:nvPr/>
        </p:nvGrpSpPr>
        <p:grpSpPr>
          <a:xfrm>
            <a:off x="7210130" y="4631153"/>
            <a:ext cx="2520197" cy="1227393"/>
            <a:chOff x="7212787" y="4280953"/>
            <a:chExt cx="2520197" cy="1227393"/>
          </a:xfrm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7212787" y="4280953"/>
              <a:ext cx="2520197" cy="122739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7830025" y="4385708"/>
              <a:ext cx="1284714" cy="268052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noAutofit/>
            </a:bodyPr>
            <a:lstStyle/>
            <a:p>
              <a:pPr algn="ctr"/>
              <a:r>
                <a:rPr lang="ru-RU" sz="900" dirty="0"/>
                <a:t>Отчетная дата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330304" y="4724128"/>
              <a:ext cx="2284156" cy="664826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noAutofit/>
            </a:bodyPr>
            <a:lstStyle/>
            <a:p>
              <a:pPr algn="just"/>
              <a:r>
                <a:rPr lang="ru-RU" sz="900" dirty="0"/>
                <a:t>Пользователь использует иные способы работы в ГИС ЖКХ</a:t>
              </a: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534280" y="1973028"/>
            <a:ext cx="2123958" cy="996944"/>
            <a:chOff x="534280" y="2404625"/>
            <a:chExt cx="2123958" cy="996944"/>
          </a:xfrm>
        </p:grpSpPr>
        <p:sp>
          <p:nvSpPr>
            <p:cNvPr id="35" name="TextBox 34"/>
            <p:cNvSpPr txBox="1"/>
            <p:nvPr/>
          </p:nvSpPr>
          <p:spPr>
            <a:xfrm>
              <a:off x="534280" y="2404625"/>
              <a:ext cx="2123958" cy="996944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noAutofit/>
            </a:bodyPr>
            <a:lstStyle/>
            <a:p>
              <a:pPr algn="ctr"/>
              <a:r>
                <a:rPr lang="ru-RU" sz="1000" dirty="0"/>
                <a:t>Оператор РГИС или МИС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32198" y="2732363"/>
              <a:ext cx="1928122" cy="574108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noAutofit/>
            </a:bodyPr>
            <a:lstStyle/>
            <a:p>
              <a:pPr algn="ctr"/>
              <a:r>
                <a:rPr lang="ru-RU" sz="1000" dirty="0"/>
                <a:t>Тестирование ИС в отношении всех видов информации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2658238" y="1963154"/>
            <a:ext cx="14782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/>
              <a:t>Итоговое </a:t>
            </a:r>
            <a:r>
              <a:rPr lang="ru-RU" sz="1000" dirty="0" smtClean="0"/>
              <a:t>заключение</a:t>
            </a:r>
            <a:endParaRPr lang="ru-RU" sz="1000" dirty="0"/>
          </a:p>
        </p:txBody>
      </p:sp>
      <p:sp>
        <p:nvSpPr>
          <p:cNvPr id="38" name="Пятиугольник 37"/>
          <p:cNvSpPr/>
          <p:nvPr/>
        </p:nvSpPr>
        <p:spPr>
          <a:xfrm>
            <a:off x="2748815" y="2228537"/>
            <a:ext cx="1429047" cy="655913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900" dirty="0"/>
              <a:t>формируется и</a:t>
            </a:r>
          </a:p>
          <a:p>
            <a:r>
              <a:rPr lang="ru-RU" sz="900" dirty="0"/>
              <a:t>направляется</a:t>
            </a:r>
          </a:p>
          <a:p>
            <a:r>
              <a:rPr lang="ru-RU" sz="900" dirty="0"/>
              <a:t>а</a:t>
            </a:r>
            <a:r>
              <a:rPr lang="ru-RU" sz="900" dirty="0" smtClean="0"/>
              <a:t>втоматически,</a:t>
            </a:r>
            <a:endParaRPr lang="ru-RU" sz="900" dirty="0"/>
          </a:p>
          <a:p>
            <a:r>
              <a:rPr lang="ru-RU" sz="900" dirty="0" smtClean="0"/>
              <a:t>действует </a:t>
            </a:r>
            <a:r>
              <a:rPr lang="ru-RU" sz="900" dirty="0"/>
              <a:t>1 месяц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525766" y="1973028"/>
            <a:ext cx="1737180" cy="99694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noAutofit/>
          </a:bodyPr>
          <a:lstStyle/>
          <a:p>
            <a:pPr algn="ctr"/>
            <a:r>
              <a:rPr lang="ru-RU" sz="1000" dirty="0"/>
              <a:t>Личный кабинет оператора ГИС ЖКХ</a:t>
            </a:r>
          </a:p>
        </p:txBody>
      </p:sp>
      <p:sp>
        <p:nvSpPr>
          <p:cNvPr id="40" name="Пятиугольник 39"/>
          <p:cNvSpPr/>
          <p:nvPr/>
        </p:nvSpPr>
        <p:spPr>
          <a:xfrm>
            <a:off x="6001118" y="2169472"/>
            <a:ext cx="1426730" cy="655913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900" dirty="0"/>
              <a:t>Заявка на изменение видов информации</a:t>
            </a:r>
          </a:p>
        </p:txBody>
      </p:sp>
      <p:sp>
        <p:nvSpPr>
          <p:cNvPr id="15" name="Стрелка углом 14"/>
          <p:cNvSpPr/>
          <p:nvPr/>
        </p:nvSpPr>
        <p:spPr>
          <a:xfrm rot="5400000">
            <a:off x="9437749" y="2407217"/>
            <a:ext cx="269428" cy="321041"/>
          </a:xfrm>
          <a:prstGeom prst="bentArrow">
            <a:avLst>
              <a:gd name="adj1" fmla="val 41555"/>
              <a:gd name="adj2" fmla="val 37417"/>
              <a:gd name="adj3" fmla="val 36038"/>
              <a:gd name="adj4" fmla="val 4099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Выноска со стрелкой вниз 15"/>
          <p:cNvSpPr/>
          <p:nvPr/>
        </p:nvSpPr>
        <p:spPr>
          <a:xfrm>
            <a:off x="3562556" y="3510170"/>
            <a:ext cx="1602796" cy="622810"/>
          </a:xfrm>
          <a:prstGeom prst="downArrowCallou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Уведомление</a:t>
            </a:r>
          </a:p>
          <a:p>
            <a:pPr algn="ctr"/>
            <a:r>
              <a:rPr lang="ru-RU" sz="1000" dirty="0" smtClean="0"/>
              <a:t>в течение 1 часа</a:t>
            </a:r>
            <a:endParaRPr lang="ru-RU" sz="1000" dirty="0"/>
          </a:p>
        </p:txBody>
      </p:sp>
      <p:sp>
        <p:nvSpPr>
          <p:cNvPr id="48" name="TextBox 47"/>
          <p:cNvSpPr txBox="1"/>
          <p:nvPr/>
        </p:nvSpPr>
        <p:spPr>
          <a:xfrm>
            <a:off x="3551770" y="4166383"/>
            <a:ext cx="1624368" cy="59087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noAutofit/>
          </a:bodyPr>
          <a:lstStyle/>
          <a:p>
            <a:pPr algn="ctr"/>
            <a:r>
              <a:rPr lang="ru-RU" sz="1000" dirty="0" smtClean="0"/>
              <a:t>ЛК пользователей </a:t>
            </a:r>
            <a:r>
              <a:rPr lang="ru-RU" sz="1000" dirty="0"/>
              <a:t>ГИС ЖКХ, </a:t>
            </a:r>
            <a:r>
              <a:rPr lang="ru-RU" sz="1000" dirty="0" smtClean="0"/>
              <a:t>использующих </a:t>
            </a:r>
            <a:r>
              <a:rPr lang="ru-RU" sz="1000" dirty="0"/>
              <a:t>РГИС или МИС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547338" y="3487103"/>
            <a:ext cx="1624368" cy="59087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noAutofit/>
          </a:bodyPr>
          <a:lstStyle/>
          <a:p>
            <a:pPr algn="ctr"/>
            <a:r>
              <a:rPr lang="ru-RU" sz="1000" dirty="0"/>
              <a:t>Личный кабинет в ГИС ЖКХ оператора РГИС или МИС</a:t>
            </a:r>
          </a:p>
        </p:txBody>
      </p:sp>
      <p:grpSp>
        <p:nvGrpSpPr>
          <p:cNvPr id="42" name="Группа 41"/>
          <p:cNvGrpSpPr/>
          <p:nvPr/>
        </p:nvGrpSpPr>
        <p:grpSpPr>
          <a:xfrm>
            <a:off x="336160" y="4630337"/>
            <a:ext cx="2520197" cy="1227393"/>
            <a:chOff x="534280" y="4280953"/>
            <a:chExt cx="2520197" cy="1227393"/>
          </a:xfrm>
        </p:grpSpPr>
        <p:sp>
          <p:nvSpPr>
            <p:cNvPr id="55" name="Скругленный прямоугольник 54"/>
            <p:cNvSpPr/>
            <p:nvPr/>
          </p:nvSpPr>
          <p:spPr>
            <a:xfrm>
              <a:off x="534280" y="4280953"/>
              <a:ext cx="2520197" cy="122739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151518" y="4385708"/>
              <a:ext cx="1284714" cy="268052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noAutofit/>
            </a:bodyPr>
            <a:lstStyle/>
            <a:p>
              <a:pPr algn="ctr"/>
              <a:r>
                <a:rPr lang="ru-RU" sz="900" dirty="0"/>
                <a:t>Отчетная дата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51797" y="4724128"/>
              <a:ext cx="2284156" cy="664826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noAutofit/>
            </a:bodyPr>
            <a:lstStyle/>
            <a:p>
              <a:pPr algn="just"/>
              <a:r>
                <a:rPr lang="ru-RU" sz="900" dirty="0"/>
                <a:t>Оператор РГИС или МИС осуществляет полномочия от имени пользователя по всем (в </a:t>
              </a:r>
              <a:r>
                <a:rPr lang="ru-RU" sz="900" dirty="0" err="1"/>
                <a:t>т.ч</a:t>
              </a:r>
              <a:r>
                <a:rPr lang="ru-RU" sz="900" dirty="0"/>
                <a:t>. новым) видам информации</a:t>
              </a:r>
            </a:p>
          </p:txBody>
        </p:sp>
      </p:grpSp>
      <p:cxnSp>
        <p:nvCxnSpPr>
          <p:cNvPr id="21" name="Скругленная соединительная линия 20"/>
          <p:cNvCxnSpPr>
            <a:endCxn id="49" idx="1"/>
          </p:cNvCxnSpPr>
          <p:nvPr/>
        </p:nvCxnSpPr>
        <p:spPr>
          <a:xfrm flipV="1">
            <a:off x="5176138" y="3782538"/>
            <a:ext cx="2371200" cy="590738"/>
          </a:xfrm>
          <a:prstGeom prst="curved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Стрелка вниз 25"/>
          <p:cNvSpPr/>
          <p:nvPr/>
        </p:nvSpPr>
        <p:spPr>
          <a:xfrm>
            <a:off x="4254226" y="3318080"/>
            <a:ext cx="219456" cy="158687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9" name="Прямая со стрелкой 68"/>
          <p:cNvCxnSpPr/>
          <p:nvPr/>
        </p:nvCxnSpPr>
        <p:spPr>
          <a:xfrm>
            <a:off x="7819999" y="4165929"/>
            <a:ext cx="0" cy="416812"/>
          </a:xfrm>
          <a:prstGeom prst="straightConnector1">
            <a:avLst/>
          </a:prstGeom>
          <a:ln w="57150"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Прямоугольник 69"/>
          <p:cNvSpPr/>
          <p:nvPr/>
        </p:nvSpPr>
        <p:spPr>
          <a:xfrm>
            <a:off x="1656919" y="4248835"/>
            <a:ext cx="16273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900" dirty="0"/>
              <a:t>30 дней или более – </a:t>
            </a:r>
            <a:r>
              <a:rPr lang="ru-RU" sz="900" dirty="0" smtClean="0"/>
              <a:t>до</a:t>
            </a:r>
          </a:p>
          <a:p>
            <a:pPr algn="r"/>
            <a:r>
              <a:rPr lang="ru-RU" sz="900" dirty="0" smtClean="0"/>
              <a:t>ближайшей </a:t>
            </a:r>
            <a:r>
              <a:rPr lang="ru-RU" sz="900" dirty="0"/>
              <a:t>отчетной даты</a:t>
            </a:r>
          </a:p>
        </p:txBody>
      </p:sp>
      <p:sp>
        <p:nvSpPr>
          <p:cNvPr id="71" name="Прямоугольник 70"/>
          <p:cNvSpPr/>
          <p:nvPr/>
        </p:nvSpPr>
        <p:spPr>
          <a:xfrm>
            <a:off x="7887049" y="4218585"/>
            <a:ext cx="16273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00" dirty="0"/>
              <a:t>30 дней или более – до</a:t>
            </a:r>
          </a:p>
          <a:p>
            <a:r>
              <a:rPr lang="ru-RU" sz="900" dirty="0"/>
              <a:t>ближайшей отчетной даты</a:t>
            </a:r>
          </a:p>
        </p:txBody>
      </p:sp>
      <p:sp>
        <p:nvSpPr>
          <p:cNvPr id="5" name="Овал 4"/>
          <p:cNvSpPr/>
          <p:nvPr/>
        </p:nvSpPr>
        <p:spPr>
          <a:xfrm>
            <a:off x="1311966" y="3547113"/>
            <a:ext cx="1704840" cy="61881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/>
              <a:t>нет уведомления</a:t>
            </a:r>
          </a:p>
          <a:p>
            <a:pPr algn="ctr"/>
            <a:r>
              <a:rPr lang="ru-RU" sz="1000"/>
              <a:t>об отзыве</a:t>
            </a:r>
            <a:endParaRPr lang="ru-RU" sz="1000" dirty="0"/>
          </a:p>
        </p:txBody>
      </p:sp>
      <p:sp>
        <p:nvSpPr>
          <p:cNvPr id="51" name="Овал 50"/>
          <p:cNvSpPr/>
          <p:nvPr/>
        </p:nvSpPr>
        <p:spPr>
          <a:xfrm>
            <a:off x="5584413" y="3302691"/>
            <a:ext cx="1468041" cy="110651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/>
              <a:t>уведомление об отзыве</a:t>
            </a:r>
          </a:p>
          <a:p>
            <a:pPr algn="ctr"/>
            <a:r>
              <a:rPr lang="ru-RU" sz="1000" dirty="0"/>
              <a:t>полномочий у оператора</a:t>
            </a:r>
          </a:p>
          <a:p>
            <a:pPr algn="ctr"/>
            <a:r>
              <a:rPr lang="ru-RU" sz="1000" dirty="0"/>
              <a:t>РГИС или МИС</a:t>
            </a:r>
          </a:p>
        </p:txBody>
      </p:sp>
      <p:sp>
        <p:nvSpPr>
          <p:cNvPr id="61" name="Полилиния 60"/>
          <p:cNvSpPr/>
          <p:nvPr/>
        </p:nvSpPr>
        <p:spPr>
          <a:xfrm>
            <a:off x="4425696" y="2809037"/>
            <a:ext cx="5226079" cy="438912"/>
          </a:xfrm>
          <a:custGeom>
            <a:avLst/>
            <a:gdLst>
              <a:gd name="connsiteX0" fmla="*/ 5223053 w 5226079"/>
              <a:gd name="connsiteY0" fmla="*/ 0 h 438912"/>
              <a:gd name="connsiteX1" fmla="*/ 4579315 w 5226079"/>
              <a:gd name="connsiteY1" fmla="*/ 402336 h 438912"/>
              <a:gd name="connsiteX2" fmla="*/ 1221638 w 5226079"/>
              <a:gd name="connsiteY2" fmla="*/ 336499 h 438912"/>
              <a:gd name="connsiteX3" fmla="*/ 0 w 5226079"/>
              <a:gd name="connsiteY3" fmla="*/ 438912 h 438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6079" h="438912">
                <a:moveTo>
                  <a:pt x="5223053" y="0"/>
                </a:moveTo>
                <a:cubicBezTo>
                  <a:pt x="5234635" y="173126"/>
                  <a:pt x="5246217" y="346253"/>
                  <a:pt x="4579315" y="402336"/>
                </a:cubicBezTo>
                <a:cubicBezTo>
                  <a:pt x="3912413" y="458419"/>
                  <a:pt x="1984857" y="330403"/>
                  <a:pt x="1221638" y="336499"/>
                </a:cubicBezTo>
                <a:cubicBezTo>
                  <a:pt x="458419" y="342595"/>
                  <a:pt x="229209" y="390753"/>
                  <a:pt x="0" y="438912"/>
                </a:cubicBezTo>
              </a:path>
            </a:pathLst>
          </a:custGeom>
          <a:ln w="0">
            <a:prstDash val="lgDash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014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278"/>
          <a:stretch/>
        </p:blipFill>
        <p:spPr bwMode="auto">
          <a:xfrm>
            <a:off x="4852986" y="3174"/>
            <a:ext cx="5478463" cy="1253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93"/>
          <a:stretch/>
        </p:blipFill>
        <p:spPr>
          <a:xfrm>
            <a:off x="-435057" y="-1"/>
            <a:ext cx="4714875" cy="12724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39" y="307429"/>
            <a:ext cx="800100" cy="762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96239" y="731589"/>
            <a:ext cx="46482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1300" spc="-30" dirty="0">
                <a:solidFill>
                  <a:srgbClr val="8E8E8E"/>
                </a:solidFill>
                <a:latin typeface="Roboto Condensed"/>
              </a:rPr>
              <a:t>Государственная информационная система</a:t>
            </a:r>
            <a:r>
              <a:rPr lang="ru-RU" sz="1300" spc="-30" dirty="0" smtClean="0">
                <a:solidFill>
                  <a:srgbClr val="8E8E8E"/>
                </a:solidFill>
                <a:latin typeface="Roboto Condensed"/>
              </a:rPr>
              <a:t/>
            </a:r>
            <a:br>
              <a:rPr lang="ru-RU" sz="1300" spc="-30" dirty="0" smtClean="0">
                <a:solidFill>
                  <a:srgbClr val="8E8E8E"/>
                </a:solidFill>
                <a:latin typeface="Roboto Condensed"/>
              </a:rPr>
            </a:br>
            <a:r>
              <a:rPr lang="ru-RU" sz="1300" spc="-30" dirty="0">
                <a:solidFill>
                  <a:srgbClr val="8E8E8E"/>
                </a:solidFill>
                <a:latin typeface="Roboto Condensed"/>
              </a:rPr>
              <a:t>жилищно-коммунального хозяйства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196239" y="512411"/>
            <a:ext cx="31051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3500" b="1" spc="-30" dirty="0" smtClean="0">
                <a:latin typeface="Roboto Condensed"/>
                <a:cs typeface="Microsoft Sans Serif" pitchFamily="34" charset="0"/>
              </a:rPr>
              <a:t>ГИС ЖКХ</a:t>
            </a:r>
            <a:endParaRPr lang="ru-RU" sz="3500" b="1" spc="-30" dirty="0">
              <a:latin typeface="Roboto Condensed"/>
              <a:cs typeface="Microsoft Sans Serif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1294605"/>
            <a:ext cx="10331450" cy="261743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94000"/>
                  <a:alpha val="5000"/>
                </a:schemeClr>
              </a:gs>
              <a:gs pos="100000">
                <a:schemeClr val="bg1">
                  <a:lumMod val="95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4549733" y="-1"/>
            <a:ext cx="3162300" cy="125333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278619" y="393933"/>
            <a:ext cx="4043307" cy="830997"/>
          </a:xfrm>
          <a:prstGeom prst="rect">
            <a:avLst/>
          </a:prstGeom>
          <a:noFill/>
          <a:ln>
            <a:noFill/>
          </a:ln>
          <a:effectLst>
            <a:outerShdw blurRad="165100" sx="102000" sy="102000" algn="ctr" rotWithShape="0">
              <a:prstClr val="black">
                <a:alpha val="12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effectLst>
                  <a:innerShdw blurRad="63500" dist="50800" dir="8100000">
                    <a:prstClr val="black">
                      <a:alpha val="0"/>
                    </a:prstClr>
                  </a:innerShdw>
                </a:effectLst>
                <a:latin typeface="Calibri" panose="020F0502020204030204" pitchFamily="34" charset="0"/>
                <a:ea typeface="+mn-ea"/>
                <a:cs typeface="+mn-cs"/>
              </a:rPr>
              <a:t>Работа пользователя через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effectLst>
                  <a:innerShdw blurRad="63500" dist="50800" dir="8100000">
                    <a:prstClr val="black">
                      <a:alpha val="0"/>
                    </a:prstClr>
                  </a:innerShdw>
                </a:effectLst>
                <a:latin typeface="Calibri" panose="020F0502020204030204" pitchFamily="34" charset="0"/>
              </a:rPr>
              <a:t>РГИС или МИС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9848851" y="5648112"/>
            <a:ext cx="482598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65100" sx="102000" sy="102000" algn="ctr" rotWithShape="0">
              <a:prstClr val="black">
                <a:alpha val="12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fld id="{188D2C6A-4F2E-41ED-8226-EE922C723B10}" type="slidenum">
              <a:rPr lang="ru-RU" sz="1600" b="1" smtClean="0">
                <a:solidFill>
                  <a:schemeClr val="bg1"/>
                </a:solidFill>
                <a:effectLst>
                  <a:outerShdw blurRad="50800" dist="38100" dir="2700000" algn="ctr" rotWithShape="0">
                    <a:srgbClr val="000000">
                      <a:alpha val="61000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+mn-cs"/>
              </a:rPr>
              <a:t>18</a:t>
            </a:fld>
            <a:endParaRPr lang="ru-RU" sz="1600" b="1" dirty="0">
              <a:solidFill>
                <a:schemeClr val="bg1"/>
              </a:solidFill>
              <a:effectLst>
                <a:outerShdw blurRad="50800" dist="38100" dir="2700000" algn="ctr" rotWithShape="0">
                  <a:srgbClr val="000000">
                    <a:alpha val="61000"/>
                  </a:srgbClr>
                </a:outerShdw>
              </a:effectLst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0" y="1253330"/>
            <a:ext cx="10321926" cy="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Равнобедренный треугольник 31"/>
          <p:cNvSpPr/>
          <p:nvPr/>
        </p:nvSpPr>
        <p:spPr>
          <a:xfrm>
            <a:off x="10146910" y="136452"/>
            <a:ext cx="170977" cy="170977"/>
          </a:xfrm>
          <a:prstGeom prst="triangle">
            <a:avLst>
              <a:gd name="adj" fmla="val 100000"/>
            </a:avLst>
          </a:prstGeom>
          <a:solidFill>
            <a:srgbClr val="EAA56C"/>
          </a:solidFill>
          <a:ln>
            <a:solidFill>
              <a:srgbClr val="EAA56C"/>
            </a:solidFill>
          </a:ln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cxnSp>
        <p:nvCxnSpPr>
          <p:cNvPr id="33" name="Соединительная линия уступом 32"/>
          <p:cNvCxnSpPr/>
          <p:nvPr/>
        </p:nvCxnSpPr>
        <p:spPr>
          <a:xfrm flipV="1">
            <a:off x="6249048" y="404190"/>
            <a:ext cx="4057002" cy="387093"/>
          </a:xfrm>
          <a:prstGeom prst="bentConnector3">
            <a:avLst>
              <a:gd name="adj1" fmla="val -399"/>
            </a:avLst>
          </a:prstGeom>
          <a:ln w="76200">
            <a:solidFill>
              <a:srgbClr val="FFC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7" name="Прямоугольник 36"/>
          <p:cNvSpPr/>
          <p:nvPr/>
        </p:nvSpPr>
        <p:spPr>
          <a:xfrm>
            <a:off x="7943408" y="3174"/>
            <a:ext cx="20991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8E8E8E"/>
                </a:solidFill>
                <a:latin typeface="Calibri" panose="020F0502020204030204" pitchFamily="34" charset="0"/>
                <a:cs typeface="Microsoft Sans Serif" pitchFamily="34" charset="0"/>
              </a:rPr>
              <a:t>www.dom.gosu</a:t>
            </a:r>
            <a:r>
              <a:rPr lang="en-US" sz="1600" dirty="0">
                <a:solidFill>
                  <a:srgbClr val="8E8E8E"/>
                </a:solidFill>
                <a:latin typeface="Calibri" panose="020F0502020204030204" pitchFamily="34" charset="0"/>
                <a:cs typeface="Microsoft Sans Serif" pitchFamily="34" charset="0"/>
              </a:rPr>
              <a:t>s</a:t>
            </a:r>
            <a:r>
              <a:rPr lang="en-US" sz="1600" dirty="0" smtClean="0">
                <a:solidFill>
                  <a:srgbClr val="8E8E8E"/>
                </a:solidFill>
                <a:latin typeface="Calibri" panose="020F0502020204030204" pitchFamily="34" charset="0"/>
                <a:cs typeface="Microsoft Sans Serif" pitchFamily="34" charset="0"/>
              </a:rPr>
              <a:t>lugi.ru</a:t>
            </a:r>
            <a:endParaRPr lang="ru-RU" sz="1600" dirty="0">
              <a:solidFill>
                <a:srgbClr val="8E8E8E"/>
              </a:solidFill>
              <a:latin typeface="Calibri" panose="020F0502020204030204" pitchFamily="34" charset="0"/>
              <a:cs typeface="Microsoft Sans Serif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2048435" y="1505589"/>
            <a:ext cx="6225056" cy="33855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/>
              <a:t>Отзыв полномочий у оператора РГИС или МИС</a:t>
            </a:r>
            <a:endParaRPr lang="ru-RU" sz="1600" b="1" dirty="0">
              <a:latin typeface="+mj-lt"/>
            </a:endParaRPr>
          </a:p>
        </p:txBody>
      </p:sp>
      <p:grpSp>
        <p:nvGrpSpPr>
          <p:cNvPr id="59" name="Группа 58"/>
          <p:cNvGrpSpPr/>
          <p:nvPr/>
        </p:nvGrpSpPr>
        <p:grpSpPr>
          <a:xfrm>
            <a:off x="434239" y="2463153"/>
            <a:ext cx="1899310" cy="1265394"/>
            <a:chOff x="1742090" y="2499410"/>
            <a:chExt cx="2123958" cy="1064926"/>
          </a:xfrm>
        </p:grpSpPr>
        <p:sp>
          <p:nvSpPr>
            <p:cNvPr id="60" name="TextBox 59"/>
            <p:cNvSpPr txBox="1"/>
            <p:nvPr/>
          </p:nvSpPr>
          <p:spPr>
            <a:xfrm>
              <a:off x="1742090" y="2499410"/>
              <a:ext cx="2123958" cy="106492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noAutofit/>
            </a:bodyPr>
            <a:lstStyle/>
            <a:p>
              <a:pPr algn="ctr"/>
              <a:r>
                <a:rPr lang="ru-RU" sz="1200" dirty="0"/>
                <a:t>Личный кабинет в ГИС ЖКХ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2060926" y="3007337"/>
              <a:ext cx="1486286" cy="450695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noAutofit/>
            </a:bodyPr>
            <a:lstStyle/>
            <a:p>
              <a:pPr algn="ctr"/>
              <a:r>
                <a:rPr lang="ru-RU" sz="1200" dirty="0"/>
                <a:t>Пользователь ГИС ЖКХ</a:t>
              </a: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3913452" y="2787151"/>
            <a:ext cx="1638785" cy="69568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noAutofit/>
          </a:bodyPr>
          <a:lstStyle/>
          <a:p>
            <a:pPr algn="ctr"/>
            <a:r>
              <a:rPr lang="ru-RU" sz="1200" dirty="0" smtClean="0"/>
              <a:t>ЛК в </a:t>
            </a:r>
            <a:r>
              <a:rPr lang="ru-RU" sz="1200" dirty="0"/>
              <a:t>ГИС ЖКХ оператора РГИС или МИС</a:t>
            </a:r>
          </a:p>
        </p:txBody>
      </p:sp>
      <p:sp>
        <p:nvSpPr>
          <p:cNvPr id="64" name="Пятиугольник 63"/>
          <p:cNvSpPr/>
          <p:nvPr/>
        </p:nvSpPr>
        <p:spPr>
          <a:xfrm>
            <a:off x="2441331" y="2827753"/>
            <a:ext cx="1364339" cy="593364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000" dirty="0"/>
              <a:t>уведомление об отзыве полномочий</a:t>
            </a:r>
          </a:p>
        </p:txBody>
      </p:sp>
      <p:sp>
        <p:nvSpPr>
          <p:cNvPr id="66" name="Пятиугольник 65"/>
          <p:cNvSpPr/>
          <p:nvPr/>
        </p:nvSpPr>
        <p:spPr>
          <a:xfrm>
            <a:off x="5669754" y="2827752"/>
            <a:ext cx="1734297" cy="593364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000" dirty="0"/>
              <a:t>15 дней или более – до ближайшей отчетной даты</a:t>
            </a:r>
          </a:p>
        </p:txBody>
      </p:sp>
      <p:grpSp>
        <p:nvGrpSpPr>
          <p:cNvPr id="31" name="Группа 30"/>
          <p:cNvGrpSpPr/>
          <p:nvPr/>
        </p:nvGrpSpPr>
        <p:grpSpPr>
          <a:xfrm>
            <a:off x="7522375" y="2374836"/>
            <a:ext cx="2197066" cy="1542895"/>
            <a:chOff x="7212787" y="4280953"/>
            <a:chExt cx="2520197" cy="1227393"/>
          </a:xfrm>
        </p:grpSpPr>
        <p:sp>
          <p:nvSpPr>
            <p:cNvPr id="34" name="Скругленный прямоугольник 33"/>
            <p:cNvSpPr/>
            <p:nvPr/>
          </p:nvSpPr>
          <p:spPr>
            <a:xfrm>
              <a:off x="7212787" y="4280953"/>
              <a:ext cx="2520197" cy="122739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572012" y="4385708"/>
              <a:ext cx="1800743" cy="268052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noAutofit/>
            </a:bodyPr>
            <a:lstStyle/>
            <a:p>
              <a:pPr algn="ctr"/>
              <a:r>
                <a:rPr lang="ru-RU" sz="1200" dirty="0"/>
                <a:t>Отчетная дата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330304" y="4724128"/>
              <a:ext cx="2284156" cy="664826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noAutofit/>
            </a:bodyPr>
            <a:lstStyle/>
            <a:p>
              <a:pPr algn="ctr"/>
              <a:r>
                <a:rPr lang="ru-RU" sz="1200" dirty="0"/>
                <a:t>Пользователь использует иные способы работы в ГИС ЖКХ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6312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278"/>
          <a:stretch/>
        </p:blipFill>
        <p:spPr bwMode="auto">
          <a:xfrm>
            <a:off x="4852986" y="3174"/>
            <a:ext cx="5478463" cy="1253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93"/>
          <a:stretch/>
        </p:blipFill>
        <p:spPr>
          <a:xfrm>
            <a:off x="-435057" y="-1"/>
            <a:ext cx="4714875" cy="12724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39" y="307429"/>
            <a:ext cx="800100" cy="762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96239" y="731589"/>
            <a:ext cx="46482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1300" spc="-30" dirty="0">
                <a:solidFill>
                  <a:srgbClr val="8E8E8E"/>
                </a:solidFill>
                <a:latin typeface="Roboto Condensed"/>
              </a:rPr>
              <a:t>Государственная информационная система</a:t>
            </a:r>
            <a:r>
              <a:rPr lang="ru-RU" sz="1300" spc="-30" dirty="0" smtClean="0">
                <a:solidFill>
                  <a:srgbClr val="8E8E8E"/>
                </a:solidFill>
                <a:latin typeface="Roboto Condensed"/>
              </a:rPr>
              <a:t/>
            </a:r>
            <a:br>
              <a:rPr lang="ru-RU" sz="1300" spc="-30" dirty="0" smtClean="0">
                <a:solidFill>
                  <a:srgbClr val="8E8E8E"/>
                </a:solidFill>
                <a:latin typeface="Roboto Condensed"/>
              </a:rPr>
            </a:br>
            <a:r>
              <a:rPr lang="ru-RU" sz="1300" spc="-30" dirty="0">
                <a:solidFill>
                  <a:srgbClr val="8E8E8E"/>
                </a:solidFill>
                <a:latin typeface="Roboto Condensed"/>
              </a:rPr>
              <a:t>жилищно-коммунального хозяйства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196239" y="512411"/>
            <a:ext cx="31051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3500" b="1" spc="-30" dirty="0" smtClean="0">
                <a:latin typeface="Roboto Condensed"/>
                <a:cs typeface="Microsoft Sans Serif" pitchFamily="34" charset="0"/>
              </a:rPr>
              <a:t>ГИС ЖКХ</a:t>
            </a:r>
            <a:endParaRPr lang="ru-RU" sz="3500" b="1" spc="-30" dirty="0">
              <a:latin typeface="Roboto Condensed"/>
              <a:cs typeface="Microsoft Sans Serif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1294605"/>
            <a:ext cx="10331450" cy="261743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94000"/>
                  <a:alpha val="5000"/>
                </a:schemeClr>
              </a:gs>
              <a:gs pos="100000">
                <a:schemeClr val="bg1">
                  <a:lumMod val="95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4549733" y="-1"/>
            <a:ext cx="3162300" cy="125333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278619" y="393933"/>
            <a:ext cx="4043307" cy="830997"/>
          </a:xfrm>
          <a:prstGeom prst="rect">
            <a:avLst/>
          </a:prstGeom>
          <a:noFill/>
          <a:ln>
            <a:noFill/>
          </a:ln>
          <a:effectLst>
            <a:outerShdw blurRad="165100" sx="102000" sy="102000" algn="ctr" rotWithShape="0">
              <a:prstClr val="black">
                <a:alpha val="12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effectLst>
                  <a:innerShdw blurRad="63500" dist="50800" dir="8100000">
                    <a:prstClr val="black">
                      <a:alpha val="0"/>
                    </a:prstClr>
                  </a:innerShdw>
                </a:effectLst>
                <a:latin typeface="Calibri" panose="020F0502020204030204" pitchFamily="34" charset="0"/>
                <a:ea typeface="+mn-ea"/>
                <a:cs typeface="+mn-cs"/>
              </a:rPr>
              <a:t>Работа пользователя через коммерческую ИС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9848851" y="5648112"/>
            <a:ext cx="482598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65100" sx="102000" sy="102000" algn="ctr" rotWithShape="0">
              <a:prstClr val="black">
                <a:alpha val="12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fld id="{188D2C6A-4F2E-41ED-8226-EE922C723B10}" type="slidenum">
              <a:rPr lang="ru-RU" sz="1600" b="1" smtClean="0">
                <a:solidFill>
                  <a:schemeClr val="bg1"/>
                </a:solidFill>
                <a:effectLst>
                  <a:outerShdw blurRad="50800" dist="38100" dir="2700000" algn="ctr" rotWithShape="0">
                    <a:srgbClr val="000000">
                      <a:alpha val="61000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+mn-cs"/>
              </a:rPr>
              <a:t>19</a:t>
            </a:fld>
            <a:endParaRPr lang="ru-RU" sz="1600" b="1" dirty="0">
              <a:solidFill>
                <a:schemeClr val="bg1"/>
              </a:solidFill>
              <a:effectLst>
                <a:outerShdw blurRad="50800" dist="38100" dir="2700000" algn="ctr" rotWithShape="0">
                  <a:srgbClr val="000000">
                    <a:alpha val="61000"/>
                  </a:srgbClr>
                </a:outerShdw>
              </a:effectLst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0" y="1253330"/>
            <a:ext cx="10321926" cy="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Равнобедренный треугольник 31"/>
          <p:cNvSpPr/>
          <p:nvPr/>
        </p:nvSpPr>
        <p:spPr>
          <a:xfrm>
            <a:off x="10146910" y="136452"/>
            <a:ext cx="170977" cy="170977"/>
          </a:xfrm>
          <a:prstGeom prst="triangle">
            <a:avLst>
              <a:gd name="adj" fmla="val 100000"/>
            </a:avLst>
          </a:prstGeom>
          <a:solidFill>
            <a:srgbClr val="EAA56C"/>
          </a:solidFill>
          <a:ln>
            <a:solidFill>
              <a:srgbClr val="EAA56C"/>
            </a:solidFill>
          </a:ln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cxnSp>
        <p:nvCxnSpPr>
          <p:cNvPr id="33" name="Соединительная линия уступом 32"/>
          <p:cNvCxnSpPr/>
          <p:nvPr/>
        </p:nvCxnSpPr>
        <p:spPr>
          <a:xfrm flipV="1">
            <a:off x="6249048" y="404190"/>
            <a:ext cx="4057002" cy="387093"/>
          </a:xfrm>
          <a:prstGeom prst="bentConnector3">
            <a:avLst>
              <a:gd name="adj1" fmla="val -399"/>
            </a:avLst>
          </a:prstGeom>
          <a:ln w="76200">
            <a:solidFill>
              <a:srgbClr val="FFC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7" name="Прямоугольник 36"/>
          <p:cNvSpPr/>
          <p:nvPr/>
        </p:nvSpPr>
        <p:spPr>
          <a:xfrm>
            <a:off x="7943408" y="3174"/>
            <a:ext cx="20991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8E8E8E"/>
                </a:solidFill>
                <a:latin typeface="Calibri" panose="020F0502020204030204" pitchFamily="34" charset="0"/>
                <a:cs typeface="Microsoft Sans Serif" pitchFamily="34" charset="0"/>
              </a:rPr>
              <a:t>www.dom.gosu</a:t>
            </a:r>
            <a:r>
              <a:rPr lang="en-US" sz="1600" dirty="0">
                <a:solidFill>
                  <a:srgbClr val="8E8E8E"/>
                </a:solidFill>
                <a:latin typeface="Calibri" panose="020F0502020204030204" pitchFamily="34" charset="0"/>
                <a:cs typeface="Microsoft Sans Serif" pitchFamily="34" charset="0"/>
              </a:rPr>
              <a:t>s</a:t>
            </a:r>
            <a:r>
              <a:rPr lang="en-US" sz="1600" dirty="0" smtClean="0">
                <a:solidFill>
                  <a:srgbClr val="8E8E8E"/>
                </a:solidFill>
                <a:latin typeface="Calibri" panose="020F0502020204030204" pitchFamily="34" charset="0"/>
                <a:cs typeface="Microsoft Sans Serif" pitchFamily="34" charset="0"/>
              </a:rPr>
              <a:t>lugi.ru</a:t>
            </a:r>
            <a:endParaRPr lang="ru-RU" sz="1600" dirty="0">
              <a:solidFill>
                <a:srgbClr val="8E8E8E"/>
              </a:solidFill>
              <a:latin typeface="Calibri" panose="020F0502020204030204" pitchFamily="34" charset="0"/>
              <a:cs typeface="Microsoft Sans Serif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25678" y="1415554"/>
            <a:ext cx="8470570" cy="33855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+mj-lt"/>
                <a:ea typeface="Calibri" panose="020F0502020204030204" pitchFamily="34" charset="0"/>
              </a:rPr>
              <a:t>Передача пользователем ГИС ЖКХ полномочий оператору коммерческой ИС</a:t>
            </a:r>
            <a:endParaRPr lang="ru-RU" sz="1600" b="1" dirty="0">
              <a:latin typeface="+mj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033281" y="2381855"/>
            <a:ext cx="1624368" cy="122037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noAutofit/>
          </a:bodyPr>
          <a:lstStyle/>
          <a:p>
            <a:pPr algn="ctr"/>
            <a:r>
              <a:rPr lang="ru-RU" sz="1400" dirty="0" smtClean="0"/>
              <a:t>ЛК </a:t>
            </a:r>
            <a:r>
              <a:rPr lang="ru-RU" sz="1400" dirty="0"/>
              <a:t>в ГИС ЖКХ оператора К</a:t>
            </a:r>
            <a:r>
              <a:rPr lang="ru-RU" sz="1400" dirty="0" smtClean="0"/>
              <a:t>ИС</a:t>
            </a:r>
            <a:endParaRPr lang="ru-RU" sz="1400" dirty="0"/>
          </a:p>
        </p:txBody>
      </p:sp>
      <p:grpSp>
        <p:nvGrpSpPr>
          <p:cNvPr id="14" name="Группа 13"/>
          <p:cNvGrpSpPr/>
          <p:nvPr/>
        </p:nvGrpSpPr>
        <p:grpSpPr>
          <a:xfrm>
            <a:off x="534280" y="2404624"/>
            <a:ext cx="2123958" cy="1197605"/>
            <a:chOff x="1742090" y="2499409"/>
            <a:chExt cx="2123958" cy="1197605"/>
          </a:xfrm>
        </p:grpSpPr>
        <p:sp>
          <p:nvSpPr>
            <p:cNvPr id="35" name="TextBox 34"/>
            <p:cNvSpPr txBox="1"/>
            <p:nvPr/>
          </p:nvSpPr>
          <p:spPr>
            <a:xfrm>
              <a:off x="1742090" y="2499409"/>
              <a:ext cx="2123958" cy="1197605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noAutofit/>
            </a:bodyPr>
            <a:lstStyle/>
            <a:p>
              <a:pPr algn="ctr"/>
              <a:r>
                <a:rPr lang="ru-RU" sz="1400" dirty="0"/>
                <a:t>Личный кабинет в ГИС ЖКХ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027618" y="2996666"/>
              <a:ext cx="1552902" cy="536772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noAutofit/>
            </a:bodyPr>
            <a:lstStyle/>
            <a:p>
              <a:pPr algn="ctr"/>
              <a:r>
                <a:rPr lang="ru-RU" sz="1400" dirty="0"/>
                <a:t>Пользователь ГИС ЖКХ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2810025" y="2428595"/>
            <a:ext cx="19479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/>
              <a:t>заявка </a:t>
            </a:r>
            <a:r>
              <a:rPr lang="ru-RU" sz="1000" dirty="0" smtClean="0"/>
              <a:t>на</a:t>
            </a:r>
          </a:p>
          <a:p>
            <a:r>
              <a:rPr lang="ru-RU" sz="1000" dirty="0" smtClean="0"/>
              <a:t>Предоставление полномочий</a:t>
            </a:r>
            <a:endParaRPr lang="ru-RU" sz="1000" dirty="0"/>
          </a:p>
        </p:txBody>
      </p:sp>
      <p:cxnSp>
        <p:nvCxnSpPr>
          <p:cNvPr id="57" name="Прямая со стрелкой 56"/>
          <p:cNvCxnSpPr/>
          <p:nvPr/>
        </p:nvCxnSpPr>
        <p:spPr>
          <a:xfrm>
            <a:off x="5442452" y="3670050"/>
            <a:ext cx="0" cy="41681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0" name="Скругленный прямоугольник 59"/>
          <p:cNvSpPr/>
          <p:nvPr/>
        </p:nvSpPr>
        <p:spPr>
          <a:xfrm>
            <a:off x="493279" y="4305124"/>
            <a:ext cx="2205960" cy="100142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/>
              <a:t>Пользователь не может осуществлять в личном кабинете те полномочия, которые им переданы оператору </a:t>
            </a:r>
            <a:r>
              <a:rPr lang="ru-RU" sz="1000" dirty="0" smtClean="0"/>
              <a:t>КИС</a:t>
            </a:r>
            <a:endParaRPr lang="ru-RU" sz="1000" dirty="0"/>
          </a:p>
        </p:txBody>
      </p:sp>
      <p:cxnSp>
        <p:nvCxnSpPr>
          <p:cNvPr id="65" name="Прямая со стрелкой 64"/>
          <p:cNvCxnSpPr/>
          <p:nvPr/>
        </p:nvCxnSpPr>
        <p:spPr>
          <a:xfrm flipV="1">
            <a:off x="1596259" y="3499947"/>
            <a:ext cx="1" cy="695078"/>
          </a:xfrm>
          <a:prstGeom prst="straightConnector1">
            <a:avLst/>
          </a:prstGeom>
          <a:ln>
            <a:prstDash val="sysDot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8" name="Выноска 1 (с границей) 67"/>
          <p:cNvSpPr/>
          <p:nvPr/>
        </p:nvSpPr>
        <p:spPr>
          <a:xfrm>
            <a:off x="7476218" y="2381855"/>
            <a:ext cx="2270235" cy="670035"/>
          </a:xfrm>
          <a:prstGeom prst="accentCallout1">
            <a:avLst>
              <a:gd name="adj1" fmla="val 18750"/>
              <a:gd name="adj2" fmla="val -8333"/>
              <a:gd name="adj3" fmla="val 41912"/>
              <a:gd name="adj4" fmla="val -31042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000" dirty="0"/>
              <a:t>Оператор </a:t>
            </a:r>
            <a:r>
              <a:rPr lang="ru-RU" sz="1000" dirty="0" smtClean="0"/>
              <a:t>КИС </a:t>
            </a:r>
            <a:r>
              <a:rPr lang="ru-RU" sz="1000" dirty="0"/>
              <a:t>должен быть включен в Перечень ИС, размещаемый в открытой части системы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871336" y="4154683"/>
            <a:ext cx="1991474" cy="52008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noAutofit/>
          </a:bodyPr>
          <a:lstStyle/>
          <a:p>
            <a:pPr algn="ctr"/>
            <a:r>
              <a:rPr lang="ru-RU" sz="1000" dirty="0"/>
              <a:t>Размещение в ГИС ЖКХ оператором КИС согласия на осуществление полномочий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871336" y="5019924"/>
            <a:ext cx="1991474" cy="52008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noAutofit/>
          </a:bodyPr>
          <a:lstStyle/>
          <a:p>
            <a:pPr algn="ctr"/>
            <a:r>
              <a:rPr lang="ru-RU" sz="1000" dirty="0"/>
              <a:t>Оператор КИС осуществляет переданные полномочия от имени пользователя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520696" y="3705922"/>
            <a:ext cx="64953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000" dirty="0" smtClean="0"/>
              <a:t>10 дней</a:t>
            </a:r>
            <a:endParaRPr lang="ru-RU" sz="1000" dirty="0"/>
          </a:p>
        </p:txBody>
      </p:sp>
      <p:cxnSp>
        <p:nvCxnSpPr>
          <p:cNvPr id="41" name="Прямая со стрелкой 40"/>
          <p:cNvCxnSpPr/>
          <p:nvPr/>
        </p:nvCxnSpPr>
        <p:spPr>
          <a:xfrm>
            <a:off x="5442452" y="4703674"/>
            <a:ext cx="0" cy="28699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239595" y="4724233"/>
            <a:ext cx="11496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000" dirty="0"/>
              <a:t>с этого момента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065897" y="4154683"/>
            <a:ext cx="1991474" cy="52008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noAutofit/>
          </a:bodyPr>
          <a:lstStyle/>
          <a:p>
            <a:pPr algn="ctr"/>
            <a:r>
              <a:rPr lang="ru-RU" sz="1000" dirty="0"/>
              <a:t>Согласие оператора КИС не </a:t>
            </a:r>
            <a:r>
              <a:rPr lang="ru-RU" sz="1000" dirty="0" smtClean="0"/>
              <a:t>размещено </a:t>
            </a:r>
            <a:r>
              <a:rPr lang="ru-RU" sz="1000" dirty="0"/>
              <a:t>или заявка отозвана пользователем</a:t>
            </a:r>
          </a:p>
        </p:txBody>
      </p:sp>
      <p:cxnSp>
        <p:nvCxnSpPr>
          <p:cNvPr id="49" name="Прямая со стрелкой 48"/>
          <p:cNvCxnSpPr/>
          <p:nvPr/>
        </p:nvCxnSpPr>
        <p:spPr>
          <a:xfrm>
            <a:off x="6261754" y="3670050"/>
            <a:ext cx="0" cy="41681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6065897" y="5019924"/>
            <a:ext cx="1991474" cy="52008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noAutofit/>
          </a:bodyPr>
          <a:lstStyle/>
          <a:p>
            <a:pPr algn="ctr"/>
            <a:r>
              <a:rPr lang="ru-RU" sz="1000" dirty="0"/>
              <a:t>Заявка пользователя теряет силу</a:t>
            </a:r>
          </a:p>
        </p:txBody>
      </p:sp>
      <p:cxnSp>
        <p:nvCxnSpPr>
          <p:cNvPr id="51" name="Прямая со стрелкой 50"/>
          <p:cNvCxnSpPr/>
          <p:nvPr/>
        </p:nvCxnSpPr>
        <p:spPr>
          <a:xfrm>
            <a:off x="6261754" y="4703674"/>
            <a:ext cx="0" cy="28699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Пятиугольник 17"/>
          <p:cNvSpPr/>
          <p:nvPr/>
        </p:nvSpPr>
        <p:spPr>
          <a:xfrm>
            <a:off x="2748815" y="2867559"/>
            <a:ext cx="2232836" cy="610443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900" dirty="0"/>
              <a:t>указываются виды информации и объекты недвижимости, в отношении которых передаются полномочия</a:t>
            </a:r>
          </a:p>
        </p:txBody>
      </p:sp>
    </p:spTree>
    <p:extLst>
      <p:ext uri="{BB962C8B-B14F-4D97-AF65-F5344CB8AC3E}">
        <p14:creationId xmlns:p14="http://schemas.microsoft.com/office/powerpoint/2010/main" val="346604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eskipaper.com/images/white-abstract-wallpaper-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918"/>
          <a:stretch/>
        </p:blipFill>
        <p:spPr bwMode="auto">
          <a:xfrm>
            <a:off x="0" y="-1"/>
            <a:ext cx="10331450" cy="6048375"/>
          </a:xfrm>
          <a:prstGeom prst="rect">
            <a:avLst/>
          </a:prstGeom>
          <a:solidFill>
            <a:schemeClr val="bg1"/>
          </a:solidFill>
          <a:effectLst>
            <a:glow>
              <a:schemeClr val="accent1"/>
            </a:glow>
          </a:effectLst>
        </p:spPr>
      </p:pic>
      <p:sp>
        <p:nvSpPr>
          <p:cNvPr id="60" name="TextBox 59"/>
          <p:cNvSpPr txBox="1"/>
          <p:nvPr/>
        </p:nvSpPr>
        <p:spPr>
          <a:xfrm>
            <a:off x="9848851" y="5648112"/>
            <a:ext cx="482598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65100" sx="102000" sy="102000" algn="ctr" rotWithShape="0">
              <a:prstClr val="black">
                <a:alpha val="12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effectLst>
                  <a:outerShdw blurRad="50800" dist="38100" dir="2700000" algn="ctr" rotWithShape="0">
                    <a:srgbClr val="000000">
                      <a:alpha val="61000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+mn-cs"/>
              </a:rPr>
              <a:t>2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8" t="7721" r="-3340" b="4587"/>
          <a:stretch/>
        </p:blipFill>
        <p:spPr bwMode="auto">
          <a:xfrm>
            <a:off x="895238" y="502683"/>
            <a:ext cx="9115643" cy="4936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http://www.sharpusa.com/ForHome/HomeEntertainment/LCDTV/features/~/media/SharpUSA/Images/ForHome/Entertainment/LCDTV/Features/featurepage/size/relative_size_frame.ash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573" y="384506"/>
            <a:ext cx="9311308" cy="5602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277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278"/>
          <a:stretch/>
        </p:blipFill>
        <p:spPr bwMode="auto">
          <a:xfrm>
            <a:off x="4852986" y="3174"/>
            <a:ext cx="5478463" cy="1253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93"/>
          <a:stretch/>
        </p:blipFill>
        <p:spPr>
          <a:xfrm>
            <a:off x="-435057" y="-1"/>
            <a:ext cx="4714875" cy="12724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39" y="307429"/>
            <a:ext cx="800100" cy="762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96239" y="731589"/>
            <a:ext cx="46482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1300" spc="-30" dirty="0">
                <a:solidFill>
                  <a:srgbClr val="8E8E8E"/>
                </a:solidFill>
                <a:latin typeface="Roboto Condensed"/>
              </a:rPr>
              <a:t>Государственная информационная система</a:t>
            </a:r>
            <a:r>
              <a:rPr lang="ru-RU" sz="1300" spc="-30" dirty="0" smtClean="0">
                <a:solidFill>
                  <a:srgbClr val="8E8E8E"/>
                </a:solidFill>
                <a:latin typeface="Roboto Condensed"/>
              </a:rPr>
              <a:t/>
            </a:r>
            <a:br>
              <a:rPr lang="ru-RU" sz="1300" spc="-30" dirty="0" smtClean="0">
                <a:solidFill>
                  <a:srgbClr val="8E8E8E"/>
                </a:solidFill>
                <a:latin typeface="Roboto Condensed"/>
              </a:rPr>
            </a:br>
            <a:r>
              <a:rPr lang="ru-RU" sz="1300" spc="-30" dirty="0">
                <a:solidFill>
                  <a:srgbClr val="8E8E8E"/>
                </a:solidFill>
                <a:latin typeface="Roboto Condensed"/>
              </a:rPr>
              <a:t>жилищно-коммунального хозяйства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196239" y="512411"/>
            <a:ext cx="31051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3500" b="1" spc="-30" dirty="0" smtClean="0">
                <a:latin typeface="Roboto Condensed"/>
                <a:cs typeface="Microsoft Sans Serif" pitchFamily="34" charset="0"/>
              </a:rPr>
              <a:t>ГИС ЖКХ</a:t>
            </a:r>
            <a:endParaRPr lang="ru-RU" sz="3500" b="1" spc="-30" dirty="0">
              <a:latin typeface="Roboto Condensed"/>
              <a:cs typeface="Microsoft Sans Serif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1294605"/>
            <a:ext cx="10331450" cy="261743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94000"/>
                  <a:alpha val="5000"/>
                </a:schemeClr>
              </a:gs>
              <a:gs pos="100000">
                <a:schemeClr val="bg1">
                  <a:lumMod val="95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4549733" y="-1"/>
            <a:ext cx="3162300" cy="125333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278619" y="393933"/>
            <a:ext cx="4043307" cy="830997"/>
          </a:xfrm>
          <a:prstGeom prst="rect">
            <a:avLst/>
          </a:prstGeom>
          <a:noFill/>
          <a:ln>
            <a:noFill/>
          </a:ln>
          <a:effectLst>
            <a:outerShdw blurRad="165100" sx="102000" sy="102000" algn="ctr" rotWithShape="0">
              <a:prstClr val="black">
                <a:alpha val="12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effectLst>
                  <a:innerShdw blurRad="63500" dist="50800" dir="8100000">
                    <a:prstClr val="black">
                      <a:alpha val="0"/>
                    </a:prstClr>
                  </a:innerShdw>
                </a:effectLst>
                <a:latin typeface="Calibri" panose="020F0502020204030204" pitchFamily="34" charset="0"/>
                <a:ea typeface="+mn-ea"/>
                <a:cs typeface="+mn-cs"/>
              </a:rPr>
              <a:t>Работа пользователя через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effectLst>
                  <a:innerShdw blurRad="63500" dist="50800" dir="8100000">
                    <a:prstClr val="black">
                      <a:alpha val="0"/>
                    </a:prstClr>
                  </a:innerShdw>
                </a:effectLst>
                <a:latin typeface="Calibri" panose="020F0502020204030204" pitchFamily="34" charset="0"/>
              </a:rPr>
              <a:t>коммерческую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innerShdw blurRad="63500" dist="50800" dir="8100000">
                    <a:prstClr val="black">
                      <a:alpha val="0"/>
                    </a:prstClr>
                  </a:innerShdw>
                </a:effectLst>
                <a:latin typeface="Calibri" panose="020F0502020204030204" pitchFamily="34" charset="0"/>
              </a:rPr>
              <a:t>ИС</a:t>
            </a:r>
            <a:endParaRPr lang="ru-RU" sz="2400" b="1" dirty="0">
              <a:solidFill>
                <a:schemeClr val="tx2">
                  <a:lumMod val="75000"/>
                </a:schemeClr>
              </a:solidFill>
              <a:effectLst>
                <a:innerShdw blurRad="63500" dist="50800" dir="8100000">
                  <a:prstClr val="black">
                    <a:alpha val="0"/>
                  </a:prstClr>
                </a:innerShdw>
              </a:effectLst>
              <a:latin typeface="Calibri" panose="020F0502020204030204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9848851" y="5648112"/>
            <a:ext cx="482598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65100" sx="102000" sy="102000" algn="ctr" rotWithShape="0">
              <a:prstClr val="black">
                <a:alpha val="12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fld id="{188D2C6A-4F2E-41ED-8226-EE922C723B10}" type="slidenum">
              <a:rPr lang="ru-RU" sz="1600" b="1" smtClean="0">
                <a:solidFill>
                  <a:schemeClr val="bg1"/>
                </a:solidFill>
                <a:effectLst>
                  <a:outerShdw blurRad="50800" dist="38100" dir="2700000" algn="ctr" rotWithShape="0">
                    <a:srgbClr val="000000">
                      <a:alpha val="61000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+mn-cs"/>
              </a:rPr>
              <a:t>20</a:t>
            </a:fld>
            <a:endParaRPr lang="ru-RU" sz="1600" b="1" dirty="0">
              <a:solidFill>
                <a:schemeClr val="bg1"/>
              </a:solidFill>
              <a:effectLst>
                <a:outerShdw blurRad="50800" dist="38100" dir="2700000" algn="ctr" rotWithShape="0">
                  <a:srgbClr val="000000">
                    <a:alpha val="61000"/>
                  </a:srgbClr>
                </a:outerShdw>
              </a:effectLst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0" y="1253330"/>
            <a:ext cx="10321926" cy="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Равнобедренный треугольник 31"/>
          <p:cNvSpPr/>
          <p:nvPr/>
        </p:nvSpPr>
        <p:spPr>
          <a:xfrm>
            <a:off x="10146910" y="136452"/>
            <a:ext cx="170977" cy="170977"/>
          </a:xfrm>
          <a:prstGeom prst="triangle">
            <a:avLst>
              <a:gd name="adj" fmla="val 100000"/>
            </a:avLst>
          </a:prstGeom>
          <a:solidFill>
            <a:srgbClr val="EAA56C"/>
          </a:solidFill>
          <a:ln>
            <a:solidFill>
              <a:srgbClr val="EAA56C"/>
            </a:solidFill>
          </a:ln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cxnSp>
        <p:nvCxnSpPr>
          <p:cNvPr id="33" name="Соединительная линия уступом 32"/>
          <p:cNvCxnSpPr/>
          <p:nvPr/>
        </p:nvCxnSpPr>
        <p:spPr>
          <a:xfrm flipV="1">
            <a:off x="6249048" y="404190"/>
            <a:ext cx="4057002" cy="387093"/>
          </a:xfrm>
          <a:prstGeom prst="bentConnector3">
            <a:avLst>
              <a:gd name="adj1" fmla="val -399"/>
            </a:avLst>
          </a:prstGeom>
          <a:ln w="76200">
            <a:solidFill>
              <a:srgbClr val="FFC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7" name="Прямоугольник 36"/>
          <p:cNvSpPr/>
          <p:nvPr/>
        </p:nvSpPr>
        <p:spPr>
          <a:xfrm>
            <a:off x="7943408" y="3174"/>
            <a:ext cx="20991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8E8E8E"/>
                </a:solidFill>
                <a:latin typeface="Calibri" panose="020F0502020204030204" pitchFamily="34" charset="0"/>
                <a:cs typeface="Microsoft Sans Serif" pitchFamily="34" charset="0"/>
              </a:rPr>
              <a:t>www.dom.gosu</a:t>
            </a:r>
            <a:r>
              <a:rPr lang="en-US" sz="1600" dirty="0">
                <a:solidFill>
                  <a:srgbClr val="8E8E8E"/>
                </a:solidFill>
                <a:latin typeface="Calibri" panose="020F0502020204030204" pitchFamily="34" charset="0"/>
                <a:cs typeface="Microsoft Sans Serif" pitchFamily="34" charset="0"/>
              </a:rPr>
              <a:t>s</a:t>
            </a:r>
            <a:r>
              <a:rPr lang="en-US" sz="1600" dirty="0" smtClean="0">
                <a:solidFill>
                  <a:srgbClr val="8E8E8E"/>
                </a:solidFill>
                <a:latin typeface="Calibri" panose="020F0502020204030204" pitchFamily="34" charset="0"/>
                <a:cs typeface="Microsoft Sans Serif" pitchFamily="34" charset="0"/>
              </a:rPr>
              <a:t>lugi.ru</a:t>
            </a:r>
            <a:endParaRPr lang="ru-RU" sz="1600" dirty="0">
              <a:solidFill>
                <a:srgbClr val="8E8E8E"/>
              </a:solidFill>
              <a:latin typeface="Calibri" panose="020F0502020204030204" pitchFamily="34" charset="0"/>
              <a:cs typeface="Microsoft Sans Serif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12843" y="1415554"/>
            <a:ext cx="8896240" cy="33855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/>
              <a:t>Изменение видов информации, размещаемых с использованием коммерческой ИС</a:t>
            </a:r>
            <a:endParaRPr lang="ru-RU" sz="1600" b="1" dirty="0">
              <a:latin typeface="+mj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34239" y="2209375"/>
            <a:ext cx="1323781" cy="54960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noAutofit/>
          </a:bodyPr>
          <a:lstStyle/>
          <a:p>
            <a:pPr algn="ctr"/>
            <a:r>
              <a:rPr lang="ru-RU" sz="1200" dirty="0"/>
              <a:t>Оператор КИС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129198" y="2209375"/>
            <a:ext cx="1737180" cy="54960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noAutofit/>
          </a:bodyPr>
          <a:lstStyle/>
          <a:p>
            <a:pPr algn="ctr"/>
            <a:r>
              <a:rPr lang="ru-RU" sz="1200" dirty="0" smtClean="0"/>
              <a:t>ЛК оператора </a:t>
            </a:r>
            <a:r>
              <a:rPr lang="ru-RU" sz="1200" dirty="0"/>
              <a:t>ГИС ЖКХ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8124400" y="1971498"/>
            <a:ext cx="1737180" cy="106397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noAutofit/>
          </a:bodyPr>
          <a:lstStyle/>
          <a:p>
            <a:pPr algn="ctr"/>
            <a:r>
              <a:rPr lang="ru-RU" sz="1200" dirty="0"/>
              <a:t>Пользователи вправе предоставить новые полномочия оператору КИС в объеме изменений</a:t>
            </a:r>
          </a:p>
        </p:txBody>
      </p:sp>
      <p:sp>
        <p:nvSpPr>
          <p:cNvPr id="51" name="Пятиугольник 50"/>
          <p:cNvSpPr/>
          <p:nvPr/>
        </p:nvSpPr>
        <p:spPr>
          <a:xfrm>
            <a:off x="1922380" y="2313905"/>
            <a:ext cx="2042458" cy="370774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000" dirty="0"/>
              <a:t>Заявка на изменение видов информации</a:t>
            </a:r>
          </a:p>
        </p:txBody>
      </p:sp>
      <p:sp>
        <p:nvSpPr>
          <p:cNvPr id="54" name="Пятиугольник 53"/>
          <p:cNvSpPr/>
          <p:nvPr/>
        </p:nvSpPr>
        <p:spPr>
          <a:xfrm>
            <a:off x="5974160" y="2254345"/>
            <a:ext cx="2042458" cy="504632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000" dirty="0"/>
              <a:t>с этого </a:t>
            </a:r>
            <a:r>
              <a:rPr lang="ru-RU" sz="1000" dirty="0" smtClean="0"/>
              <a:t>момента</a:t>
            </a:r>
          </a:p>
          <a:p>
            <a:r>
              <a:rPr lang="ru-RU" sz="1000" dirty="0"/>
              <a:t>или с даты, указанной в заявке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712843" y="3602181"/>
            <a:ext cx="8896240" cy="33855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/>
              <a:t>Отзыв полномочий у оператора коммерческой ИС</a:t>
            </a:r>
            <a:endParaRPr lang="ru-RU" sz="1600" b="1" dirty="0">
              <a:latin typeface="+mj-lt"/>
            </a:endParaRPr>
          </a:p>
        </p:txBody>
      </p:sp>
      <p:grpSp>
        <p:nvGrpSpPr>
          <p:cNvPr id="59" name="Группа 58"/>
          <p:cNvGrpSpPr/>
          <p:nvPr/>
        </p:nvGrpSpPr>
        <p:grpSpPr>
          <a:xfrm>
            <a:off x="434239" y="4265059"/>
            <a:ext cx="2123958" cy="1383054"/>
            <a:chOff x="1742090" y="2499409"/>
            <a:chExt cx="2123958" cy="1197605"/>
          </a:xfrm>
        </p:grpSpPr>
        <p:sp>
          <p:nvSpPr>
            <p:cNvPr id="60" name="TextBox 59"/>
            <p:cNvSpPr txBox="1"/>
            <p:nvPr/>
          </p:nvSpPr>
          <p:spPr>
            <a:xfrm>
              <a:off x="1742090" y="2499409"/>
              <a:ext cx="2123958" cy="1197605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noAutofit/>
            </a:bodyPr>
            <a:lstStyle/>
            <a:p>
              <a:pPr algn="ctr"/>
              <a:r>
                <a:rPr lang="ru-RU" sz="1200" dirty="0"/>
                <a:t>Личный кабинет в ГИС ЖКХ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2142140" y="3016080"/>
              <a:ext cx="1284584" cy="506629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noAutofit/>
            </a:bodyPr>
            <a:lstStyle/>
            <a:p>
              <a:pPr algn="ctr"/>
              <a:r>
                <a:rPr lang="ru-RU" sz="1200" dirty="0"/>
                <a:t>Пользователь ГИС ЖКХ</a:t>
              </a: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4129198" y="4681784"/>
            <a:ext cx="1844962" cy="54960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noAutofit/>
          </a:bodyPr>
          <a:lstStyle/>
          <a:p>
            <a:pPr algn="ctr"/>
            <a:r>
              <a:rPr lang="ru-RU" sz="1200" dirty="0" smtClean="0"/>
              <a:t>ЛК оператора </a:t>
            </a:r>
            <a:r>
              <a:rPr lang="ru-RU" sz="1200" dirty="0"/>
              <a:t>коммерческой ИС</a:t>
            </a:r>
          </a:p>
        </p:txBody>
      </p:sp>
      <p:sp>
        <p:nvSpPr>
          <p:cNvPr id="64" name="Пятиугольник 63"/>
          <p:cNvSpPr/>
          <p:nvPr/>
        </p:nvSpPr>
        <p:spPr>
          <a:xfrm>
            <a:off x="2661528" y="4681784"/>
            <a:ext cx="1364339" cy="549602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000" dirty="0"/>
              <a:t>уведомление об отзыве полномочий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8124400" y="4458430"/>
            <a:ext cx="1737180" cy="98838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noAutofit/>
          </a:bodyPr>
          <a:lstStyle/>
          <a:p>
            <a:pPr algn="ctr"/>
            <a:r>
              <a:rPr lang="ru-RU" sz="1200" dirty="0"/>
              <a:t>Пользователь использует иные способы работы в ГИС ЖКХ</a:t>
            </a:r>
          </a:p>
        </p:txBody>
      </p:sp>
      <p:sp>
        <p:nvSpPr>
          <p:cNvPr id="66" name="Пятиугольник 65"/>
          <p:cNvSpPr/>
          <p:nvPr/>
        </p:nvSpPr>
        <p:spPr>
          <a:xfrm>
            <a:off x="6081942" y="4664204"/>
            <a:ext cx="1934676" cy="567182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000" dirty="0"/>
              <a:t>с этого </a:t>
            </a:r>
            <a:r>
              <a:rPr lang="ru-RU" sz="1000" dirty="0" smtClean="0"/>
              <a:t>момента</a:t>
            </a:r>
          </a:p>
          <a:p>
            <a:r>
              <a:rPr lang="ru-RU" sz="1000" dirty="0"/>
              <a:t>или с даты, указанной в уведомлении</a:t>
            </a:r>
          </a:p>
        </p:txBody>
      </p:sp>
    </p:spTree>
    <p:extLst>
      <p:ext uri="{BB962C8B-B14F-4D97-AF65-F5344CB8AC3E}">
        <p14:creationId xmlns:p14="http://schemas.microsoft.com/office/powerpoint/2010/main" val="329990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278"/>
          <a:stretch/>
        </p:blipFill>
        <p:spPr bwMode="auto">
          <a:xfrm>
            <a:off x="4852986" y="3174"/>
            <a:ext cx="5478463" cy="1253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93"/>
          <a:stretch/>
        </p:blipFill>
        <p:spPr>
          <a:xfrm>
            <a:off x="-435057" y="-1"/>
            <a:ext cx="4714875" cy="12724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39" y="307429"/>
            <a:ext cx="800100" cy="762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96239" y="731589"/>
            <a:ext cx="46482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1300" spc="-30" dirty="0">
                <a:solidFill>
                  <a:srgbClr val="8E8E8E"/>
                </a:solidFill>
                <a:latin typeface="Roboto Condensed"/>
              </a:rPr>
              <a:t>Государственная информационная система</a:t>
            </a:r>
            <a:r>
              <a:rPr lang="ru-RU" sz="1300" spc="-30" dirty="0" smtClean="0">
                <a:solidFill>
                  <a:srgbClr val="8E8E8E"/>
                </a:solidFill>
                <a:latin typeface="Roboto Condensed"/>
              </a:rPr>
              <a:t/>
            </a:r>
            <a:br>
              <a:rPr lang="ru-RU" sz="1300" spc="-30" dirty="0" smtClean="0">
                <a:solidFill>
                  <a:srgbClr val="8E8E8E"/>
                </a:solidFill>
                <a:latin typeface="Roboto Condensed"/>
              </a:rPr>
            </a:br>
            <a:r>
              <a:rPr lang="ru-RU" sz="1300" spc="-30" dirty="0">
                <a:solidFill>
                  <a:srgbClr val="8E8E8E"/>
                </a:solidFill>
                <a:latin typeface="Roboto Condensed"/>
              </a:rPr>
              <a:t>жилищно-коммунального хозяйства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196239" y="512411"/>
            <a:ext cx="31051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3500" b="1" spc="-30" dirty="0" smtClean="0">
                <a:latin typeface="Roboto Condensed"/>
                <a:cs typeface="Microsoft Sans Serif" pitchFamily="34" charset="0"/>
              </a:rPr>
              <a:t>ГИС ЖКХ</a:t>
            </a:r>
            <a:endParaRPr lang="ru-RU" sz="3500" b="1" spc="-30" dirty="0">
              <a:latin typeface="Roboto Condensed"/>
              <a:cs typeface="Microsoft Sans Serif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1294605"/>
            <a:ext cx="10331450" cy="261743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94000"/>
                  <a:alpha val="5000"/>
                </a:schemeClr>
              </a:gs>
              <a:gs pos="100000">
                <a:schemeClr val="bg1">
                  <a:lumMod val="95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4549733" y="-1"/>
            <a:ext cx="3162300" cy="125333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278619" y="393933"/>
            <a:ext cx="4043307" cy="830997"/>
          </a:xfrm>
          <a:prstGeom prst="rect">
            <a:avLst/>
          </a:prstGeom>
          <a:noFill/>
          <a:ln>
            <a:noFill/>
          </a:ln>
          <a:effectLst>
            <a:outerShdw blurRad="165100" sx="102000" sy="102000" algn="ctr" rotWithShape="0">
              <a:prstClr val="black">
                <a:alpha val="12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effectLst>
                  <a:innerShdw blurRad="63500" dist="50800" dir="8100000">
                    <a:prstClr val="black">
                      <a:alpha val="0"/>
                    </a:prstClr>
                  </a:innerShdw>
                </a:effectLst>
                <a:latin typeface="Calibri" panose="020F0502020204030204" pitchFamily="34" charset="0"/>
                <a:ea typeface="+mn-ea"/>
                <a:cs typeface="+mn-cs"/>
              </a:rPr>
              <a:t>Работа пользователя через принадлежащую ему ИС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9848851" y="5648112"/>
            <a:ext cx="482598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65100" sx="102000" sy="102000" algn="ctr" rotWithShape="0">
              <a:prstClr val="black">
                <a:alpha val="12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fld id="{ABA10DE3-D305-4391-BA28-D61D199C3806}" type="slidenum">
              <a:rPr lang="ru-RU" sz="1600" b="1" smtClean="0">
                <a:solidFill>
                  <a:schemeClr val="bg1"/>
                </a:solidFill>
                <a:effectLst>
                  <a:outerShdw blurRad="50800" dist="38100" dir="2700000" algn="ctr" rotWithShape="0">
                    <a:srgbClr val="000000">
                      <a:alpha val="61000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+mn-cs"/>
              </a:rPr>
              <a:t>21</a:t>
            </a:fld>
            <a:endParaRPr lang="ru-RU" sz="1600" b="1" dirty="0">
              <a:solidFill>
                <a:schemeClr val="bg1"/>
              </a:solidFill>
              <a:effectLst>
                <a:outerShdw blurRad="50800" dist="38100" dir="2700000" algn="ctr" rotWithShape="0">
                  <a:srgbClr val="000000">
                    <a:alpha val="61000"/>
                  </a:srgbClr>
                </a:outerShdw>
              </a:effectLst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0" y="1253330"/>
            <a:ext cx="10321926" cy="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Равнобедренный треугольник 31"/>
          <p:cNvSpPr/>
          <p:nvPr/>
        </p:nvSpPr>
        <p:spPr>
          <a:xfrm>
            <a:off x="10146910" y="136452"/>
            <a:ext cx="170977" cy="170977"/>
          </a:xfrm>
          <a:prstGeom prst="triangle">
            <a:avLst>
              <a:gd name="adj" fmla="val 100000"/>
            </a:avLst>
          </a:prstGeom>
          <a:solidFill>
            <a:srgbClr val="EAA56C"/>
          </a:solidFill>
          <a:ln>
            <a:solidFill>
              <a:srgbClr val="EAA56C"/>
            </a:solidFill>
          </a:ln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cxnSp>
        <p:nvCxnSpPr>
          <p:cNvPr id="33" name="Соединительная линия уступом 32"/>
          <p:cNvCxnSpPr/>
          <p:nvPr/>
        </p:nvCxnSpPr>
        <p:spPr>
          <a:xfrm flipV="1">
            <a:off x="6249048" y="404190"/>
            <a:ext cx="4057002" cy="387093"/>
          </a:xfrm>
          <a:prstGeom prst="bentConnector3">
            <a:avLst>
              <a:gd name="adj1" fmla="val -399"/>
            </a:avLst>
          </a:prstGeom>
          <a:ln w="76200">
            <a:solidFill>
              <a:srgbClr val="FFC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7" name="Прямоугольник 36"/>
          <p:cNvSpPr/>
          <p:nvPr/>
        </p:nvSpPr>
        <p:spPr>
          <a:xfrm>
            <a:off x="7943408" y="3174"/>
            <a:ext cx="20991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8E8E8E"/>
                </a:solidFill>
                <a:latin typeface="Calibri" panose="020F0502020204030204" pitchFamily="34" charset="0"/>
                <a:cs typeface="Microsoft Sans Serif" pitchFamily="34" charset="0"/>
              </a:rPr>
              <a:t>www.dom.gosu</a:t>
            </a:r>
            <a:r>
              <a:rPr lang="en-US" sz="1600" dirty="0">
                <a:solidFill>
                  <a:srgbClr val="8E8E8E"/>
                </a:solidFill>
                <a:latin typeface="Calibri" panose="020F0502020204030204" pitchFamily="34" charset="0"/>
                <a:cs typeface="Microsoft Sans Serif" pitchFamily="34" charset="0"/>
              </a:rPr>
              <a:t>s</a:t>
            </a:r>
            <a:r>
              <a:rPr lang="en-US" sz="1600" dirty="0" smtClean="0">
                <a:solidFill>
                  <a:srgbClr val="8E8E8E"/>
                </a:solidFill>
                <a:latin typeface="Calibri" panose="020F0502020204030204" pitchFamily="34" charset="0"/>
                <a:cs typeface="Microsoft Sans Serif" pitchFamily="34" charset="0"/>
              </a:rPr>
              <a:t>lugi.ru</a:t>
            </a:r>
            <a:endParaRPr lang="ru-RU" sz="1600" dirty="0">
              <a:solidFill>
                <a:srgbClr val="8E8E8E"/>
              </a:solidFill>
              <a:latin typeface="Calibri" panose="020F0502020204030204" pitchFamily="34" charset="0"/>
              <a:cs typeface="Microsoft Sans Serif" pitchFamily="34" charset="0"/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434239" y="2262973"/>
            <a:ext cx="1877364" cy="1197605"/>
            <a:chOff x="1742090" y="2499409"/>
            <a:chExt cx="2123958" cy="1197605"/>
          </a:xfrm>
        </p:grpSpPr>
        <p:sp>
          <p:nvSpPr>
            <p:cNvPr id="21" name="TextBox 20"/>
            <p:cNvSpPr txBox="1"/>
            <p:nvPr/>
          </p:nvSpPr>
          <p:spPr>
            <a:xfrm>
              <a:off x="1742090" y="2499409"/>
              <a:ext cx="2123958" cy="1197605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noAutofit/>
            </a:bodyPr>
            <a:lstStyle/>
            <a:p>
              <a:pPr algn="ctr"/>
              <a:r>
                <a:rPr lang="ru-RU" sz="1200" dirty="0"/>
                <a:t>Личный кабинет в ГИС ЖКХ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047520" y="3017702"/>
              <a:ext cx="1513098" cy="523232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noAutofit/>
            </a:bodyPr>
            <a:lstStyle/>
            <a:p>
              <a:pPr algn="ctr"/>
              <a:r>
                <a:rPr lang="ru-RU" sz="1200" dirty="0"/>
                <a:t>Пользователь ГИС ЖКХ</a:t>
              </a: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4835950" y="2498110"/>
            <a:ext cx="1426785" cy="74154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noAutofit/>
          </a:bodyPr>
          <a:lstStyle/>
          <a:p>
            <a:pPr algn="ctr"/>
            <a:r>
              <a:rPr lang="ru-RU" sz="1200" dirty="0"/>
              <a:t>Личный кабинет оператора ГИС ЖКХ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789298" y="2446676"/>
            <a:ext cx="1737180" cy="85782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noAutofit/>
          </a:bodyPr>
          <a:lstStyle/>
          <a:p>
            <a:pPr algn="ctr"/>
            <a:r>
              <a:rPr lang="ru-RU" sz="1200" dirty="0"/>
              <a:t>Пользователь может работать через принадлежащую ему ИС</a:t>
            </a:r>
          </a:p>
        </p:txBody>
      </p:sp>
      <p:sp>
        <p:nvSpPr>
          <p:cNvPr id="36" name="Пятиугольник 35"/>
          <p:cNvSpPr/>
          <p:nvPr/>
        </p:nvSpPr>
        <p:spPr>
          <a:xfrm>
            <a:off x="6424272" y="2690200"/>
            <a:ext cx="1271318" cy="370774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000" dirty="0"/>
              <a:t>с этого момента</a:t>
            </a:r>
          </a:p>
        </p:txBody>
      </p:sp>
      <p:cxnSp>
        <p:nvCxnSpPr>
          <p:cNvPr id="38" name="Прямая со стрелкой 37"/>
          <p:cNvCxnSpPr/>
          <p:nvPr/>
        </p:nvCxnSpPr>
        <p:spPr>
          <a:xfrm>
            <a:off x="2368165" y="2749507"/>
            <a:ext cx="2372148" cy="6005"/>
          </a:xfrm>
          <a:prstGeom prst="straightConnector1">
            <a:avLst/>
          </a:prstGeom>
          <a:ln w="57150"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Выноска 2 (с границей) 12"/>
          <p:cNvSpPr/>
          <p:nvPr/>
        </p:nvSpPr>
        <p:spPr>
          <a:xfrm>
            <a:off x="3386938" y="1496701"/>
            <a:ext cx="2691993" cy="804312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42106"/>
              <a:gd name="adj6" fmla="val -25424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/>
              <a:t>Заявка на использование </a:t>
            </a:r>
            <a:r>
              <a:rPr lang="ru-RU" sz="900" dirty="0" smtClean="0"/>
              <a:t>ИС;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/>
              <a:t>Декларация о соответствии ИС требованиям о защите </a:t>
            </a:r>
            <a:r>
              <a:rPr lang="ru-RU" sz="900" dirty="0" smtClean="0"/>
              <a:t>информации;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/>
              <a:t>Подписанное соглашение об информационном взаимодействии</a:t>
            </a:r>
          </a:p>
        </p:txBody>
      </p:sp>
      <p:cxnSp>
        <p:nvCxnSpPr>
          <p:cNvPr id="39" name="Прямая со стрелкой 38"/>
          <p:cNvCxnSpPr/>
          <p:nvPr/>
        </p:nvCxnSpPr>
        <p:spPr>
          <a:xfrm flipH="1">
            <a:off x="2405312" y="3060974"/>
            <a:ext cx="226910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0" name="Выноска 2 (с границей) 49"/>
          <p:cNvSpPr/>
          <p:nvPr/>
        </p:nvSpPr>
        <p:spPr>
          <a:xfrm>
            <a:off x="3371054" y="3427981"/>
            <a:ext cx="2707877" cy="383525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75302"/>
              <a:gd name="adj6" fmla="val -2527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ru-RU" sz="900" dirty="0" smtClean="0"/>
              <a:t>Направляет в течение 1 часа</a:t>
            </a:r>
          </a:p>
          <a:p>
            <a:r>
              <a:rPr lang="ru-RU" sz="900" dirty="0" smtClean="0"/>
              <a:t>Идентификатор </a:t>
            </a:r>
            <a:r>
              <a:rPr lang="ru-RU" sz="900" dirty="0"/>
              <a:t>ИС, присвоенный ей ГИС ЖКХ</a:t>
            </a:r>
          </a:p>
        </p:txBody>
      </p:sp>
      <p:graphicFrame>
        <p:nvGraphicFramePr>
          <p:cNvPr id="40" name="Схема 39"/>
          <p:cNvGraphicFramePr/>
          <p:nvPr>
            <p:extLst>
              <p:ext uri="{D42A27DB-BD31-4B8C-83A1-F6EECF244321}">
                <p14:modId xmlns:p14="http://schemas.microsoft.com/office/powerpoint/2010/main" val="3281793421"/>
              </p:ext>
            </p:extLst>
          </p:nvPr>
        </p:nvGraphicFramePr>
        <p:xfrm>
          <a:off x="2116366" y="4167203"/>
          <a:ext cx="5595667" cy="1783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10533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278"/>
          <a:stretch/>
        </p:blipFill>
        <p:spPr bwMode="auto">
          <a:xfrm>
            <a:off x="4852986" y="3174"/>
            <a:ext cx="5478463" cy="1253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93"/>
          <a:stretch/>
        </p:blipFill>
        <p:spPr>
          <a:xfrm>
            <a:off x="-435057" y="-1"/>
            <a:ext cx="4714875" cy="12724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39" y="307429"/>
            <a:ext cx="800100" cy="762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96239" y="731589"/>
            <a:ext cx="46482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1300" spc="-30" dirty="0">
                <a:solidFill>
                  <a:srgbClr val="8E8E8E"/>
                </a:solidFill>
                <a:latin typeface="Roboto Condensed"/>
              </a:rPr>
              <a:t>Государственная информационная система</a:t>
            </a:r>
            <a:r>
              <a:rPr lang="ru-RU" sz="1300" spc="-30" dirty="0" smtClean="0">
                <a:solidFill>
                  <a:srgbClr val="8E8E8E"/>
                </a:solidFill>
                <a:latin typeface="Roboto Condensed"/>
              </a:rPr>
              <a:t/>
            </a:r>
            <a:br>
              <a:rPr lang="ru-RU" sz="1300" spc="-30" dirty="0" smtClean="0">
                <a:solidFill>
                  <a:srgbClr val="8E8E8E"/>
                </a:solidFill>
                <a:latin typeface="Roboto Condensed"/>
              </a:rPr>
            </a:br>
            <a:r>
              <a:rPr lang="ru-RU" sz="1300" spc="-30" dirty="0">
                <a:solidFill>
                  <a:srgbClr val="8E8E8E"/>
                </a:solidFill>
                <a:latin typeface="Roboto Condensed"/>
              </a:rPr>
              <a:t>жилищно-коммунального хозяйства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196239" y="512411"/>
            <a:ext cx="31051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3500" b="1" spc="-30" dirty="0" smtClean="0">
                <a:latin typeface="Roboto Condensed"/>
                <a:cs typeface="Microsoft Sans Serif" pitchFamily="34" charset="0"/>
              </a:rPr>
              <a:t>ГИС ЖКХ</a:t>
            </a:r>
            <a:endParaRPr lang="ru-RU" sz="3500" b="1" spc="-30" dirty="0">
              <a:latin typeface="Roboto Condensed"/>
              <a:cs typeface="Microsoft Sans Serif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1294605"/>
            <a:ext cx="10331450" cy="261743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94000"/>
                  <a:alpha val="5000"/>
                </a:schemeClr>
              </a:gs>
              <a:gs pos="100000">
                <a:schemeClr val="bg1">
                  <a:lumMod val="95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4549733" y="-1"/>
            <a:ext cx="3162300" cy="125333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278619" y="393933"/>
            <a:ext cx="4043307" cy="830997"/>
          </a:xfrm>
          <a:prstGeom prst="rect">
            <a:avLst/>
          </a:prstGeom>
          <a:noFill/>
          <a:ln>
            <a:noFill/>
          </a:ln>
          <a:effectLst>
            <a:outerShdw blurRad="165100" sx="102000" sy="102000" algn="ctr" rotWithShape="0">
              <a:prstClr val="black">
                <a:alpha val="12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innerShdw blurRad="63500" dist="50800" dir="8100000">
                    <a:prstClr val="black">
                      <a:alpha val="0"/>
                    </a:prstClr>
                  </a:innerShdw>
                </a:effectLst>
                <a:latin typeface="Calibri" panose="020F0502020204030204" pitchFamily="34" charset="0"/>
                <a:ea typeface="+mn-ea"/>
                <a:cs typeface="+mn-cs"/>
              </a:rPr>
              <a:t>Поставщики информации в ГИС ЖКХ через СМЭВ</a:t>
            </a:r>
            <a:endParaRPr lang="ru-RU" sz="2400" b="1" dirty="0">
              <a:solidFill>
                <a:schemeClr val="tx2">
                  <a:lumMod val="75000"/>
                </a:schemeClr>
              </a:solidFill>
              <a:effectLst>
                <a:innerShdw blurRad="63500" dist="50800" dir="8100000">
                  <a:prstClr val="black">
                    <a:alpha val="0"/>
                  </a:prstClr>
                </a:innerShdw>
              </a:effectLst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9848851" y="5648112"/>
            <a:ext cx="482598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65100" sx="102000" sy="102000" algn="ctr" rotWithShape="0">
              <a:prstClr val="black">
                <a:alpha val="12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fld id="{FC3EE3DA-E4A1-47DF-B8AE-66FFD71CD7B6}" type="slidenum">
              <a:rPr lang="ru-RU" sz="1600" b="1" smtClean="0">
                <a:solidFill>
                  <a:schemeClr val="bg1"/>
                </a:solidFill>
                <a:effectLst>
                  <a:outerShdw blurRad="50800" dist="38100" dir="2700000" algn="ctr" rotWithShape="0">
                    <a:srgbClr val="000000">
                      <a:alpha val="61000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+mn-cs"/>
              </a:rPr>
              <a:t>22</a:t>
            </a:fld>
            <a:endParaRPr lang="ru-RU" sz="1600" b="1" dirty="0">
              <a:solidFill>
                <a:schemeClr val="bg1"/>
              </a:solidFill>
              <a:effectLst>
                <a:outerShdw blurRad="50800" dist="38100" dir="2700000" algn="ctr" rotWithShape="0">
                  <a:srgbClr val="000000">
                    <a:alpha val="61000"/>
                  </a:srgbClr>
                </a:outerShdw>
              </a:effectLst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0" y="1253330"/>
            <a:ext cx="10321926" cy="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Равнобедренный треугольник 31"/>
          <p:cNvSpPr/>
          <p:nvPr/>
        </p:nvSpPr>
        <p:spPr>
          <a:xfrm>
            <a:off x="10146910" y="136452"/>
            <a:ext cx="170977" cy="170977"/>
          </a:xfrm>
          <a:prstGeom prst="triangle">
            <a:avLst>
              <a:gd name="adj" fmla="val 100000"/>
            </a:avLst>
          </a:prstGeom>
          <a:solidFill>
            <a:srgbClr val="EAA56C"/>
          </a:solidFill>
          <a:ln>
            <a:solidFill>
              <a:srgbClr val="EAA56C"/>
            </a:solidFill>
          </a:ln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cxnSp>
        <p:nvCxnSpPr>
          <p:cNvPr id="33" name="Соединительная линия уступом 32"/>
          <p:cNvCxnSpPr/>
          <p:nvPr/>
        </p:nvCxnSpPr>
        <p:spPr>
          <a:xfrm flipV="1">
            <a:off x="6249048" y="404190"/>
            <a:ext cx="4057002" cy="387093"/>
          </a:xfrm>
          <a:prstGeom prst="bentConnector3">
            <a:avLst>
              <a:gd name="adj1" fmla="val -399"/>
            </a:avLst>
          </a:prstGeom>
          <a:ln w="76200">
            <a:solidFill>
              <a:srgbClr val="FFC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7" name="Прямоугольник 36"/>
          <p:cNvSpPr/>
          <p:nvPr/>
        </p:nvSpPr>
        <p:spPr>
          <a:xfrm>
            <a:off x="7943408" y="3174"/>
            <a:ext cx="20991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8E8E8E"/>
                </a:solidFill>
                <a:latin typeface="Calibri" panose="020F0502020204030204" pitchFamily="34" charset="0"/>
                <a:cs typeface="Microsoft Sans Serif" pitchFamily="34" charset="0"/>
              </a:rPr>
              <a:t>www.dom.gosu</a:t>
            </a:r>
            <a:r>
              <a:rPr lang="en-US" sz="1600" dirty="0">
                <a:solidFill>
                  <a:srgbClr val="8E8E8E"/>
                </a:solidFill>
                <a:latin typeface="Calibri" panose="020F0502020204030204" pitchFamily="34" charset="0"/>
                <a:cs typeface="Microsoft Sans Serif" pitchFamily="34" charset="0"/>
              </a:rPr>
              <a:t>s</a:t>
            </a:r>
            <a:r>
              <a:rPr lang="en-US" sz="1600" dirty="0" smtClean="0">
                <a:solidFill>
                  <a:srgbClr val="8E8E8E"/>
                </a:solidFill>
                <a:latin typeface="Calibri" panose="020F0502020204030204" pitchFamily="34" charset="0"/>
                <a:cs typeface="Microsoft Sans Serif" pitchFamily="34" charset="0"/>
              </a:rPr>
              <a:t>lugi.ru</a:t>
            </a:r>
            <a:endParaRPr lang="ru-RU" sz="1600" dirty="0">
              <a:solidFill>
                <a:srgbClr val="8E8E8E"/>
              </a:solidFill>
              <a:latin typeface="Calibri" panose="020F0502020204030204" pitchFamily="34" charset="0"/>
              <a:cs typeface="Microsoft Sans Serif" pitchFamily="34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3182922" y="3698735"/>
            <a:ext cx="2733615" cy="5455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lvl="0" algn="ctr"/>
            <a:r>
              <a:rPr lang="ru-RU" sz="2400" b="1" dirty="0" smtClean="0">
                <a:latin typeface="Calibri" pitchFamily="34" charset="0"/>
              </a:rPr>
              <a:t>СМЭВ</a:t>
            </a:r>
            <a:endParaRPr lang="ru-RU" sz="2400" b="1" dirty="0">
              <a:latin typeface="Calibri" pitchFamily="34" charset="0"/>
            </a:endParaRPr>
          </a:p>
          <a:p>
            <a:pPr algn="ctr"/>
            <a:endParaRPr lang="ru-RU" sz="5000" dirty="0">
              <a:latin typeface="Calibri" pitchFamily="34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1196239" y="3196742"/>
            <a:ext cx="1608609" cy="154799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lvl="0" algn="ctr"/>
            <a:r>
              <a:rPr lang="ru-RU" sz="4400" b="1" dirty="0" smtClean="0">
                <a:latin typeface="Calibri" pitchFamily="34" charset="0"/>
              </a:rPr>
              <a:t>ГИС ЖКХ</a:t>
            </a:r>
            <a:endParaRPr lang="ru-RU" sz="4400" b="1" dirty="0">
              <a:latin typeface="Calibri" pitchFamily="34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6576600" y="1675825"/>
            <a:ext cx="2733615" cy="41513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lvl="0" algn="ctr"/>
            <a:r>
              <a:rPr lang="ru-RU" sz="2000" b="1" dirty="0" smtClean="0">
                <a:latin typeface="Calibri" pitchFamily="34" charset="0"/>
              </a:rPr>
              <a:t>ФАС России</a:t>
            </a:r>
            <a:endParaRPr lang="ru-RU" sz="2000" b="1" dirty="0">
              <a:latin typeface="Calibri" pitchFamily="34" charset="0"/>
            </a:endParaRPr>
          </a:p>
          <a:p>
            <a:pPr algn="ctr"/>
            <a:endParaRPr lang="ru-RU" sz="4800" dirty="0">
              <a:latin typeface="Calibri" pitchFamily="34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6576600" y="2333192"/>
            <a:ext cx="2733615" cy="41513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lvl="0" algn="ctr"/>
            <a:r>
              <a:rPr lang="ru-RU" sz="2000" b="1" dirty="0" err="1" smtClean="0">
                <a:latin typeface="Calibri" pitchFamily="34" charset="0"/>
              </a:rPr>
              <a:t>Росреестр</a:t>
            </a:r>
            <a:endParaRPr lang="ru-RU" sz="2000" b="1" dirty="0">
              <a:latin typeface="Calibri" pitchFamily="34" charset="0"/>
            </a:endParaRPr>
          </a:p>
          <a:p>
            <a:pPr algn="ctr"/>
            <a:endParaRPr lang="ru-RU" sz="4800" dirty="0">
              <a:latin typeface="Calibri" pitchFamily="34" charset="0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6653937" y="3051395"/>
            <a:ext cx="2733615" cy="41513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lvl="0" algn="ctr"/>
            <a:r>
              <a:rPr lang="ru-RU" sz="2000" b="1" dirty="0" smtClean="0">
                <a:latin typeface="Calibri" pitchFamily="34" charset="0"/>
              </a:rPr>
              <a:t>ФМС России</a:t>
            </a:r>
            <a:endParaRPr lang="ru-RU" sz="2000" b="1" dirty="0">
              <a:latin typeface="Calibri" pitchFamily="34" charset="0"/>
            </a:endParaRPr>
          </a:p>
          <a:p>
            <a:pPr algn="ctr"/>
            <a:endParaRPr lang="ru-RU" sz="4800" dirty="0">
              <a:latin typeface="Calibri" pitchFamily="34" charset="0"/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6653937" y="3763930"/>
            <a:ext cx="2733615" cy="41513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lvl="0" algn="ctr"/>
            <a:r>
              <a:rPr lang="ru-RU" sz="2000" b="1" dirty="0" smtClean="0">
                <a:latin typeface="Calibri" pitchFamily="34" charset="0"/>
              </a:rPr>
              <a:t>ФНС России</a:t>
            </a:r>
            <a:endParaRPr lang="ru-RU" sz="2000" b="1" dirty="0">
              <a:latin typeface="Calibri" pitchFamily="34" charset="0"/>
            </a:endParaRPr>
          </a:p>
          <a:p>
            <a:pPr algn="ctr"/>
            <a:endParaRPr lang="ru-RU" sz="4800" dirty="0">
              <a:latin typeface="Calibri" pitchFamily="34" charset="0"/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6653937" y="4451254"/>
            <a:ext cx="2733615" cy="41513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lvl="0" algn="ctr"/>
            <a:r>
              <a:rPr lang="ru-RU" sz="2000" b="1" dirty="0" smtClean="0">
                <a:latin typeface="Calibri" pitchFamily="34" charset="0"/>
              </a:rPr>
              <a:t>ПФР России</a:t>
            </a:r>
            <a:endParaRPr lang="ru-RU" sz="2000" b="1" dirty="0">
              <a:latin typeface="Calibri" pitchFamily="34" charset="0"/>
            </a:endParaRPr>
          </a:p>
          <a:p>
            <a:pPr algn="ctr"/>
            <a:endParaRPr lang="ru-RU" sz="4800" dirty="0">
              <a:latin typeface="Calibri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653936" y="5147117"/>
            <a:ext cx="2733615" cy="67027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lvl="0" algn="ctr">
              <a:lnSpc>
                <a:spcPct val="74000"/>
              </a:lnSpc>
            </a:pPr>
            <a:r>
              <a:rPr lang="ru-RU" sz="2000" b="1" dirty="0" smtClean="0">
                <a:latin typeface="Calibri" pitchFamily="34" charset="0"/>
              </a:rPr>
              <a:t>Банки</a:t>
            </a:r>
            <a:endParaRPr lang="ru-RU" sz="1200" b="1" dirty="0">
              <a:latin typeface="Calibri" pitchFamily="34" charset="0"/>
            </a:endParaRPr>
          </a:p>
        </p:txBody>
      </p:sp>
      <p:cxnSp>
        <p:nvCxnSpPr>
          <p:cNvPr id="5" name="Прямая со стрелкой 4"/>
          <p:cNvCxnSpPr>
            <a:stCxn id="35" idx="3"/>
            <a:endCxn id="34" idx="1"/>
          </p:cNvCxnSpPr>
          <p:nvPr/>
        </p:nvCxnSpPr>
        <p:spPr>
          <a:xfrm>
            <a:off x="2804848" y="3970741"/>
            <a:ext cx="378074" cy="757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Скругленная соединительная линия 13"/>
          <p:cNvCxnSpPr>
            <a:stCxn id="34" idx="0"/>
            <a:endCxn id="38" idx="1"/>
          </p:cNvCxnSpPr>
          <p:nvPr/>
        </p:nvCxnSpPr>
        <p:spPr>
          <a:xfrm rot="5400000" flipH="1" flipV="1">
            <a:off x="4984178" y="2106313"/>
            <a:ext cx="1157975" cy="2026870"/>
          </a:xfrm>
          <a:prstGeom prst="curvedConnector2">
            <a:avLst/>
          </a:prstGeom>
          <a:ln>
            <a:headEnd type="arrow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Скругленная соединительная линия 15"/>
          <p:cNvCxnSpPr>
            <a:stCxn id="34" idx="3"/>
            <a:endCxn id="45" idx="1"/>
          </p:cNvCxnSpPr>
          <p:nvPr/>
        </p:nvCxnSpPr>
        <p:spPr>
          <a:xfrm flipV="1">
            <a:off x="5916537" y="3258963"/>
            <a:ext cx="737400" cy="712535"/>
          </a:xfrm>
          <a:prstGeom prst="curvedConnector3">
            <a:avLst/>
          </a:prstGeom>
          <a:ln>
            <a:headEnd type="arrow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Скругленная соединительная линия 17"/>
          <p:cNvCxnSpPr>
            <a:endCxn id="47" idx="1"/>
          </p:cNvCxnSpPr>
          <p:nvPr/>
        </p:nvCxnSpPr>
        <p:spPr>
          <a:xfrm>
            <a:off x="5978106" y="3971498"/>
            <a:ext cx="675831" cy="12700"/>
          </a:xfrm>
          <a:prstGeom prst="curvedConnector3">
            <a:avLst/>
          </a:prstGeom>
          <a:ln>
            <a:headEnd type="arrow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Скругленная соединительная линия 25"/>
          <p:cNvCxnSpPr>
            <a:stCxn id="34" idx="2"/>
            <a:endCxn id="23" idx="1"/>
          </p:cNvCxnSpPr>
          <p:nvPr/>
        </p:nvCxnSpPr>
        <p:spPr>
          <a:xfrm rot="16200000" flipH="1">
            <a:off x="4982837" y="3811153"/>
            <a:ext cx="1237993" cy="2104206"/>
          </a:xfrm>
          <a:prstGeom prst="curvedConnector2">
            <a:avLst/>
          </a:prstGeom>
          <a:ln>
            <a:headEnd type="arrow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Скругленная соединительная линия 27"/>
          <p:cNvCxnSpPr>
            <a:stCxn id="36" idx="1"/>
            <a:endCxn id="34" idx="0"/>
          </p:cNvCxnSpPr>
          <p:nvPr/>
        </p:nvCxnSpPr>
        <p:spPr>
          <a:xfrm rot="10800000" flipV="1">
            <a:off x="4549730" y="1883393"/>
            <a:ext cx="2026870" cy="1815342"/>
          </a:xfrm>
          <a:prstGeom prst="curvedConnector2">
            <a:avLst/>
          </a:prstGeom>
          <a:ln>
            <a:headEnd type="none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9" name="Скругленная соединительная линия 38"/>
          <p:cNvCxnSpPr>
            <a:stCxn id="49" idx="1"/>
            <a:endCxn id="34" idx="2"/>
          </p:cNvCxnSpPr>
          <p:nvPr/>
        </p:nvCxnSpPr>
        <p:spPr>
          <a:xfrm rot="10800000">
            <a:off x="4549731" y="4244260"/>
            <a:ext cx="2104207" cy="414562"/>
          </a:xfrm>
          <a:prstGeom prst="curvedConnector2">
            <a:avLst/>
          </a:prstGeom>
          <a:ln>
            <a:headEnd type="none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428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278"/>
          <a:stretch/>
        </p:blipFill>
        <p:spPr bwMode="auto">
          <a:xfrm>
            <a:off x="4852986" y="3174"/>
            <a:ext cx="5478463" cy="1253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93"/>
          <a:stretch/>
        </p:blipFill>
        <p:spPr>
          <a:xfrm>
            <a:off x="-435057" y="-1"/>
            <a:ext cx="4714875" cy="12724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39" y="307429"/>
            <a:ext cx="800100" cy="762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96239" y="731589"/>
            <a:ext cx="46482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1300" spc="-30" dirty="0">
                <a:solidFill>
                  <a:srgbClr val="8E8E8E"/>
                </a:solidFill>
                <a:latin typeface="Roboto Condensed"/>
              </a:rPr>
              <a:t>Государственная информационная система</a:t>
            </a:r>
            <a:r>
              <a:rPr lang="ru-RU" sz="1300" spc="-30" dirty="0" smtClean="0">
                <a:solidFill>
                  <a:srgbClr val="8E8E8E"/>
                </a:solidFill>
                <a:latin typeface="Roboto Condensed"/>
              </a:rPr>
              <a:t/>
            </a:r>
            <a:br>
              <a:rPr lang="ru-RU" sz="1300" spc="-30" dirty="0" smtClean="0">
                <a:solidFill>
                  <a:srgbClr val="8E8E8E"/>
                </a:solidFill>
                <a:latin typeface="Roboto Condensed"/>
              </a:rPr>
            </a:br>
            <a:r>
              <a:rPr lang="ru-RU" sz="1300" spc="-30" dirty="0">
                <a:solidFill>
                  <a:srgbClr val="8E8E8E"/>
                </a:solidFill>
                <a:latin typeface="Roboto Condensed"/>
              </a:rPr>
              <a:t>жилищно-коммунального хозяйства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196239" y="512411"/>
            <a:ext cx="31051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3500" b="1" spc="-30" dirty="0" smtClean="0">
                <a:latin typeface="Roboto Condensed"/>
                <a:cs typeface="Microsoft Sans Serif" pitchFamily="34" charset="0"/>
              </a:rPr>
              <a:t>ГИС ЖКХ</a:t>
            </a:r>
            <a:endParaRPr lang="ru-RU" sz="3500" b="1" spc="-30" dirty="0">
              <a:latin typeface="Roboto Condensed"/>
              <a:cs typeface="Microsoft Sans Serif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1294605"/>
            <a:ext cx="10331450" cy="261743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94000"/>
                  <a:alpha val="5000"/>
                </a:schemeClr>
              </a:gs>
              <a:gs pos="100000">
                <a:schemeClr val="bg1">
                  <a:lumMod val="95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/>
          <p:cNvSpPr txBox="1"/>
          <p:nvPr/>
        </p:nvSpPr>
        <p:spPr>
          <a:xfrm>
            <a:off x="629392" y="1278215"/>
            <a:ext cx="9322130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1800"/>
              </a:spcBef>
              <a:spcAft>
                <a:spcPts val="0"/>
              </a:spcAft>
              <a:defRPr/>
            </a:pPr>
            <a:r>
              <a:rPr lang="ru-RU" sz="2400" spc="-4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rPr>
              <a:t>			             </a:t>
            </a:r>
          </a:p>
          <a:p>
            <a:pPr fontAlgn="auto">
              <a:spcBef>
                <a:spcPts val="180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endParaRPr lang="ru-RU" spc="-150" dirty="0" smtClean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008359" y="26073"/>
            <a:ext cx="3162300" cy="125333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ч</a:t>
            </a:r>
            <a:endParaRPr lang="ru-RU" dirty="0"/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0" y="1253330"/>
            <a:ext cx="10321926" cy="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Равнобедренный треугольник 41"/>
          <p:cNvSpPr/>
          <p:nvPr/>
        </p:nvSpPr>
        <p:spPr>
          <a:xfrm>
            <a:off x="10146910" y="136452"/>
            <a:ext cx="170977" cy="170977"/>
          </a:xfrm>
          <a:prstGeom prst="triangle">
            <a:avLst>
              <a:gd name="adj" fmla="val 100000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cxnSp>
        <p:nvCxnSpPr>
          <p:cNvPr id="43" name="Соединительная линия уступом 42"/>
          <p:cNvCxnSpPr/>
          <p:nvPr/>
        </p:nvCxnSpPr>
        <p:spPr>
          <a:xfrm flipV="1">
            <a:off x="6249048" y="404190"/>
            <a:ext cx="4057002" cy="387093"/>
          </a:xfrm>
          <a:prstGeom prst="bentConnector3">
            <a:avLst>
              <a:gd name="adj1" fmla="val -399"/>
            </a:avLst>
          </a:prstGeom>
          <a:ln w="76200">
            <a:solidFill>
              <a:srgbClr val="CC4744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7943408" y="19674"/>
            <a:ext cx="20991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8E8E8E"/>
                </a:solidFill>
                <a:latin typeface="Calibri" panose="020F0502020204030204" pitchFamily="34" charset="0"/>
                <a:cs typeface="Microsoft Sans Serif" pitchFamily="34" charset="0"/>
              </a:rPr>
              <a:t>www.dom.gosuslugi.ru</a:t>
            </a:r>
            <a:endParaRPr lang="ru-RU" sz="1600" dirty="0">
              <a:solidFill>
                <a:srgbClr val="8E8E8E"/>
              </a:solidFill>
              <a:latin typeface="Calibri" panose="020F0502020204030204" pitchFamily="34" charset="0"/>
              <a:cs typeface="Microsoft Sans Serif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67988" y="405403"/>
            <a:ext cx="4038062" cy="830997"/>
          </a:xfrm>
          <a:prstGeom prst="rect">
            <a:avLst/>
          </a:prstGeom>
          <a:noFill/>
          <a:ln>
            <a:noFill/>
          </a:ln>
          <a:effectLst>
            <a:outerShdw blurRad="165100" sx="102000" sy="102000" algn="ctr" rotWithShape="0">
              <a:prstClr val="black">
                <a:alpha val="12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innerShdw blurRad="63500" dist="50800" dir="8100000">
                    <a:prstClr val="black">
                      <a:alpha val="0"/>
                    </a:prstClr>
                  </a:innerShdw>
                </a:effectLst>
                <a:latin typeface="Calibri" panose="020F0502020204030204" pitchFamily="34" charset="0"/>
                <a:ea typeface="+mn-ea"/>
                <a:cs typeface="+mn-cs"/>
              </a:rPr>
              <a:t>Прекращение полномочий в ГИС ЖКХ</a:t>
            </a:r>
            <a:endParaRPr lang="ru-RU" sz="2400" b="1" dirty="0">
              <a:solidFill>
                <a:schemeClr val="tx2">
                  <a:lumMod val="75000"/>
                </a:schemeClr>
              </a:solidFill>
              <a:effectLst>
                <a:innerShdw blurRad="63500" dist="50800" dir="8100000">
                  <a:prstClr val="black">
                    <a:alpha val="0"/>
                  </a:prstClr>
                </a:innerShdw>
              </a:effectLst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1107002" y="1342977"/>
            <a:ext cx="8202536" cy="44883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/>
            <a:r>
              <a:rPr lang="ru-RU" b="1" dirty="0" smtClean="0">
                <a:latin typeface="Calibri" pitchFamily="34" charset="0"/>
              </a:rPr>
              <a:t>Прекращение полномочий в ГИС ЖКХ осуществляется в следующих случаях</a:t>
            </a:r>
            <a:endParaRPr lang="ru-RU" b="1" dirty="0">
              <a:latin typeface="Calibri" pitchFamily="34" charset="0"/>
            </a:endParaRPr>
          </a:p>
          <a:p>
            <a:pPr algn="ctr"/>
            <a:endParaRPr lang="ru-RU" dirty="0">
              <a:latin typeface="Calibri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92566" y="2340044"/>
            <a:ext cx="3442174" cy="64752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lvl="0"/>
            <a:r>
              <a:rPr lang="ru-RU" sz="1400" b="1" dirty="0">
                <a:latin typeface="Calibri" pitchFamily="34" charset="0"/>
              </a:rPr>
              <a:t>1) истечение срока, на который они были </a:t>
            </a:r>
            <a:r>
              <a:rPr lang="ru-RU" sz="1400" b="1" dirty="0" smtClean="0">
                <a:latin typeface="Calibri" pitchFamily="34" charset="0"/>
              </a:rPr>
              <a:t>предоставлены</a:t>
            </a:r>
            <a:endParaRPr lang="ru-RU" sz="1400" b="1" dirty="0">
              <a:latin typeface="Calibri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787140" y="2340044"/>
            <a:ext cx="3535919" cy="102589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1400" b="1" dirty="0" smtClean="0">
                <a:latin typeface="Calibri" panose="020F0502020204030204" pitchFamily="34" charset="0"/>
              </a:rPr>
              <a:t>4</a:t>
            </a:r>
            <a:r>
              <a:rPr lang="ru-RU" sz="1400" b="1" dirty="0">
                <a:latin typeface="Calibri" panose="020F0502020204030204" pitchFamily="34" charset="0"/>
              </a:rPr>
              <a:t>) прекращение полномочий пользователя системы, предоставившего полномочия на совершение действий в системе от своего имени иному </a:t>
            </a:r>
            <a:r>
              <a:rPr lang="ru-RU" sz="1400" b="1" dirty="0" smtClean="0">
                <a:latin typeface="Calibri" panose="020F0502020204030204" pitchFamily="34" charset="0"/>
              </a:rPr>
              <a:t>лицу</a:t>
            </a:r>
          </a:p>
          <a:p>
            <a:pPr lvl="0" algn="ctr"/>
            <a:endParaRPr lang="ru-RU" sz="1400" b="1" dirty="0" smtClean="0">
              <a:latin typeface="Calibri" panose="020F050202020403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480498" y="2345478"/>
            <a:ext cx="2666412" cy="142578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1400" b="1" dirty="0" smtClean="0">
                <a:latin typeface="Calibri" panose="020F0502020204030204" pitchFamily="34" charset="0"/>
              </a:rPr>
              <a:t>6</a:t>
            </a:r>
            <a:r>
              <a:rPr lang="ru-RU" sz="1400" b="1" dirty="0">
                <a:latin typeface="Calibri" panose="020F0502020204030204" pitchFamily="34" charset="0"/>
              </a:rPr>
              <a:t>) выявление факта представления пользователем системы недостоверных сведений в заявке на регистрацию или в заявке на предоставление </a:t>
            </a:r>
            <a:r>
              <a:rPr lang="ru-RU" sz="1400" b="1" dirty="0" smtClean="0">
                <a:latin typeface="Calibri" panose="020F0502020204030204" pitchFamily="34" charset="0"/>
              </a:rPr>
              <a:t>полномочий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848851" y="5648287"/>
            <a:ext cx="482598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65100" sx="102000" sy="102000" algn="ctr" rotWithShape="0">
              <a:prstClr val="black">
                <a:alpha val="12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fld id="{5D35AFBE-948C-4FF7-9E53-3B367260230D}" type="slidenum">
              <a:rPr lang="ru-RU" sz="1600" b="1" smtClean="0">
                <a:solidFill>
                  <a:schemeClr val="bg1"/>
                </a:solidFill>
                <a:effectLst>
                  <a:outerShdw blurRad="50800" dist="38100" dir="2700000" algn="ctr" rotWithShape="0">
                    <a:srgbClr val="000000">
                      <a:alpha val="61000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+mn-cs"/>
              </a:rPr>
              <a:t>23</a:t>
            </a:fld>
            <a:endParaRPr lang="ru-RU" sz="1600" b="1" dirty="0">
              <a:solidFill>
                <a:schemeClr val="bg1"/>
              </a:solidFill>
              <a:effectLst>
                <a:outerShdw blurRad="50800" dist="38100" dir="2700000" algn="ctr" rotWithShape="0">
                  <a:srgbClr val="000000">
                    <a:alpha val="61000"/>
                  </a:srgbClr>
                </a:outerShdw>
              </a:effectLst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01293" y="3156678"/>
            <a:ext cx="3442174" cy="61458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lvl="0"/>
            <a:r>
              <a:rPr lang="ru-RU" sz="1400" b="1" dirty="0" smtClean="0">
                <a:latin typeface="Calibri" pitchFamily="34" charset="0"/>
              </a:rPr>
              <a:t>2</a:t>
            </a:r>
            <a:r>
              <a:rPr lang="ru-RU" sz="1400" b="1" dirty="0">
                <a:latin typeface="Calibri" pitchFamily="34" charset="0"/>
              </a:rPr>
              <a:t>) размещение в системе информации об отзыве </a:t>
            </a:r>
            <a:r>
              <a:rPr lang="ru-RU" sz="1400" b="1" dirty="0" smtClean="0">
                <a:latin typeface="Calibri" pitchFamily="34" charset="0"/>
              </a:rPr>
              <a:t>полномочий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66016" y="3940374"/>
            <a:ext cx="3442174" cy="123071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sz="1400" b="1" dirty="0" smtClean="0">
                <a:latin typeface="Calibri" panose="020F0502020204030204" pitchFamily="34" charset="0"/>
              </a:rPr>
              <a:t>3</a:t>
            </a:r>
            <a:r>
              <a:rPr lang="ru-RU" sz="1400" b="1" dirty="0">
                <a:latin typeface="Calibri" pitchFamily="34" charset="0"/>
              </a:rPr>
              <a:t>) размещение в системе информации об отказе от полномочий лицом, которому были предоставлены полномочия на совершение действий в системе от имени пользователя </a:t>
            </a:r>
            <a:r>
              <a:rPr lang="ru-RU" sz="1400" b="1" dirty="0" smtClean="0">
                <a:latin typeface="Calibri" pitchFamily="34" charset="0"/>
              </a:rPr>
              <a:t>системы</a:t>
            </a:r>
            <a:endParaRPr lang="ru-RU" sz="1400" b="1" dirty="0">
              <a:latin typeface="Calibri" pitchFamily="34" charset="0"/>
            </a:endParaRPr>
          </a:p>
          <a:p>
            <a:pPr lvl="0"/>
            <a:endParaRPr lang="ru-RU" sz="1400" b="1" dirty="0">
              <a:latin typeface="Calibri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787139" y="3584126"/>
            <a:ext cx="3535919" cy="14214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1400" b="1" dirty="0" smtClean="0">
                <a:latin typeface="Calibri" pitchFamily="34" charset="0"/>
              </a:rPr>
              <a:t>5) отсутствие или прекращение оснований, в соответствии с которыми лицу предоставлены полномочия, или размещение в системе соответствующей информации, в том числе решений судебных органов</a:t>
            </a:r>
          </a:p>
          <a:p>
            <a:pPr lvl="0" algn="ctr"/>
            <a:endParaRPr lang="ru-RU" sz="1400" b="1" dirty="0" smtClean="0">
              <a:latin typeface="Calibri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7480498" y="3940374"/>
            <a:ext cx="2666412" cy="39514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1400" b="1" dirty="0" smtClean="0">
                <a:latin typeface="Calibri" panose="020F0502020204030204" pitchFamily="34" charset="0"/>
              </a:rPr>
              <a:t>7) в иных случаях.</a:t>
            </a:r>
            <a:endParaRPr lang="ru-RU" sz="14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97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278"/>
          <a:stretch/>
        </p:blipFill>
        <p:spPr bwMode="auto">
          <a:xfrm>
            <a:off x="4852986" y="3174"/>
            <a:ext cx="5478463" cy="1253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93"/>
          <a:stretch/>
        </p:blipFill>
        <p:spPr>
          <a:xfrm>
            <a:off x="-435057" y="-1"/>
            <a:ext cx="4714875" cy="12724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39" y="307429"/>
            <a:ext cx="800100" cy="762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96239" y="731589"/>
            <a:ext cx="46482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1300" spc="-30" dirty="0">
                <a:solidFill>
                  <a:srgbClr val="8E8E8E"/>
                </a:solidFill>
                <a:latin typeface="Roboto Condensed"/>
              </a:rPr>
              <a:t>Государственная информационная система</a:t>
            </a:r>
            <a:r>
              <a:rPr lang="ru-RU" sz="1300" spc="-30" dirty="0" smtClean="0">
                <a:solidFill>
                  <a:srgbClr val="8E8E8E"/>
                </a:solidFill>
                <a:latin typeface="Roboto Condensed"/>
              </a:rPr>
              <a:t/>
            </a:r>
            <a:br>
              <a:rPr lang="ru-RU" sz="1300" spc="-30" dirty="0" smtClean="0">
                <a:solidFill>
                  <a:srgbClr val="8E8E8E"/>
                </a:solidFill>
                <a:latin typeface="Roboto Condensed"/>
              </a:rPr>
            </a:br>
            <a:r>
              <a:rPr lang="ru-RU" sz="1300" spc="-30" dirty="0">
                <a:solidFill>
                  <a:srgbClr val="8E8E8E"/>
                </a:solidFill>
                <a:latin typeface="Roboto Condensed"/>
              </a:rPr>
              <a:t>жилищно-коммунального хозяйства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196239" y="512411"/>
            <a:ext cx="31051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3500" b="1" spc="-30" dirty="0" smtClean="0">
                <a:latin typeface="Roboto Condensed"/>
                <a:cs typeface="Microsoft Sans Serif" pitchFamily="34" charset="0"/>
              </a:rPr>
              <a:t>ГИС ЖКХ</a:t>
            </a:r>
            <a:endParaRPr lang="ru-RU" sz="3500" b="1" spc="-30" dirty="0">
              <a:latin typeface="Roboto Condensed"/>
              <a:cs typeface="Microsoft Sans Serif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1294605"/>
            <a:ext cx="10331450" cy="261743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94000"/>
                  <a:alpha val="5000"/>
                </a:schemeClr>
              </a:gs>
              <a:gs pos="100000">
                <a:schemeClr val="bg1">
                  <a:lumMod val="95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4549733" y="-1"/>
            <a:ext cx="3162300" cy="125333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278619" y="393933"/>
            <a:ext cx="4043307" cy="830997"/>
          </a:xfrm>
          <a:prstGeom prst="rect">
            <a:avLst/>
          </a:prstGeom>
          <a:noFill/>
          <a:ln>
            <a:noFill/>
          </a:ln>
          <a:effectLst>
            <a:outerShdw blurRad="165100" sx="102000" sy="102000" algn="ctr" rotWithShape="0">
              <a:prstClr val="black">
                <a:alpha val="12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400" b="1">
                <a:solidFill>
                  <a:schemeClr val="tx2">
                    <a:lumMod val="75000"/>
                  </a:schemeClr>
                </a:solidFill>
                <a:effectLst>
                  <a:innerShdw blurRad="63500" dist="50800" dir="8100000">
                    <a:prstClr val="black">
                      <a:alpha val="0"/>
                    </a:prstClr>
                  </a:innerShdw>
                </a:effectLst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r>
              <a:rPr lang="ru-RU" dirty="0"/>
              <a:t>Единый лицевой счет и идентификаторы в ГИС ЖКХ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9848851" y="5648112"/>
            <a:ext cx="482598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65100" sx="102000" sy="102000" algn="ctr" rotWithShape="0">
              <a:prstClr val="black">
                <a:alpha val="12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fld id="{E35BBFFB-CD67-4806-8FBC-B2F68C24AFCB}" type="slidenum">
              <a:rPr lang="ru-RU" sz="1600" b="1" smtClean="0">
                <a:solidFill>
                  <a:schemeClr val="bg1"/>
                </a:solidFill>
                <a:effectLst>
                  <a:outerShdw blurRad="50800" dist="38100" dir="2700000" algn="ctr" rotWithShape="0">
                    <a:srgbClr val="000000">
                      <a:alpha val="61000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+mn-cs"/>
              </a:rPr>
              <a:t>24</a:t>
            </a:fld>
            <a:endParaRPr lang="ru-RU" sz="1600" b="1" dirty="0">
              <a:solidFill>
                <a:schemeClr val="bg1"/>
              </a:solidFill>
              <a:effectLst>
                <a:outerShdw blurRad="50800" dist="38100" dir="2700000" algn="ctr" rotWithShape="0">
                  <a:srgbClr val="000000">
                    <a:alpha val="61000"/>
                  </a:srgbClr>
                </a:outerShdw>
              </a:effectLst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0" y="1253330"/>
            <a:ext cx="10321926" cy="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Равнобедренный треугольник 31"/>
          <p:cNvSpPr/>
          <p:nvPr/>
        </p:nvSpPr>
        <p:spPr>
          <a:xfrm>
            <a:off x="10146910" y="136452"/>
            <a:ext cx="170977" cy="170977"/>
          </a:xfrm>
          <a:prstGeom prst="triangle">
            <a:avLst>
              <a:gd name="adj" fmla="val 100000"/>
            </a:avLst>
          </a:prstGeom>
          <a:solidFill>
            <a:srgbClr val="EAA56C"/>
          </a:solidFill>
          <a:ln>
            <a:solidFill>
              <a:srgbClr val="EAA56C"/>
            </a:solidFill>
          </a:ln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cxnSp>
        <p:nvCxnSpPr>
          <p:cNvPr id="33" name="Соединительная линия уступом 32"/>
          <p:cNvCxnSpPr/>
          <p:nvPr/>
        </p:nvCxnSpPr>
        <p:spPr>
          <a:xfrm flipV="1">
            <a:off x="6249048" y="404190"/>
            <a:ext cx="4057002" cy="387093"/>
          </a:xfrm>
          <a:prstGeom prst="bentConnector3">
            <a:avLst>
              <a:gd name="adj1" fmla="val -399"/>
            </a:avLst>
          </a:prstGeom>
          <a:ln w="76200">
            <a:solidFill>
              <a:srgbClr val="FFC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7" name="Прямоугольник 36"/>
          <p:cNvSpPr/>
          <p:nvPr/>
        </p:nvSpPr>
        <p:spPr>
          <a:xfrm>
            <a:off x="7943408" y="3174"/>
            <a:ext cx="20991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8E8E8E"/>
                </a:solidFill>
                <a:latin typeface="Calibri" panose="020F0502020204030204" pitchFamily="34" charset="0"/>
                <a:cs typeface="Microsoft Sans Serif" pitchFamily="34" charset="0"/>
              </a:rPr>
              <a:t>www.dom.gosu</a:t>
            </a:r>
            <a:r>
              <a:rPr lang="en-US" sz="1600" dirty="0">
                <a:solidFill>
                  <a:srgbClr val="8E8E8E"/>
                </a:solidFill>
                <a:latin typeface="Calibri" panose="020F0502020204030204" pitchFamily="34" charset="0"/>
                <a:cs typeface="Microsoft Sans Serif" pitchFamily="34" charset="0"/>
              </a:rPr>
              <a:t>s</a:t>
            </a:r>
            <a:r>
              <a:rPr lang="en-US" sz="1600" dirty="0" smtClean="0">
                <a:solidFill>
                  <a:srgbClr val="8E8E8E"/>
                </a:solidFill>
                <a:latin typeface="Calibri" panose="020F0502020204030204" pitchFamily="34" charset="0"/>
                <a:cs typeface="Microsoft Sans Serif" pitchFamily="34" charset="0"/>
              </a:rPr>
              <a:t>lugi.ru</a:t>
            </a:r>
            <a:endParaRPr lang="ru-RU" sz="1600" dirty="0">
              <a:solidFill>
                <a:srgbClr val="8E8E8E"/>
              </a:solidFill>
              <a:latin typeface="Calibri" panose="020F0502020204030204" pitchFamily="34" charset="0"/>
              <a:cs typeface="Microsoft Sans Serif" pitchFamily="34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462814" y="1852257"/>
            <a:ext cx="2286000" cy="3499945"/>
            <a:chOff x="1537138" y="1947041"/>
            <a:chExt cx="2286000" cy="3499945"/>
          </a:xfrm>
        </p:grpSpPr>
        <p:sp>
          <p:nvSpPr>
            <p:cNvPr id="2" name="Скругленный прямоугольник 1"/>
            <p:cNvSpPr/>
            <p:nvPr/>
          </p:nvSpPr>
          <p:spPr>
            <a:xfrm>
              <a:off x="1537138" y="1947041"/>
              <a:ext cx="2286000" cy="3499945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ru-RU" sz="1400" dirty="0" smtClean="0"/>
                <a:t>Единый лицевой счет</a:t>
              </a:r>
              <a:endParaRPr lang="ru-RU" sz="1400" dirty="0"/>
            </a:p>
          </p:txBody>
        </p:sp>
        <p:grpSp>
          <p:nvGrpSpPr>
            <p:cNvPr id="8" name="Группа 7"/>
            <p:cNvGrpSpPr/>
            <p:nvPr/>
          </p:nvGrpSpPr>
          <p:grpSpPr>
            <a:xfrm>
              <a:off x="1825546" y="2648754"/>
              <a:ext cx="1726323" cy="1006284"/>
              <a:chOff x="1825546" y="2648754"/>
              <a:chExt cx="1726323" cy="1006284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1825546" y="2947152"/>
                <a:ext cx="1726323" cy="70788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000" b="1" dirty="0" smtClean="0"/>
                  <a:t>П</a:t>
                </a:r>
                <a:r>
                  <a:rPr lang="ru-RU" sz="1000" dirty="0" smtClean="0"/>
                  <a:t>омещение в многоквартирном доме, жилой дом, часть жилого дома</a:t>
                </a:r>
                <a:endParaRPr lang="ru-RU" sz="1000" dirty="0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1825547" y="2648754"/>
                <a:ext cx="1726322" cy="307777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dirty="0" smtClean="0"/>
                  <a:t>Помещение</a:t>
                </a:r>
                <a:endParaRPr lang="ru-RU" sz="1400" dirty="0"/>
              </a:p>
            </p:txBody>
          </p:sp>
        </p:grpSp>
        <p:grpSp>
          <p:nvGrpSpPr>
            <p:cNvPr id="24" name="Группа 23"/>
            <p:cNvGrpSpPr/>
            <p:nvPr/>
          </p:nvGrpSpPr>
          <p:grpSpPr>
            <a:xfrm>
              <a:off x="1816976" y="3791753"/>
              <a:ext cx="1726323" cy="1621837"/>
              <a:chOff x="1825546" y="2498981"/>
              <a:chExt cx="1726323" cy="1621837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1825546" y="2797379"/>
                <a:ext cx="1726323" cy="1323439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000" b="1" dirty="0" smtClean="0"/>
                  <a:t>Лицо, которое пользуется на праве собственности или ином законном основании помещением и по которому данное лицо обязано вносить плату</a:t>
                </a:r>
                <a:endParaRPr lang="ru-RU" sz="1000" dirty="0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1825547" y="2498981"/>
                <a:ext cx="1726322" cy="307777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dirty="0" smtClean="0"/>
                  <a:t>Потребитель</a:t>
                </a:r>
                <a:endParaRPr lang="ru-RU" sz="1400" dirty="0"/>
              </a:p>
            </p:txBody>
          </p:sp>
        </p:grpSp>
      </p:grpSp>
      <p:grpSp>
        <p:nvGrpSpPr>
          <p:cNvPr id="28" name="Группа 27"/>
          <p:cNvGrpSpPr/>
          <p:nvPr/>
        </p:nvGrpSpPr>
        <p:grpSpPr>
          <a:xfrm>
            <a:off x="3257779" y="1860114"/>
            <a:ext cx="3022352" cy="3499945"/>
            <a:chOff x="1537138" y="1947041"/>
            <a:chExt cx="2286000" cy="3499945"/>
          </a:xfrm>
        </p:grpSpPr>
        <p:sp>
          <p:nvSpPr>
            <p:cNvPr id="31" name="Скругленный прямоугольник 30"/>
            <p:cNvSpPr/>
            <p:nvPr/>
          </p:nvSpPr>
          <p:spPr>
            <a:xfrm>
              <a:off x="1537138" y="1947041"/>
              <a:ext cx="2286000" cy="3499945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ru-RU" sz="1400" dirty="0" smtClean="0"/>
                <a:t>Идентификатор жилищно-коммунальных услуг</a:t>
              </a:r>
              <a:endParaRPr lang="ru-RU" sz="1400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825547" y="2782764"/>
              <a:ext cx="1726322" cy="307777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1400" dirty="0"/>
                <a:t>Единый лицевой </a:t>
              </a:r>
              <a:r>
                <a:rPr lang="ru-RU" sz="1400" dirty="0" smtClean="0"/>
                <a:t>счет</a:t>
              </a:r>
              <a:endParaRPr lang="ru-RU" sz="14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816976" y="3491061"/>
              <a:ext cx="1726323" cy="116955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400"/>
              </a:lvl1pPr>
            </a:lstStyle>
            <a:p>
              <a:r>
                <a:rPr lang="ru-RU" dirty="0"/>
                <a:t>Обозначение в системе штрафных санкций или услуг (работ), за которые потребитель обязан вносить плату</a:t>
              </a:r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6789096" y="1852257"/>
            <a:ext cx="3022352" cy="3499945"/>
            <a:chOff x="1537138" y="1947041"/>
            <a:chExt cx="2286000" cy="3499945"/>
          </a:xfrm>
        </p:grpSpPr>
        <p:sp>
          <p:nvSpPr>
            <p:cNvPr id="43" name="Скругленный прямоугольник 42"/>
            <p:cNvSpPr/>
            <p:nvPr/>
          </p:nvSpPr>
          <p:spPr>
            <a:xfrm>
              <a:off x="1537138" y="1947041"/>
              <a:ext cx="2286000" cy="3499945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ru-RU" sz="1400" dirty="0" smtClean="0"/>
                <a:t>Идентификатор платежного документа</a:t>
              </a:r>
              <a:endParaRPr lang="ru-RU" sz="1400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825547" y="2806413"/>
              <a:ext cx="1726322" cy="738664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1400" dirty="0"/>
                <a:t>Идентификатор жилищно-коммунальных услуг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816976" y="3632955"/>
              <a:ext cx="1726323" cy="738664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400"/>
              </a:lvl1pPr>
            </a:lstStyle>
            <a:p>
              <a:r>
                <a:rPr lang="ru-RU" dirty="0" smtClean="0"/>
                <a:t>Информация, необходимая для внесения платы</a:t>
              </a:r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11430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278"/>
          <a:stretch/>
        </p:blipFill>
        <p:spPr bwMode="auto">
          <a:xfrm>
            <a:off x="4852986" y="3174"/>
            <a:ext cx="5478463" cy="1253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93"/>
          <a:stretch/>
        </p:blipFill>
        <p:spPr>
          <a:xfrm>
            <a:off x="-435057" y="-1"/>
            <a:ext cx="4714875" cy="12724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39" y="307429"/>
            <a:ext cx="800100" cy="762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96239" y="731589"/>
            <a:ext cx="46482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1300" spc="-30" dirty="0">
                <a:solidFill>
                  <a:srgbClr val="8E8E8E"/>
                </a:solidFill>
                <a:latin typeface="Roboto Condensed"/>
              </a:rPr>
              <a:t>Государственная информационная система</a:t>
            </a:r>
            <a:r>
              <a:rPr lang="ru-RU" sz="1300" spc="-30" dirty="0" smtClean="0">
                <a:solidFill>
                  <a:srgbClr val="8E8E8E"/>
                </a:solidFill>
                <a:latin typeface="Roboto Condensed"/>
              </a:rPr>
              <a:t/>
            </a:r>
            <a:br>
              <a:rPr lang="ru-RU" sz="1300" spc="-30" dirty="0" smtClean="0">
                <a:solidFill>
                  <a:srgbClr val="8E8E8E"/>
                </a:solidFill>
                <a:latin typeface="Roboto Condensed"/>
              </a:rPr>
            </a:br>
            <a:r>
              <a:rPr lang="ru-RU" sz="1300" spc="-30" dirty="0">
                <a:solidFill>
                  <a:srgbClr val="8E8E8E"/>
                </a:solidFill>
                <a:latin typeface="Roboto Condensed"/>
              </a:rPr>
              <a:t>жилищно-коммунального хозяйства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196239" y="512411"/>
            <a:ext cx="31051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3500" b="1" spc="-30" dirty="0" smtClean="0">
                <a:latin typeface="Roboto Condensed"/>
                <a:cs typeface="Microsoft Sans Serif" pitchFamily="34" charset="0"/>
              </a:rPr>
              <a:t>ГИС ЖКХ</a:t>
            </a:r>
            <a:endParaRPr lang="ru-RU" sz="3500" b="1" spc="-30" dirty="0">
              <a:latin typeface="Roboto Condensed"/>
              <a:cs typeface="Microsoft Sans Serif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1294605"/>
            <a:ext cx="10331450" cy="261743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94000"/>
                  <a:alpha val="5000"/>
                </a:schemeClr>
              </a:gs>
              <a:gs pos="100000">
                <a:schemeClr val="bg1">
                  <a:lumMod val="95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4549733" y="-1"/>
            <a:ext cx="3162300" cy="125333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278619" y="416886"/>
            <a:ext cx="4043307" cy="830997"/>
          </a:xfrm>
          <a:prstGeom prst="rect">
            <a:avLst/>
          </a:prstGeom>
          <a:noFill/>
          <a:ln>
            <a:noFill/>
          </a:ln>
          <a:effectLst>
            <a:outerShdw blurRad="165100" sx="102000" sy="102000" algn="ctr" rotWithShape="0">
              <a:prstClr val="black">
                <a:alpha val="12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400" b="1">
                <a:solidFill>
                  <a:schemeClr val="tx2">
                    <a:lumMod val="75000"/>
                  </a:schemeClr>
                </a:solidFill>
                <a:effectLst>
                  <a:innerShdw blurRad="63500" dist="50800" dir="8100000">
                    <a:prstClr val="black">
                      <a:alpha val="0"/>
                    </a:prstClr>
                  </a:innerShdw>
                </a:effectLst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r>
              <a:rPr lang="ru-RU" dirty="0"/>
              <a:t>Обмен информацией о внесении платы в ГИС ЖКХ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9848851" y="5648112"/>
            <a:ext cx="482598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65100" sx="102000" sy="102000" algn="ctr" rotWithShape="0">
              <a:prstClr val="black">
                <a:alpha val="12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fld id="{E35BBFFB-CD67-4806-8FBC-B2F68C24AFCB}" type="slidenum">
              <a:rPr lang="ru-RU" sz="1600" b="1" smtClean="0">
                <a:solidFill>
                  <a:schemeClr val="bg1"/>
                </a:solidFill>
                <a:effectLst>
                  <a:outerShdw blurRad="50800" dist="38100" dir="2700000" algn="ctr" rotWithShape="0">
                    <a:srgbClr val="000000">
                      <a:alpha val="61000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+mn-cs"/>
              </a:rPr>
              <a:t>25</a:t>
            </a:fld>
            <a:endParaRPr lang="ru-RU" sz="1600" b="1" dirty="0">
              <a:solidFill>
                <a:schemeClr val="bg1"/>
              </a:solidFill>
              <a:effectLst>
                <a:outerShdw blurRad="50800" dist="38100" dir="2700000" algn="ctr" rotWithShape="0">
                  <a:srgbClr val="000000">
                    <a:alpha val="61000"/>
                  </a:srgbClr>
                </a:outerShdw>
              </a:effectLst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0" y="1253330"/>
            <a:ext cx="10321926" cy="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Равнобедренный треугольник 31"/>
          <p:cNvSpPr/>
          <p:nvPr/>
        </p:nvSpPr>
        <p:spPr>
          <a:xfrm>
            <a:off x="10146910" y="136452"/>
            <a:ext cx="170977" cy="170977"/>
          </a:xfrm>
          <a:prstGeom prst="triangle">
            <a:avLst>
              <a:gd name="adj" fmla="val 100000"/>
            </a:avLst>
          </a:prstGeom>
          <a:solidFill>
            <a:srgbClr val="EAA56C"/>
          </a:solidFill>
          <a:ln>
            <a:solidFill>
              <a:srgbClr val="EAA56C"/>
            </a:solidFill>
          </a:ln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cxnSp>
        <p:nvCxnSpPr>
          <p:cNvPr id="33" name="Соединительная линия уступом 32"/>
          <p:cNvCxnSpPr/>
          <p:nvPr/>
        </p:nvCxnSpPr>
        <p:spPr>
          <a:xfrm flipV="1">
            <a:off x="6249048" y="427143"/>
            <a:ext cx="4057002" cy="387093"/>
          </a:xfrm>
          <a:prstGeom prst="bentConnector3">
            <a:avLst>
              <a:gd name="adj1" fmla="val -399"/>
            </a:avLst>
          </a:prstGeom>
          <a:ln w="76200">
            <a:solidFill>
              <a:srgbClr val="FFC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7" name="Прямоугольник 36"/>
          <p:cNvSpPr/>
          <p:nvPr/>
        </p:nvSpPr>
        <p:spPr>
          <a:xfrm>
            <a:off x="7943408" y="3174"/>
            <a:ext cx="20991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8E8E8E"/>
                </a:solidFill>
                <a:latin typeface="Calibri" panose="020F0502020204030204" pitchFamily="34" charset="0"/>
                <a:cs typeface="Microsoft Sans Serif" pitchFamily="34" charset="0"/>
              </a:rPr>
              <a:t>www.dom.gosu</a:t>
            </a:r>
            <a:r>
              <a:rPr lang="en-US" sz="1600" dirty="0">
                <a:solidFill>
                  <a:srgbClr val="8E8E8E"/>
                </a:solidFill>
                <a:latin typeface="Calibri" panose="020F0502020204030204" pitchFamily="34" charset="0"/>
                <a:cs typeface="Microsoft Sans Serif" pitchFamily="34" charset="0"/>
              </a:rPr>
              <a:t>s</a:t>
            </a:r>
            <a:r>
              <a:rPr lang="en-US" sz="1600" dirty="0" smtClean="0">
                <a:solidFill>
                  <a:srgbClr val="8E8E8E"/>
                </a:solidFill>
                <a:latin typeface="Calibri" panose="020F0502020204030204" pitchFamily="34" charset="0"/>
                <a:cs typeface="Microsoft Sans Serif" pitchFamily="34" charset="0"/>
              </a:rPr>
              <a:t>lugi.ru</a:t>
            </a:r>
            <a:endParaRPr lang="ru-RU" sz="1600" dirty="0">
              <a:solidFill>
                <a:srgbClr val="8E8E8E"/>
              </a:solidFill>
              <a:latin typeface="Calibri" panose="020F0502020204030204" pitchFamily="34" charset="0"/>
              <a:cs typeface="Microsoft Sans Serif" pitchFamily="34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4430970" y="2538248"/>
            <a:ext cx="1459986" cy="48673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ru-RU" sz="1600" dirty="0" smtClean="0">
                <a:latin typeface="Calibri" pitchFamily="34" charset="0"/>
              </a:rPr>
              <a:t>ГИС ЖКХ</a:t>
            </a:r>
            <a:endParaRPr lang="ru-RU" sz="1600" dirty="0">
              <a:latin typeface="Calibri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234339" y="1625077"/>
            <a:ext cx="1459986" cy="48673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ru-RU" sz="1000" dirty="0" smtClean="0">
                <a:latin typeface="Calibri" pitchFamily="34" charset="0"/>
              </a:rPr>
              <a:t>Исполнитель</a:t>
            </a:r>
          </a:p>
          <a:p>
            <a:pPr algn="ctr"/>
            <a:r>
              <a:rPr lang="ru-RU" sz="1000" i="1" dirty="0">
                <a:latin typeface="Calibri" pitchFamily="34" charset="0"/>
              </a:rPr>
              <a:t>УК, ТСЖ, ЖК, ЖСК, РСО, </a:t>
            </a:r>
            <a:r>
              <a:rPr lang="ru-RU" sz="1000" i="1" dirty="0" smtClean="0">
                <a:latin typeface="Calibri" pitchFamily="34" charset="0"/>
              </a:rPr>
              <a:t>РОКР</a:t>
            </a:r>
            <a:endParaRPr lang="ru-RU" sz="1000" i="1" dirty="0">
              <a:latin typeface="Calibri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556775" y="3992314"/>
            <a:ext cx="1459986" cy="48673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ru-RU" sz="1200" dirty="0" smtClean="0">
                <a:latin typeface="Calibri" pitchFamily="34" charset="0"/>
              </a:rPr>
              <a:t>Исполнитель</a:t>
            </a:r>
            <a:endParaRPr lang="ru-RU" sz="1200" i="1" dirty="0">
              <a:latin typeface="Calibri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110628" y="4600760"/>
            <a:ext cx="1459986" cy="48673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ru-RU" sz="1200" dirty="0" smtClean="0">
                <a:latin typeface="Calibri" pitchFamily="34" charset="0"/>
              </a:rPr>
              <a:t>Платежный агент/субагент</a:t>
            </a:r>
            <a:endParaRPr lang="ru-RU" sz="1200" i="1" dirty="0">
              <a:latin typeface="Calibri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631482" y="5209206"/>
            <a:ext cx="1459986" cy="48673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ru-RU" sz="1200" dirty="0" smtClean="0">
                <a:latin typeface="Calibri" pitchFamily="34" charset="0"/>
              </a:rPr>
              <a:t>Банк</a:t>
            </a:r>
            <a:endParaRPr lang="ru-RU" sz="1200" i="1" dirty="0">
              <a:latin typeface="Calibri" pitchFamily="34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482068" y="2423743"/>
            <a:ext cx="1637078" cy="820614"/>
          </a:xfrm>
          <a:prstGeom prst="ellipse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Запрос информации по отдельному помещению потребителя</a:t>
            </a:r>
            <a:endParaRPr lang="ru-RU" sz="1000" dirty="0"/>
          </a:p>
        </p:txBody>
      </p:sp>
      <p:cxnSp>
        <p:nvCxnSpPr>
          <p:cNvPr id="13" name="Скругленная соединительная линия 12"/>
          <p:cNvCxnSpPr>
            <a:stCxn id="40" idx="1"/>
            <a:endCxn id="7" idx="2"/>
          </p:cNvCxnSpPr>
          <p:nvPr/>
        </p:nvCxnSpPr>
        <p:spPr>
          <a:xfrm rot="10800000" flipH="1">
            <a:off x="631482" y="2834050"/>
            <a:ext cx="1850586" cy="2618524"/>
          </a:xfrm>
          <a:prstGeom prst="curvedConnector3">
            <a:avLst>
              <a:gd name="adj1" fmla="val -12353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Скругленная соединительная линия 15"/>
          <p:cNvCxnSpPr>
            <a:stCxn id="39" idx="1"/>
            <a:endCxn id="7" idx="2"/>
          </p:cNvCxnSpPr>
          <p:nvPr/>
        </p:nvCxnSpPr>
        <p:spPr>
          <a:xfrm rot="10800000" flipH="1">
            <a:off x="1110628" y="2834050"/>
            <a:ext cx="1371440" cy="2010078"/>
          </a:xfrm>
          <a:prstGeom prst="curvedConnector3">
            <a:avLst>
              <a:gd name="adj1" fmla="val -16669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Скругленная соединительная линия 17"/>
          <p:cNvCxnSpPr>
            <a:stCxn id="38" idx="1"/>
            <a:endCxn id="7" idx="2"/>
          </p:cNvCxnSpPr>
          <p:nvPr/>
        </p:nvCxnSpPr>
        <p:spPr>
          <a:xfrm rot="10800000" flipH="1">
            <a:off x="1556774" y="2834050"/>
            <a:ext cx="925293" cy="1401632"/>
          </a:xfrm>
          <a:prstGeom prst="curvedConnector3">
            <a:avLst>
              <a:gd name="adj1" fmla="val -24706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399582" y="4902130"/>
            <a:ext cx="5629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tx2"/>
                </a:solidFill>
              </a:rPr>
              <a:t>СМЭВ</a:t>
            </a:r>
            <a:endParaRPr lang="ru-RU" sz="1000" dirty="0">
              <a:solidFill>
                <a:schemeClr val="tx2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77850" y="4249329"/>
            <a:ext cx="5629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tx2"/>
                </a:solidFill>
              </a:rPr>
              <a:t>ЛК/ИС</a:t>
            </a:r>
            <a:endParaRPr lang="ru-RU" sz="1000" dirty="0">
              <a:solidFill>
                <a:schemeClr val="tx2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277646" y="3655052"/>
            <a:ext cx="5629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tx2"/>
                </a:solidFill>
              </a:rPr>
              <a:t>ЛК/ИС</a:t>
            </a:r>
            <a:endParaRPr lang="ru-RU" sz="1000" dirty="0">
              <a:solidFill>
                <a:schemeClr val="tx2"/>
              </a:solidFill>
            </a:endParaRPr>
          </a:p>
        </p:txBody>
      </p:sp>
      <p:sp>
        <p:nvSpPr>
          <p:cNvPr id="55" name="Овал 54"/>
          <p:cNvSpPr/>
          <p:nvPr/>
        </p:nvSpPr>
        <p:spPr>
          <a:xfrm>
            <a:off x="4342424" y="3322698"/>
            <a:ext cx="1637078" cy="820614"/>
          </a:xfrm>
          <a:prstGeom prst="ellipse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Информация, необходимая для внесения платы</a:t>
            </a:r>
            <a:endParaRPr lang="ru-RU" sz="1000" dirty="0"/>
          </a:p>
        </p:txBody>
      </p:sp>
      <p:cxnSp>
        <p:nvCxnSpPr>
          <p:cNvPr id="56" name="Скругленная соединительная линия 55"/>
          <p:cNvCxnSpPr>
            <a:stCxn id="55" idx="4"/>
            <a:endCxn id="38" idx="3"/>
          </p:cNvCxnSpPr>
          <p:nvPr/>
        </p:nvCxnSpPr>
        <p:spPr>
          <a:xfrm rot="5400000">
            <a:off x="4042677" y="3117396"/>
            <a:ext cx="92370" cy="2144202"/>
          </a:xfrm>
          <a:prstGeom prst="curved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Скругленная соединительная линия 57"/>
          <p:cNvCxnSpPr>
            <a:stCxn id="55" idx="4"/>
            <a:endCxn id="39" idx="3"/>
          </p:cNvCxnSpPr>
          <p:nvPr/>
        </p:nvCxnSpPr>
        <p:spPr>
          <a:xfrm rot="5400000">
            <a:off x="3515381" y="3198546"/>
            <a:ext cx="700816" cy="2590349"/>
          </a:xfrm>
          <a:prstGeom prst="curved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Скругленная соединительная линия 59"/>
          <p:cNvCxnSpPr>
            <a:stCxn id="55" idx="4"/>
            <a:endCxn id="40" idx="3"/>
          </p:cNvCxnSpPr>
          <p:nvPr/>
        </p:nvCxnSpPr>
        <p:spPr>
          <a:xfrm rot="5400000">
            <a:off x="2971585" y="3263196"/>
            <a:ext cx="1309262" cy="3069495"/>
          </a:xfrm>
          <a:prstGeom prst="curved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3474795" y="4249329"/>
            <a:ext cx="1045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900" dirty="0" smtClean="0">
                <a:solidFill>
                  <a:schemeClr val="tx2"/>
                </a:solidFill>
              </a:rPr>
              <a:t>В соотв. с полномочиями</a:t>
            </a:r>
            <a:endParaRPr lang="ru-RU" sz="900" dirty="0">
              <a:solidFill>
                <a:schemeClr val="tx2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759604" y="5450447"/>
            <a:ext cx="1671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900" dirty="0" smtClean="0">
                <a:solidFill>
                  <a:schemeClr val="tx2"/>
                </a:solidFill>
              </a:rPr>
              <a:t>По любому объекту в рамках запроса</a:t>
            </a:r>
            <a:endParaRPr lang="ru-RU" sz="900" dirty="0">
              <a:solidFill>
                <a:schemeClr val="tx2"/>
              </a:solidFill>
            </a:endParaRPr>
          </a:p>
        </p:txBody>
      </p:sp>
      <p:cxnSp>
        <p:nvCxnSpPr>
          <p:cNvPr id="64" name="Прямая со стрелкой 63"/>
          <p:cNvCxnSpPr/>
          <p:nvPr/>
        </p:nvCxnSpPr>
        <p:spPr>
          <a:xfrm>
            <a:off x="4217276" y="2834050"/>
            <a:ext cx="40990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/>
          <p:nvPr/>
        </p:nvCxnSpPr>
        <p:spPr>
          <a:xfrm>
            <a:off x="4658710" y="2948152"/>
            <a:ext cx="194276" cy="29620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4" name="Прямоугольник 73"/>
          <p:cNvSpPr/>
          <p:nvPr/>
        </p:nvSpPr>
        <p:spPr>
          <a:xfrm>
            <a:off x="6448360" y="3812219"/>
            <a:ext cx="1459986" cy="48673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ru-RU" sz="1200" dirty="0" smtClean="0">
                <a:latin typeface="Calibri" pitchFamily="34" charset="0"/>
              </a:rPr>
              <a:t>Исполнитель</a:t>
            </a:r>
            <a:endParaRPr lang="ru-RU" sz="1200" i="1" dirty="0">
              <a:latin typeface="Calibri" pitchFamily="34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7198830" y="4628569"/>
            <a:ext cx="1459986" cy="48673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ru-RU" sz="1200" dirty="0" smtClean="0">
                <a:latin typeface="Calibri" pitchFamily="34" charset="0"/>
              </a:rPr>
              <a:t>Платежный агент/субагент</a:t>
            </a:r>
            <a:endParaRPr lang="ru-RU" sz="1200" i="1" dirty="0">
              <a:latin typeface="Calibri" pitchFamily="34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8005011" y="5488467"/>
            <a:ext cx="1459986" cy="48673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ru-RU" sz="1200" dirty="0" smtClean="0">
                <a:latin typeface="Calibri" pitchFamily="34" charset="0"/>
              </a:rPr>
              <a:t>Банк</a:t>
            </a:r>
            <a:endParaRPr lang="ru-RU" sz="1200" i="1" dirty="0">
              <a:latin typeface="Calibri" pitchFamily="34" charset="0"/>
            </a:endParaRPr>
          </a:p>
        </p:txBody>
      </p:sp>
      <p:sp>
        <p:nvSpPr>
          <p:cNvPr id="80" name="Овал 79"/>
          <p:cNvSpPr/>
          <p:nvPr/>
        </p:nvSpPr>
        <p:spPr>
          <a:xfrm>
            <a:off x="6278619" y="2477438"/>
            <a:ext cx="1637078" cy="820614"/>
          </a:xfrm>
          <a:prstGeom prst="ellipse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Информация о внесении платы</a:t>
            </a:r>
            <a:endParaRPr lang="ru-RU" sz="1000" dirty="0"/>
          </a:p>
        </p:txBody>
      </p:sp>
      <p:cxnSp>
        <p:nvCxnSpPr>
          <p:cNvPr id="82" name="Скругленная соединительная линия 81"/>
          <p:cNvCxnSpPr>
            <a:stCxn id="74" idx="3"/>
            <a:endCxn id="80" idx="6"/>
          </p:cNvCxnSpPr>
          <p:nvPr/>
        </p:nvCxnSpPr>
        <p:spPr>
          <a:xfrm flipV="1">
            <a:off x="7908346" y="2887745"/>
            <a:ext cx="7351" cy="1167842"/>
          </a:xfrm>
          <a:prstGeom prst="curvedConnector3">
            <a:avLst>
              <a:gd name="adj1" fmla="val 3209781"/>
            </a:avLst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84" name="Скругленная соединительная линия 83"/>
          <p:cNvCxnSpPr>
            <a:stCxn id="75" idx="3"/>
            <a:endCxn id="80" idx="6"/>
          </p:cNvCxnSpPr>
          <p:nvPr/>
        </p:nvCxnSpPr>
        <p:spPr>
          <a:xfrm flipH="1" flipV="1">
            <a:off x="7915697" y="2887745"/>
            <a:ext cx="743119" cy="1984192"/>
          </a:xfrm>
          <a:prstGeom prst="curvedConnector3">
            <a:avLst>
              <a:gd name="adj1" fmla="val -30762"/>
            </a:avLst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86" name="Скругленная соединительная линия 85"/>
          <p:cNvCxnSpPr>
            <a:stCxn id="76" idx="3"/>
            <a:endCxn id="80" idx="6"/>
          </p:cNvCxnSpPr>
          <p:nvPr/>
        </p:nvCxnSpPr>
        <p:spPr>
          <a:xfrm flipH="1" flipV="1">
            <a:off x="7915697" y="2887745"/>
            <a:ext cx="1549300" cy="2844090"/>
          </a:xfrm>
          <a:prstGeom prst="curvedConnector3">
            <a:avLst>
              <a:gd name="adj1" fmla="val -14755"/>
            </a:avLst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9567363" y="5293597"/>
            <a:ext cx="5629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accent2"/>
                </a:solidFill>
              </a:rPr>
              <a:t>СМЭВ</a:t>
            </a:r>
            <a:endParaRPr lang="ru-RU" sz="1000" dirty="0">
              <a:solidFill>
                <a:schemeClr val="accent2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8780419" y="4453437"/>
            <a:ext cx="5629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accent2"/>
                </a:solidFill>
              </a:rPr>
              <a:t>ЛК/ИС</a:t>
            </a:r>
            <a:endParaRPr lang="ru-RU" sz="1000" dirty="0">
              <a:solidFill>
                <a:schemeClr val="accent2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8071649" y="3637110"/>
            <a:ext cx="5629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accent2"/>
                </a:solidFill>
              </a:rPr>
              <a:t>ЛК/ИС</a:t>
            </a:r>
            <a:endParaRPr lang="ru-RU" sz="1000" dirty="0">
              <a:solidFill>
                <a:schemeClr val="accent2"/>
              </a:solidFill>
            </a:endParaRPr>
          </a:p>
        </p:txBody>
      </p:sp>
      <p:cxnSp>
        <p:nvCxnSpPr>
          <p:cNvPr id="95" name="Прямая со стрелкой 94"/>
          <p:cNvCxnSpPr/>
          <p:nvPr/>
        </p:nvCxnSpPr>
        <p:spPr>
          <a:xfrm flipH="1">
            <a:off x="5932204" y="2838190"/>
            <a:ext cx="26954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8492828" y="5141378"/>
            <a:ext cx="1138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900" dirty="0" smtClean="0">
                <a:solidFill>
                  <a:schemeClr val="accent2"/>
                </a:solidFill>
              </a:rPr>
              <a:t>2 часа с момента внесения платы</a:t>
            </a:r>
            <a:endParaRPr lang="ru-RU" sz="900" dirty="0">
              <a:solidFill>
                <a:schemeClr val="accent2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7696962" y="4294384"/>
            <a:ext cx="1138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900" dirty="0" smtClean="0">
                <a:solidFill>
                  <a:schemeClr val="accent2"/>
                </a:solidFill>
              </a:rPr>
              <a:t>2 часа с момента внесения платы</a:t>
            </a:r>
            <a:endParaRPr lang="ru-RU" sz="900" dirty="0">
              <a:solidFill>
                <a:schemeClr val="accent2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6978573" y="3608257"/>
            <a:ext cx="11381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900" dirty="0" smtClean="0">
                <a:solidFill>
                  <a:schemeClr val="accent2"/>
                </a:solidFill>
              </a:rPr>
              <a:t>Следующий день</a:t>
            </a:r>
            <a:endParaRPr lang="ru-RU" sz="900" dirty="0">
              <a:solidFill>
                <a:schemeClr val="accent2"/>
              </a:solidFill>
            </a:endParaRPr>
          </a:p>
        </p:txBody>
      </p:sp>
      <p:sp>
        <p:nvSpPr>
          <p:cNvPr id="108" name="Овал 107"/>
          <p:cNvSpPr/>
          <p:nvPr/>
        </p:nvSpPr>
        <p:spPr>
          <a:xfrm>
            <a:off x="4382105" y="1576423"/>
            <a:ext cx="1539972" cy="590884"/>
          </a:xfrm>
          <a:prstGeom prst="ellipse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Информация о начислениях</a:t>
            </a:r>
            <a:endParaRPr lang="ru-RU" sz="1000" dirty="0"/>
          </a:p>
        </p:txBody>
      </p:sp>
      <p:cxnSp>
        <p:nvCxnSpPr>
          <p:cNvPr id="110" name="Скругленная соединительная линия 109"/>
          <p:cNvCxnSpPr>
            <a:stCxn id="36" idx="3"/>
            <a:endCxn id="108" idx="2"/>
          </p:cNvCxnSpPr>
          <p:nvPr/>
        </p:nvCxnSpPr>
        <p:spPr>
          <a:xfrm>
            <a:off x="2694325" y="1868445"/>
            <a:ext cx="1687780" cy="3420"/>
          </a:xfrm>
          <a:prstGeom prst="curved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 стрелкой 111"/>
          <p:cNvCxnSpPr/>
          <p:nvPr/>
        </p:nvCxnSpPr>
        <p:spPr>
          <a:xfrm>
            <a:off x="5160963" y="2246586"/>
            <a:ext cx="0" cy="19474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7928823" y="1350509"/>
            <a:ext cx="2335600" cy="116955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000" dirty="0"/>
              <a:t>На территории, на которой отсутствует доступ к сети "Интернет" в ответ на запрос информация предоставляется по населенному пункту, при этом информация о внесении платы размещается в 5-дневный срок</a:t>
            </a:r>
          </a:p>
        </p:txBody>
      </p:sp>
    </p:spTree>
    <p:extLst>
      <p:ext uri="{BB962C8B-B14F-4D97-AF65-F5344CB8AC3E}">
        <p14:creationId xmlns:p14="http://schemas.microsoft.com/office/powerpoint/2010/main" val="31802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278"/>
          <a:stretch/>
        </p:blipFill>
        <p:spPr bwMode="auto">
          <a:xfrm>
            <a:off x="4852986" y="3174"/>
            <a:ext cx="5478463" cy="1253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93"/>
          <a:stretch/>
        </p:blipFill>
        <p:spPr>
          <a:xfrm>
            <a:off x="-435057" y="-1"/>
            <a:ext cx="4714875" cy="12724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39" y="307429"/>
            <a:ext cx="800100" cy="762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96239" y="731589"/>
            <a:ext cx="46482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1300" spc="-30" dirty="0">
                <a:solidFill>
                  <a:srgbClr val="8E8E8E"/>
                </a:solidFill>
                <a:latin typeface="Roboto Condensed"/>
              </a:rPr>
              <a:t>Государственная информационная система</a:t>
            </a:r>
            <a:r>
              <a:rPr lang="ru-RU" sz="1300" spc="-30" dirty="0" smtClean="0">
                <a:solidFill>
                  <a:srgbClr val="8E8E8E"/>
                </a:solidFill>
                <a:latin typeface="Roboto Condensed"/>
              </a:rPr>
              <a:t/>
            </a:r>
            <a:br>
              <a:rPr lang="ru-RU" sz="1300" spc="-30" dirty="0" smtClean="0">
                <a:solidFill>
                  <a:srgbClr val="8E8E8E"/>
                </a:solidFill>
                <a:latin typeface="Roboto Condensed"/>
              </a:rPr>
            </a:br>
            <a:r>
              <a:rPr lang="ru-RU" sz="1300" spc="-30" dirty="0">
                <a:solidFill>
                  <a:srgbClr val="8E8E8E"/>
                </a:solidFill>
                <a:latin typeface="Roboto Condensed"/>
              </a:rPr>
              <a:t>жилищно-коммунального хозяйства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196239" y="512411"/>
            <a:ext cx="31051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3500" b="1" spc="-30" dirty="0" smtClean="0">
                <a:latin typeface="Roboto Condensed"/>
                <a:cs typeface="Microsoft Sans Serif" pitchFamily="34" charset="0"/>
              </a:rPr>
              <a:t>ГИС ЖКХ</a:t>
            </a:r>
            <a:endParaRPr lang="ru-RU" sz="3500" b="1" spc="-30" dirty="0">
              <a:latin typeface="Roboto Condensed"/>
              <a:cs typeface="Microsoft Sans Serif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1294605"/>
            <a:ext cx="10331450" cy="261743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94000"/>
                  <a:alpha val="5000"/>
                </a:schemeClr>
              </a:gs>
              <a:gs pos="100000">
                <a:schemeClr val="bg1">
                  <a:lumMod val="95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4549733" y="-1"/>
            <a:ext cx="3162300" cy="125333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955422" y="416884"/>
            <a:ext cx="4376027" cy="830997"/>
          </a:xfrm>
          <a:prstGeom prst="rect">
            <a:avLst/>
          </a:prstGeom>
          <a:noFill/>
          <a:ln>
            <a:noFill/>
          </a:ln>
          <a:effectLst>
            <a:outerShdw blurRad="165100" sx="102000" sy="102000" algn="ctr" rotWithShape="0">
              <a:prstClr val="black">
                <a:alpha val="12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400" b="1">
                <a:solidFill>
                  <a:schemeClr val="tx2">
                    <a:lumMod val="75000"/>
                  </a:schemeClr>
                </a:solidFill>
                <a:effectLst>
                  <a:innerShdw blurRad="63500" dist="50800" dir="8100000">
                    <a:prstClr val="black">
                      <a:alpha val="0"/>
                    </a:prstClr>
                  </a:innerShdw>
                </a:effectLst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r>
              <a:rPr lang="ru-RU" dirty="0"/>
              <a:t>Квитирование в ГИС ЖКХ информации о внесении платы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9848851" y="5648112"/>
            <a:ext cx="482598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65100" sx="102000" sy="102000" algn="ctr" rotWithShape="0">
              <a:prstClr val="black">
                <a:alpha val="12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fld id="{E35BBFFB-CD67-4806-8FBC-B2F68C24AFCB}" type="slidenum">
              <a:rPr lang="ru-RU" sz="1600" b="1" smtClean="0">
                <a:solidFill>
                  <a:schemeClr val="bg1"/>
                </a:solidFill>
                <a:effectLst>
                  <a:outerShdw blurRad="50800" dist="38100" dir="2700000" algn="ctr" rotWithShape="0">
                    <a:srgbClr val="000000">
                      <a:alpha val="61000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+mn-cs"/>
              </a:rPr>
              <a:t>26</a:t>
            </a:fld>
            <a:endParaRPr lang="ru-RU" sz="1600" b="1" dirty="0">
              <a:solidFill>
                <a:schemeClr val="bg1"/>
              </a:solidFill>
              <a:effectLst>
                <a:outerShdw blurRad="50800" dist="38100" dir="2700000" algn="ctr" rotWithShape="0">
                  <a:srgbClr val="000000">
                    <a:alpha val="61000"/>
                  </a:srgbClr>
                </a:outerShdw>
              </a:effectLst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0" y="1253330"/>
            <a:ext cx="10321926" cy="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Равнобедренный треугольник 31"/>
          <p:cNvSpPr/>
          <p:nvPr/>
        </p:nvSpPr>
        <p:spPr>
          <a:xfrm>
            <a:off x="10146910" y="136452"/>
            <a:ext cx="170977" cy="170977"/>
          </a:xfrm>
          <a:prstGeom prst="triangle">
            <a:avLst>
              <a:gd name="adj" fmla="val 100000"/>
            </a:avLst>
          </a:prstGeom>
          <a:solidFill>
            <a:srgbClr val="EAA56C"/>
          </a:solidFill>
          <a:ln>
            <a:solidFill>
              <a:srgbClr val="EAA56C"/>
            </a:solidFill>
          </a:ln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cxnSp>
        <p:nvCxnSpPr>
          <p:cNvPr id="33" name="Соединительная линия уступом 32"/>
          <p:cNvCxnSpPr/>
          <p:nvPr/>
        </p:nvCxnSpPr>
        <p:spPr>
          <a:xfrm flipV="1">
            <a:off x="5925851" y="416884"/>
            <a:ext cx="4392036" cy="397351"/>
          </a:xfrm>
          <a:prstGeom prst="bentConnector3">
            <a:avLst>
              <a:gd name="adj1" fmla="val 284"/>
            </a:avLst>
          </a:prstGeom>
          <a:ln w="76200">
            <a:solidFill>
              <a:srgbClr val="FFC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7" name="Прямоугольник 36"/>
          <p:cNvSpPr/>
          <p:nvPr/>
        </p:nvSpPr>
        <p:spPr>
          <a:xfrm>
            <a:off x="7943408" y="3174"/>
            <a:ext cx="20991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8E8E8E"/>
                </a:solidFill>
                <a:latin typeface="Calibri" panose="020F0502020204030204" pitchFamily="34" charset="0"/>
                <a:cs typeface="Microsoft Sans Serif" pitchFamily="34" charset="0"/>
              </a:rPr>
              <a:t>www.dom.gosu</a:t>
            </a:r>
            <a:r>
              <a:rPr lang="en-US" sz="1600" dirty="0">
                <a:solidFill>
                  <a:srgbClr val="8E8E8E"/>
                </a:solidFill>
                <a:latin typeface="Calibri" panose="020F0502020204030204" pitchFamily="34" charset="0"/>
                <a:cs typeface="Microsoft Sans Serif" pitchFamily="34" charset="0"/>
              </a:rPr>
              <a:t>s</a:t>
            </a:r>
            <a:r>
              <a:rPr lang="en-US" sz="1600" dirty="0" smtClean="0">
                <a:solidFill>
                  <a:srgbClr val="8E8E8E"/>
                </a:solidFill>
                <a:latin typeface="Calibri" panose="020F0502020204030204" pitchFamily="34" charset="0"/>
                <a:cs typeface="Microsoft Sans Serif" pitchFamily="34" charset="0"/>
              </a:rPr>
              <a:t>lugi.ru</a:t>
            </a:r>
            <a:endParaRPr lang="ru-RU" sz="1600" dirty="0">
              <a:solidFill>
                <a:srgbClr val="8E8E8E"/>
              </a:solidFill>
              <a:latin typeface="Calibri" panose="020F0502020204030204" pitchFamily="34" charset="0"/>
              <a:cs typeface="Microsoft Sans Serif" pitchFamily="34" charset="0"/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434240" y="1556348"/>
            <a:ext cx="9414611" cy="62999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0674" tIns="10668" rIns="199338" bIns="10668" numCol="1" spcCol="1270" anchor="ctr" anchorCtr="0">
            <a:noAutofit/>
          </a:bodyPr>
          <a:lstStyle/>
          <a:p>
            <a:pPr algn="ctr" defTabSz="355600">
              <a:lnSpc>
                <a:spcPts val="1600"/>
              </a:lnSpc>
            </a:pPr>
            <a:r>
              <a:rPr lang="ru-RU" sz="1200" dirty="0">
                <a:solidFill>
                  <a:schemeClr val="tx1"/>
                </a:solidFill>
              </a:rPr>
              <a:t>Квитирование – это размещение информации о сопоставлении информации о начислениях и информации о внесении платы по помещению потребителя, в результате которого осуществляется размещение информации об оплаченных </a:t>
            </a:r>
            <a:r>
              <a:rPr lang="ru-RU" sz="1200" dirty="0" smtClean="0">
                <a:solidFill>
                  <a:schemeClr val="tx1"/>
                </a:solidFill>
              </a:rPr>
              <a:t>начислениях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717171" y="2478439"/>
            <a:ext cx="1459986" cy="48673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/>
            <a:r>
              <a:rPr lang="ru-RU" sz="1200" dirty="0" smtClean="0">
                <a:latin typeface="Calibri" pitchFamily="34" charset="0"/>
              </a:rPr>
              <a:t>Информация о начислениях</a:t>
            </a:r>
            <a:endParaRPr lang="ru-RU" sz="1200" dirty="0">
              <a:latin typeface="Calibri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602723" y="2478439"/>
            <a:ext cx="1459986" cy="48673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/>
            <a:r>
              <a:rPr lang="ru-RU" sz="1200" dirty="0" smtClean="0">
                <a:latin typeface="Calibri" pitchFamily="34" charset="0"/>
              </a:rPr>
              <a:t>Информация о внесении платы</a:t>
            </a:r>
            <a:endParaRPr lang="ru-RU" sz="1200" dirty="0">
              <a:latin typeface="Calibri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305160" y="3836096"/>
            <a:ext cx="2147614" cy="48673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lvl="0" algn="ctr"/>
            <a:r>
              <a:rPr lang="ru-RU" sz="1200" dirty="0" smtClean="0">
                <a:latin typeface="Calibri" pitchFamily="34" charset="0"/>
              </a:rPr>
              <a:t>Автоматическое квитирование в ГИС ЖКХ</a:t>
            </a:r>
            <a:endParaRPr lang="ru-RU" sz="1200" dirty="0">
              <a:latin typeface="Calibri" pitchFamily="34" charset="0"/>
            </a:endParaRPr>
          </a:p>
        </p:txBody>
      </p:sp>
      <p:sp>
        <p:nvSpPr>
          <p:cNvPr id="2" name="Стрелка вправо с вырезом 1"/>
          <p:cNvSpPr/>
          <p:nvPr/>
        </p:nvSpPr>
        <p:spPr>
          <a:xfrm rot="5400000">
            <a:off x="2158440" y="3082906"/>
            <a:ext cx="441054" cy="784868"/>
          </a:xfrm>
          <a:prstGeom prst="notchedRightArrow">
            <a:avLst>
              <a:gd name="adj1" fmla="val 50000"/>
              <a:gd name="adj2" fmla="val 3315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159334" y="2407412"/>
            <a:ext cx="453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chemeClr val="tx2"/>
                </a:solidFill>
                <a:effectLst>
                  <a:outerShdw blurRad="50800" dist="38100" dir="2700000" sx="102000" sy="102000" algn="tl" rotWithShape="0">
                    <a:prstClr val="black">
                      <a:alpha val="81000"/>
                    </a:prstClr>
                  </a:outerShdw>
                </a:effectLst>
              </a:rPr>
              <a:t>=</a:t>
            </a:r>
            <a:endParaRPr lang="ru-RU" sz="3600" dirty="0">
              <a:solidFill>
                <a:schemeClr val="tx2"/>
              </a:solidFill>
              <a:effectLst>
                <a:outerShdw blurRad="50800" dist="38100" dir="2700000" sx="102000" sy="102000" algn="tl" rotWithShape="0">
                  <a:prstClr val="black">
                    <a:alpha val="81000"/>
                  </a:prstClr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029038" y="2478439"/>
            <a:ext cx="1459986" cy="48673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/>
            <a:r>
              <a:rPr lang="ru-RU" sz="1200" dirty="0" smtClean="0">
                <a:latin typeface="Calibri" pitchFamily="34" charset="0"/>
              </a:rPr>
              <a:t>Информация о начислениях</a:t>
            </a:r>
            <a:endParaRPr lang="ru-RU" sz="1200" dirty="0">
              <a:latin typeface="Calibri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914590" y="2478439"/>
            <a:ext cx="1459986" cy="48673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/>
            <a:r>
              <a:rPr lang="ru-RU" sz="1200" dirty="0" smtClean="0">
                <a:latin typeface="Calibri" pitchFamily="34" charset="0"/>
              </a:rPr>
              <a:t>Информация о внесении платы</a:t>
            </a:r>
            <a:endParaRPr lang="ru-RU" sz="1200" dirty="0">
              <a:latin typeface="Calibri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617027" y="3836096"/>
            <a:ext cx="2147614" cy="48673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lvl="0" algn="ctr"/>
            <a:r>
              <a:rPr lang="ru-RU" sz="1200" dirty="0" smtClean="0">
                <a:latin typeface="Calibri" pitchFamily="34" charset="0"/>
              </a:rPr>
              <a:t>Квитирование исполнителем</a:t>
            </a:r>
          </a:p>
          <a:p>
            <a:pPr lvl="0" algn="ctr"/>
            <a:r>
              <a:rPr lang="ru-RU" sz="1200" i="1" dirty="0" smtClean="0">
                <a:latin typeface="Calibri" pitchFamily="34" charset="0"/>
              </a:rPr>
              <a:t>УК, ТСЖ, ЖК, ЖСК, РСО, РОКР</a:t>
            </a:r>
            <a:endParaRPr lang="ru-RU" sz="1200" i="1" dirty="0">
              <a:latin typeface="Calibri" pitchFamily="34" charset="0"/>
            </a:endParaRPr>
          </a:p>
        </p:txBody>
      </p:sp>
      <p:sp>
        <p:nvSpPr>
          <p:cNvPr id="27" name="Стрелка вправо с вырезом 26"/>
          <p:cNvSpPr/>
          <p:nvPr/>
        </p:nvSpPr>
        <p:spPr>
          <a:xfrm rot="5400000">
            <a:off x="6470307" y="3082906"/>
            <a:ext cx="441054" cy="784868"/>
          </a:xfrm>
          <a:prstGeom prst="notchedRightArrow">
            <a:avLst>
              <a:gd name="adj1" fmla="val 50000"/>
              <a:gd name="adj2" fmla="val 3315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6471201" y="2407412"/>
            <a:ext cx="4379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chemeClr val="tx2"/>
                </a:solidFill>
                <a:effectLst>
                  <a:outerShdw blurRad="50800" dist="38100" dir="2700000" sx="102000" sy="102000" algn="tl" rotWithShape="0">
                    <a:prstClr val="black">
                      <a:alpha val="81000"/>
                    </a:prstClr>
                  </a:outerShdw>
                </a:effectLst>
              </a:rPr>
              <a:t>≠</a:t>
            </a:r>
            <a:endParaRPr lang="ru-RU" sz="3600" dirty="0">
              <a:solidFill>
                <a:schemeClr val="tx2"/>
              </a:solidFill>
              <a:effectLst>
                <a:outerShdw blurRad="50800" dist="38100" dir="2700000" sx="102000" sy="102000" algn="tl" rotWithShape="0">
                  <a:prstClr val="black">
                    <a:alpha val="81000"/>
                  </a:prstClr>
                </a:outerShdw>
              </a:effectLst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247720" y="4741277"/>
            <a:ext cx="1389962" cy="107611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lvl="0" algn="ctr"/>
            <a:r>
              <a:rPr lang="ru-RU" sz="1200" dirty="0" smtClean="0">
                <a:latin typeface="Calibri" pitchFamily="34" charset="0"/>
              </a:rPr>
              <a:t>На основании информации о внесении платы, поступившей в ЛК исполнителя</a:t>
            </a:r>
            <a:endParaRPr lang="ru-RU" sz="1200" i="1" dirty="0">
              <a:latin typeface="Calibri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783908" y="4741277"/>
            <a:ext cx="1812525" cy="107611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lvl="0" algn="ctr"/>
            <a:r>
              <a:rPr lang="ru-RU" sz="1200" dirty="0" smtClean="0">
                <a:latin typeface="Calibri" pitchFamily="34" charset="0"/>
              </a:rPr>
              <a:t>На основании информации о поступлении средств на счет исполнителя / внесении платы в кассу</a:t>
            </a:r>
            <a:endParaRPr lang="ru-RU" sz="1200" i="1" dirty="0">
              <a:latin typeface="Calibri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7742659" y="4741277"/>
            <a:ext cx="1389962" cy="107611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lvl="0" algn="ctr"/>
            <a:r>
              <a:rPr lang="ru-RU" sz="1200" dirty="0" smtClean="0">
                <a:latin typeface="Calibri" pitchFamily="34" charset="0"/>
              </a:rPr>
              <a:t>На основании результатов проверки по обращению потребителя</a:t>
            </a:r>
            <a:endParaRPr lang="ru-RU" sz="1200" i="1" dirty="0">
              <a:latin typeface="Calibri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5300527" y="4414345"/>
            <a:ext cx="483381" cy="181303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6690170" y="4441403"/>
            <a:ext cx="0" cy="177894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 flipV="1">
            <a:off x="7596433" y="4414345"/>
            <a:ext cx="530688" cy="181303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574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278"/>
          <a:stretch/>
        </p:blipFill>
        <p:spPr bwMode="auto">
          <a:xfrm>
            <a:off x="4852986" y="3174"/>
            <a:ext cx="5478463" cy="1253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93"/>
          <a:stretch/>
        </p:blipFill>
        <p:spPr>
          <a:xfrm>
            <a:off x="-435057" y="-1"/>
            <a:ext cx="4714875" cy="12724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39" y="307429"/>
            <a:ext cx="800100" cy="762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96239" y="731589"/>
            <a:ext cx="46482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1300" spc="-30" dirty="0">
                <a:solidFill>
                  <a:srgbClr val="8E8E8E"/>
                </a:solidFill>
                <a:latin typeface="Roboto Condensed"/>
              </a:rPr>
              <a:t>Государственная информационная система</a:t>
            </a:r>
            <a:r>
              <a:rPr lang="ru-RU" sz="1300" spc="-30" dirty="0" smtClean="0">
                <a:solidFill>
                  <a:srgbClr val="8E8E8E"/>
                </a:solidFill>
                <a:latin typeface="Roboto Condensed"/>
              </a:rPr>
              <a:t/>
            </a:r>
            <a:br>
              <a:rPr lang="ru-RU" sz="1300" spc="-30" dirty="0" smtClean="0">
                <a:solidFill>
                  <a:srgbClr val="8E8E8E"/>
                </a:solidFill>
                <a:latin typeface="Roboto Condensed"/>
              </a:rPr>
            </a:br>
            <a:r>
              <a:rPr lang="ru-RU" sz="1300" spc="-30" dirty="0">
                <a:solidFill>
                  <a:srgbClr val="8E8E8E"/>
                </a:solidFill>
                <a:latin typeface="Roboto Condensed"/>
              </a:rPr>
              <a:t>жилищно-коммунального хозяйства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196239" y="512411"/>
            <a:ext cx="31051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3500" b="1" spc="-30" dirty="0" smtClean="0">
                <a:latin typeface="Roboto Condensed"/>
                <a:cs typeface="Microsoft Sans Serif" pitchFamily="34" charset="0"/>
              </a:rPr>
              <a:t>ГИС ЖКХ</a:t>
            </a:r>
            <a:endParaRPr lang="ru-RU" sz="3500" b="1" spc="-30" dirty="0">
              <a:latin typeface="Roboto Condensed"/>
              <a:cs typeface="Microsoft Sans Serif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1294605"/>
            <a:ext cx="10331450" cy="261743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94000"/>
                  <a:alpha val="5000"/>
                </a:schemeClr>
              </a:gs>
              <a:gs pos="100000">
                <a:schemeClr val="bg1">
                  <a:lumMod val="95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4549733" y="-1"/>
            <a:ext cx="3162300" cy="125333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278619" y="488528"/>
            <a:ext cx="4043307" cy="461665"/>
          </a:xfrm>
          <a:prstGeom prst="rect">
            <a:avLst/>
          </a:prstGeom>
          <a:noFill/>
          <a:ln>
            <a:noFill/>
          </a:ln>
          <a:effectLst>
            <a:outerShdw blurRad="165100" sx="102000" sy="102000" algn="ctr" rotWithShape="0">
              <a:prstClr val="black">
                <a:alpha val="12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400" b="1">
                <a:solidFill>
                  <a:schemeClr val="tx2">
                    <a:lumMod val="75000"/>
                  </a:schemeClr>
                </a:solidFill>
                <a:effectLst>
                  <a:innerShdw blurRad="63500" dist="50800" dir="8100000">
                    <a:prstClr val="black">
                      <a:alpha val="0"/>
                    </a:prstClr>
                  </a:innerShdw>
                </a:effectLst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r>
              <a:rPr lang="ru-RU" dirty="0"/>
              <a:t>Информация в ГИС ЖКХ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9848851" y="5648112"/>
            <a:ext cx="482598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65100" sx="102000" sy="102000" algn="ctr" rotWithShape="0">
              <a:prstClr val="black">
                <a:alpha val="12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fld id="{2EFEE28A-C6E9-4D5F-8971-F67D662F41AC}" type="slidenum">
              <a:rPr lang="ru-RU" sz="1600" b="1" smtClean="0">
                <a:solidFill>
                  <a:schemeClr val="bg1"/>
                </a:solidFill>
                <a:effectLst>
                  <a:outerShdw blurRad="50800" dist="38100" dir="2700000" algn="ctr" rotWithShape="0">
                    <a:srgbClr val="000000">
                      <a:alpha val="61000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+mn-cs"/>
              </a:rPr>
              <a:t>27</a:t>
            </a:fld>
            <a:endParaRPr lang="ru-RU" sz="1600" b="1" dirty="0">
              <a:solidFill>
                <a:schemeClr val="bg1"/>
              </a:solidFill>
              <a:effectLst>
                <a:outerShdw blurRad="50800" dist="38100" dir="2700000" algn="ctr" rotWithShape="0">
                  <a:srgbClr val="000000">
                    <a:alpha val="61000"/>
                  </a:srgbClr>
                </a:outerShdw>
              </a:effectLst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0" y="1253330"/>
            <a:ext cx="10321926" cy="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Равнобедренный треугольник 31"/>
          <p:cNvSpPr/>
          <p:nvPr/>
        </p:nvSpPr>
        <p:spPr>
          <a:xfrm>
            <a:off x="10146910" y="136452"/>
            <a:ext cx="170977" cy="170977"/>
          </a:xfrm>
          <a:prstGeom prst="triangle">
            <a:avLst>
              <a:gd name="adj" fmla="val 100000"/>
            </a:avLst>
          </a:prstGeom>
          <a:solidFill>
            <a:srgbClr val="EAA56C"/>
          </a:solidFill>
          <a:ln>
            <a:solidFill>
              <a:srgbClr val="EAA56C"/>
            </a:solidFill>
          </a:ln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cxnSp>
        <p:nvCxnSpPr>
          <p:cNvPr id="33" name="Соединительная линия уступом 32"/>
          <p:cNvCxnSpPr/>
          <p:nvPr/>
        </p:nvCxnSpPr>
        <p:spPr>
          <a:xfrm flipV="1">
            <a:off x="6249048" y="451487"/>
            <a:ext cx="4057002" cy="387093"/>
          </a:xfrm>
          <a:prstGeom prst="bentConnector3">
            <a:avLst>
              <a:gd name="adj1" fmla="val -399"/>
            </a:avLst>
          </a:prstGeom>
          <a:ln w="76200">
            <a:solidFill>
              <a:srgbClr val="FFC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7" name="Прямоугольник 36"/>
          <p:cNvSpPr/>
          <p:nvPr/>
        </p:nvSpPr>
        <p:spPr>
          <a:xfrm>
            <a:off x="7943408" y="3174"/>
            <a:ext cx="20991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8E8E8E"/>
                </a:solidFill>
                <a:latin typeface="Calibri" panose="020F0502020204030204" pitchFamily="34" charset="0"/>
                <a:cs typeface="Microsoft Sans Serif" pitchFamily="34" charset="0"/>
              </a:rPr>
              <a:t>www.dom.gosu</a:t>
            </a:r>
            <a:r>
              <a:rPr lang="en-US" sz="1600" dirty="0">
                <a:solidFill>
                  <a:srgbClr val="8E8E8E"/>
                </a:solidFill>
                <a:latin typeface="Calibri" panose="020F0502020204030204" pitchFamily="34" charset="0"/>
                <a:cs typeface="Microsoft Sans Serif" pitchFamily="34" charset="0"/>
              </a:rPr>
              <a:t>s</a:t>
            </a:r>
            <a:r>
              <a:rPr lang="en-US" sz="1600" dirty="0" smtClean="0">
                <a:solidFill>
                  <a:srgbClr val="8E8E8E"/>
                </a:solidFill>
                <a:latin typeface="Calibri" panose="020F0502020204030204" pitchFamily="34" charset="0"/>
                <a:cs typeface="Microsoft Sans Serif" pitchFamily="34" charset="0"/>
              </a:rPr>
              <a:t>lugi.ru</a:t>
            </a:r>
            <a:endParaRPr lang="ru-RU" sz="1600" dirty="0">
              <a:solidFill>
                <a:srgbClr val="8E8E8E"/>
              </a:solidFill>
              <a:latin typeface="Calibri" panose="020F0502020204030204" pitchFamily="34" charset="0"/>
              <a:cs typeface="Microsoft Sans Serif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108417" y="2047668"/>
            <a:ext cx="3712191" cy="66141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/>
            <a:r>
              <a:rPr lang="ru-RU" sz="1600" b="1" dirty="0" smtClean="0">
                <a:latin typeface="Calibri" pitchFamily="34" charset="0"/>
              </a:rPr>
              <a:t>Информация, размещаемая в ГИС ЖКХ, является официальной </a:t>
            </a:r>
            <a:endParaRPr lang="ru-RU" sz="1600" dirty="0">
              <a:latin typeface="Calibri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84746" y="3132470"/>
            <a:ext cx="3860472" cy="130305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lvl="0" algn="ctr"/>
            <a:r>
              <a:rPr lang="ru-RU" sz="1400" b="1" dirty="0" smtClean="0">
                <a:latin typeface="Calibri" pitchFamily="34" charset="0"/>
              </a:rPr>
              <a:t>Пользователи системы могут получить информацию, размещенную в системе, удостоверенную автоматической подписью оператора системы</a:t>
            </a:r>
            <a:endParaRPr lang="ru-RU" sz="1400" dirty="0">
              <a:latin typeface="Calibri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138888" y="3132470"/>
            <a:ext cx="4557847" cy="130305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1400" b="1" dirty="0" smtClean="0">
                <a:latin typeface="Calibri" pitchFamily="34" charset="0"/>
              </a:rPr>
              <a:t>Пользователи системы вправе </a:t>
            </a:r>
            <a:r>
              <a:rPr lang="ru-RU" sz="1400" b="1" dirty="0">
                <a:latin typeface="Calibri" pitchFamily="34" charset="0"/>
              </a:rPr>
              <a:t>распечатать размещенную в </a:t>
            </a:r>
            <a:r>
              <a:rPr lang="ru-RU" sz="1400" b="1" dirty="0" smtClean="0">
                <a:latin typeface="Calibri" pitchFamily="34" charset="0"/>
              </a:rPr>
              <a:t>системе информацию, </a:t>
            </a:r>
            <a:r>
              <a:rPr lang="ru-RU" sz="1400" b="1" dirty="0">
                <a:latin typeface="Calibri" pitchFamily="34" charset="0"/>
              </a:rPr>
              <a:t>удостоверенную автоматической подписью оператора системы, содержащую сведения, что распечатанная информация была размещена в ГИС ЖКХ и даты печати</a:t>
            </a:r>
            <a:endParaRPr lang="ru-RU" sz="1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06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278"/>
          <a:stretch/>
        </p:blipFill>
        <p:spPr bwMode="auto">
          <a:xfrm>
            <a:off x="4852986" y="3174"/>
            <a:ext cx="5478463" cy="1253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93"/>
          <a:stretch/>
        </p:blipFill>
        <p:spPr>
          <a:xfrm>
            <a:off x="-435057" y="-1"/>
            <a:ext cx="4714875" cy="12724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39" y="307429"/>
            <a:ext cx="800100" cy="762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96239" y="731589"/>
            <a:ext cx="46482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1300" spc="-30" dirty="0">
                <a:solidFill>
                  <a:srgbClr val="8E8E8E"/>
                </a:solidFill>
                <a:latin typeface="Roboto Condensed"/>
              </a:rPr>
              <a:t>Государственная информационная система</a:t>
            </a:r>
            <a:r>
              <a:rPr lang="ru-RU" sz="1300" spc="-30" dirty="0" smtClean="0">
                <a:solidFill>
                  <a:srgbClr val="8E8E8E"/>
                </a:solidFill>
                <a:latin typeface="Roboto Condensed"/>
              </a:rPr>
              <a:t/>
            </a:r>
            <a:br>
              <a:rPr lang="ru-RU" sz="1300" spc="-30" dirty="0" smtClean="0">
                <a:solidFill>
                  <a:srgbClr val="8E8E8E"/>
                </a:solidFill>
                <a:latin typeface="Roboto Condensed"/>
              </a:rPr>
            </a:br>
            <a:r>
              <a:rPr lang="ru-RU" sz="1300" spc="-30" dirty="0">
                <a:solidFill>
                  <a:srgbClr val="8E8E8E"/>
                </a:solidFill>
                <a:latin typeface="Roboto Condensed"/>
              </a:rPr>
              <a:t>жилищно-коммунального хозяйства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196239" y="512411"/>
            <a:ext cx="31051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3500" b="1" spc="-30" dirty="0" smtClean="0">
                <a:latin typeface="Roboto Condensed"/>
                <a:cs typeface="Microsoft Sans Serif" pitchFamily="34" charset="0"/>
              </a:rPr>
              <a:t>ГИС ЖКХ</a:t>
            </a:r>
            <a:endParaRPr lang="ru-RU" sz="3500" b="1" spc="-30" dirty="0">
              <a:latin typeface="Roboto Condensed"/>
              <a:cs typeface="Microsoft Sans Serif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1294605"/>
            <a:ext cx="10331450" cy="261743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94000"/>
                  <a:alpha val="5000"/>
                </a:schemeClr>
              </a:gs>
              <a:gs pos="100000">
                <a:schemeClr val="bg1">
                  <a:lumMod val="95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4549733" y="-1"/>
            <a:ext cx="3162300" cy="125333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278619" y="393933"/>
            <a:ext cx="4043307" cy="830997"/>
          </a:xfrm>
          <a:prstGeom prst="rect">
            <a:avLst/>
          </a:prstGeom>
          <a:noFill/>
          <a:ln>
            <a:noFill/>
          </a:ln>
          <a:effectLst>
            <a:outerShdw blurRad="165100" sx="102000" sy="102000" algn="ctr" rotWithShape="0">
              <a:prstClr val="black">
                <a:alpha val="12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400" b="1">
                <a:solidFill>
                  <a:schemeClr val="tx2">
                    <a:lumMod val="75000"/>
                  </a:schemeClr>
                </a:solidFill>
                <a:effectLst>
                  <a:innerShdw blurRad="63500" dist="50800" dir="8100000">
                    <a:prstClr val="black">
                      <a:alpha val="0"/>
                    </a:prstClr>
                  </a:innerShdw>
                </a:effectLst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r>
              <a:rPr lang="ru-RU" dirty="0"/>
              <a:t>Информационные сообщения в ГИС ЖКХ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9848851" y="5648112"/>
            <a:ext cx="482598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65100" sx="102000" sy="102000" algn="ctr" rotWithShape="0">
              <a:prstClr val="black">
                <a:alpha val="12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fld id="{1EFE00E1-90DF-46CB-8A59-F57DFB594895}" type="slidenum">
              <a:rPr lang="ru-RU" sz="1600" b="1" smtClean="0">
                <a:solidFill>
                  <a:schemeClr val="bg1"/>
                </a:solidFill>
                <a:effectLst>
                  <a:outerShdw blurRad="50800" dist="38100" dir="2700000" algn="ctr" rotWithShape="0">
                    <a:srgbClr val="000000">
                      <a:alpha val="61000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+mn-cs"/>
              </a:rPr>
              <a:t>28</a:t>
            </a:fld>
            <a:endParaRPr lang="ru-RU" sz="1600" b="1" dirty="0">
              <a:solidFill>
                <a:schemeClr val="bg1"/>
              </a:solidFill>
              <a:effectLst>
                <a:outerShdw blurRad="50800" dist="38100" dir="2700000" algn="ctr" rotWithShape="0">
                  <a:srgbClr val="000000">
                    <a:alpha val="61000"/>
                  </a:srgbClr>
                </a:outerShdw>
              </a:effectLst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0" y="1253330"/>
            <a:ext cx="10321926" cy="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Равнобедренный треугольник 31"/>
          <p:cNvSpPr/>
          <p:nvPr/>
        </p:nvSpPr>
        <p:spPr>
          <a:xfrm>
            <a:off x="10146910" y="136452"/>
            <a:ext cx="170977" cy="170977"/>
          </a:xfrm>
          <a:prstGeom prst="triangle">
            <a:avLst>
              <a:gd name="adj" fmla="val 100000"/>
            </a:avLst>
          </a:prstGeom>
          <a:solidFill>
            <a:srgbClr val="EAA56C"/>
          </a:solidFill>
          <a:ln>
            <a:solidFill>
              <a:srgbClr val="EAA56C"/>
            </a:solidFill>
          </a:ln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cxnSp>
        <p:nvCxnSpPr>
          <p:cNvPr id="33" name="Соединительная линия уступом 32"/>
          <p:cNvCxnSpPr/>
          <p:nvPr/>
        </p:nvCxnSpPr>
        <p:spPr>
          <a:xfrm flipV="1">
            <a:off x="6249048" y="404190"/>
            <a:ext cx="4057002" cy="387093"/>
          </a:xfrm>
          <a:prstGeom prst="bentConnector3">
            <a:avLst>
              <a:gd name="adj1" fmla="val -399"/>
            </a:avLst>
          </a:prstGeom>
          <a:ln w="76200">
            <a:solidFill>
              <a:srgbClr val="FFC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7" name="Прямоугольник 36"/>
          <p:cNvSpPr/>
          <p:nvPr/>
        </p:nvSpPr>
        <p:spPr>
          <a:xfrm>
            <a:off x="7943408" y="3174"/>
            <a:ext cx="20991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8E8E8E"/>
                </a:solidFill>
                <a:latin typeface="Calibri" panose="020F0502020204030204" pitchFamily="34" charset="0"/>
                <a:cs typeface="Microsoft Sans Serif" pitchFamily="34" charset="0"/>
              </a:rPr>
              <a:t>www.dom.gosu</a:t>
            </a:r>
            <a:r>
              <a:rPr lang="en-US" sz="1600" dirty="0">
                <a:solidFill>
                  <a:srgbClr val="8E8E8E"/>
                </a:solidFill>
                <a:latin typeface="Calibri" panose="020F0502020204030204" pitchFamily="34" charset="0"/>
                <a:cs typeface="Microsoft Sans Serif" pitchFamily="34" charset="0"/>
              </a:rPr>
              <a:t>s</a:t>
            </a:r>
            <a:r>
              <a:rPr lang="en-US" sz="1600" dirty="0" smtClean="0">
                <a:solidFill>
                  <a:srgbClr val="8E8E8E"/>
                </a:solidFill>
                <a:latin typeface="Calibri" panose="020F0502020204030204" pitchFamily="34" charset="0"/>
                <a:cs typeface="Microsoft Sans Serif" pitchFamily="34" charset="0"/>
              </a:rPr>
              <a:t>lugi.ru</a:t>
            </a:r>
            <a:endParaRPr lang="ru-RU" sz="1600" dirty="0">
              <a:solidFill>
                <a:srgbClr val="8E8E8E"/>
              </a:solidFill>
              <a:latin typeface="Calibri" panose="020F0502020204030204" pitchFamily="34" charset="0"/>
              <a:cs typeface="Microsoft Sans Serif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950161" y="1537960"/>
            <a:ext cx="3920500" cy="2968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lvl="0" algn="ctr"/>
            <a:r>
              <a:rPr lang="ru-RU" sz="1200" b="1" dirty="0" smtClean="0">
                <a:latin typeface="Calibri" pitchFamily="34" charset="0"/>
              </a:rPr>
              <a:t>Пользователи информации</a:t>
            </a:r>
            <a:endParaRPr lang="ru-RU" sz="1200" dirty="0">
              <a:latin typeface="Calibr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52174" y="2815588"/>
            <a:ext cx="46362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˅</a:t>
            </a:r>
            <a:endParaRPr lang="ru-RU" sz="1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945683" y="2142599"/>
            <a:ext cx="8059083" cy="63259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lvl="0" algn="ctr"/>
            <a:r>
              <a:rPr lang="ru-RU" sz="1200" b="1" dirty="0" smtClean="0">
                <a:latin typeface="Calibri" pitchFamily="34" charset="0"/>
              </a:rPr>
              <a:t>Получение доступа к функциональным возможностям ГИС ЖКХ по работе с информационными сообщениями</a:t>
            </a:r>
            <a:endParaRPr lang="ru-RU" sz="1200" dirty="0">
              <a:latin typeface="Calibri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676360" y="1864631"/>
            <a:ext cx="46362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˅</a:t>
            </a:r>
            <a:endParaRPr lang="ru-RU" sz="12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676360" y="2810245"/>
            <a:ext cx="46362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˅</a:t>
            </a:r>
            <a:endParaRPr lang="ru-RU" sz="12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6852174" y="1864631"/>
            <a:ext cx="46362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˅</a:t>
            </a:r>
            <a:endParaRPr lang="ru-RU" sz="12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3079481" y="2414466"/>
            <a:ext cx="3791485" cy="25474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lvl="0" algn="ctr"/>
            <a:r>
              <a:rPr lang="ru-RU" sz="1200" b="1" dirty="0" smtClean="0">
                <a:latin typeface="Calibri" pitchFamily="34" charset="0"/>
              </a:rPr>
              <a:t>с момента получения доступа к личному кабинету </a:t>
            </a:r>
            <a:endParaRPr lang="ru-RU" sz="1200" b="1" dirty="0">
              <a:latin typeface="Calibri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5163208" y="1538800"/>
            <a:ext cx="3841558" cy="29683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lvl="0" algn="ctr"/>
            <a:r>
              <a:rPr lang="ru-RU" sz="1200" b="1" dirty="0">
                <a:latin typeface="Calibri" pitchFamily="34" charset="0"/>
              </a:rPr>
              <a:t>Поставщики информации, в </a:t>
            </a:r>
            <a:r>
              <a:rPr lang="ru-RU" sz="1200" b="1" dirty="0" err="1">
                <a:latin typeface="Calibri" pitchFamily="34" charset="0"/>
              </a:rPr>
              <a:t>т.ч</a:t>
            </a:r>
            <a:r>
              <a:rPr lang="ru-RU" sz="1200" b="1" dirty="0">
                <a:latin typeface="Calibri" pitchFamily="34" charset="0"/>
              </a:rPr>
              <a:t>. операторы ИС</a:t>
            </a:r>
            <a:endParaRPr lang="ru-RU" sz="1200" dirty="0">
              <a:latin typeface="Calibri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945685" y="3137019"/>
            <a:ext cx="3924976" cy="8348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/>
          <a:lstStyle/>
          <a:p>
            <a:pPr lvl="0" algn="ctr"/>
            <a:r>
              <a:rPr lang="ru-RU" sz="1200" b="1" dirty="0" smtClean="0">
                <a:latin typeface="Calibri" pitchFamily="34" charset="0"/>
              </a:rPr>
              <a:t>Пользователи информации могут отказаться от работы с информационными </a:t>
            </a:r>
            <a:r>
              <a:rPr lang="ru-RU" sz="1200" b="1" dirty="0">
                <a:latin typeface="Calibri" pitchFamily="34" charset="0"/>
              </a:rPr>
              <a:t>сообщениями с очередной отчетной даты </a:t>
            </a:r>
            <a:endParaRPr lang="ru-RU" sz="1200" dirty="0">
              <a:latin typeface="Calibri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5163208" y="3137019"/>
            <a:ext cx="3841558" cy="8348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36000" rIns="36000"/>
          <a:lstStyle/>
          <a:p>
            <a:pPr lvl="0" algn="ctr"/>
            <a:r>
              <a:rPr lang="ru-RU" sz="1200" b="1" dirty="0" smtClean="0">
                <a:latin typeface="Calibri" pitchFamily="34" charset="0"/>
              </a:rPr>
              <a:t>Поставщики информации</a:t>
            </a:r>
            <a:r>
              <a:rPr lang="ru-RU" sz="1200" b="1" dirty="0">
                <a:latin typeface="Calibri" pitchFamily="34" charset="0"/>
              </a:rPr>
              <a:t>, в </a:t>
            </a:r>
            <a:r>
              <a:rPr lang="ru-RU" sz="1200" b="1" dirty="0" err="1">
                <a:latin typeface="Calibri" pitchFamily="34" charset="0"/>
              </a:rPr>
              <a:t>т.ч</a:t>
            </a:r>
            <a:r>
              <a:rPr lang="ru-RU" sz="1200" b="1" dirty="0">
                <a:latin typeface="Calibri" pitchFamily="34" charset="0"/>
              </a:rPr>
              <a:t>. операторы ИС </a:t>
            </a:r>
            <a:r>
              <a:rPr lang="ru-RU" sz="1200" b="1" dirty="0" smtClean="0">
                <a:latin typeface="Calibri" pitchFamily="34" charset="0"/>
              </a:rPr>
              <a:t>НЕ могут отказаться от работы с информационными сообщениями </a:t>
            </a:r>
            <a:endParaRPr lang="ru-RU" sz="1200" dirty="0">
              <a:latin typeface="Calibri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945684" y="4251386"/>
            <a:ext cx="8059082" cy="45899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lvl="0" algn="ctr"/>
            <a:r>
              <a:rPr lang="ru-RU" sz="1200" b="1" dirty="0">
                <a:latin typeface="Calibri" pitchFamily="34" charset="0"/>
              </a:rPr>
              <a:t>Информационные сообщения </a:t>
            </a:r>
            <a:r>
              <a:rPr lang="ru-RU" sz="1200" b="1" dirty="0" smtClean="0">
                <a:latin typeface="Calibri" pitchFamily="34" charset="0"/>
              </a:rPr>
              <a:t>являются официальной информацией, </a:t>
            </a:r>
            <a:r>
              <a:rPr lang="ru-RU" sz="1200" b="1" dirty="0">
                <a:latin typeface="Calibri" pitchFamily="34" charset="0"/>
              </a:rPr>
              <a:t>которая влечет за собой соответствующие юридические последствия</a:t>
            </a:r>
            <a:endParaRPr lang="ru-RU" sz="1200" dirty="0">
              <a:latin typeface="Calibri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6852174" y="3980717"/>
            <a:ext cx="46362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˅</a:t>
            </a:r>
            <a:endParaRPr lang="ru-RU" sz="1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2676360" y="3994220"/>
            <a:ext cx="46362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˅</a:t>
            </a:r>
            <a:endParaRPr lang="ru-RU" sz="12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945684" y="4936162"/>
            <a:ext cx="8059082" cy="3923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tIns="0"/>
          <a:lstStyle/>
          <a:p>
            <a:pPr lvl="0" algn="ctr"/>
            <a:r>
              <a:rPr lang="ru-RU" sz="1200" b="1" dirty="0">
                <a:latin typeface="Calibri" pitchFamily="34" charset="0"/>
              </a:rPr>
              <a:t>Оператор ГИС ЖКХ предоставляет поставщикам информации возможность направления инициативных информационных сообщений по шаблонным формам</a:t>
            </a:r>
            <a:endParaRPr lang="ru-RU" sz="1200" dirty="0">
              <a:latin typeface="Calibri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4743410" y="4698702"/>
            <a:ext cx="46362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˅</a:t>
            </a:r>
            <a:endParaRPr lang="ru-RU" sz="1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945684" y="5568662"/>
            <a:ext cx="8059082" cy="2882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lvl="0" algn="ctr"/>
            <a:r>
              <a:rPr lang="ru-RU" sz="1200" b="1" dirty="0">
                <a:latin typeface="Calibri" pitchFamily="34" charset="0"/>
              </a:rPr>
              <a:t>Направление пользователями информационных сообщений рекламного характера в ГИС ЖКХ не допускается</a:t>
            </a:r>
            <a:endParaRPr lang="ru-RU" sz="1200" dirty="0">
              <a:latin typeface="Calibri" pitchFamily="34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4743410" y="5328548"/>
            <a:ext cx="46362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˅</a:t>
            </a:r>
            <a:endParaRPr lang="ru-RU" sz="1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7015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Box 48"/>
          <p:cNvSpPr txBox="1"/>
          <p:nvPr/>
        </p:nvSpPr>
        <p:spPr>
          <a:xfrm>
            <a:off x="9848851" y="5648112"/>
            <a:ext cx="482598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65100" sx="102000" sy="102000" algn="ctr" rotWithShape="0">
              <a:prstClr val="black">
                <a:alpha val="12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effectLst>
                  <a:outerShdw blurRad="50800" dist="38100" dir="2700000" algn="ctr" rotWithShape="0">
                    <a:srgbClr val="000000">
                      <a:alpha val="61000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+mn-cs"/>
              </a:rPr>
              <a:t>32</a:t>
            </a:r>
            <a:endParaRPr lang="ru-RU" sz="1600" b="1" dirty="0">
              <a:solidFill>
                <a:schemeClr val="bg1"/>
              </a:solidFill>
              <a:effectLst>
                <a:outerShdw blurRad="50800" dist="38100" dir="2700000" algn="ctr" rotWithShape="0">
                  <a:srgbClr val="000000">
                    <a:alpha val="61000"/>
                  </a:srgbClr>
                </a:outerShdw>
              </a:effectLst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63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278"/>
          <a:stretch/>
        </p:blipFill>
        <p:spPr bwMode="auto">
          <a:xfrm>
            <a:off x="4852986" y="3174"/>
            <a:ext cx="5478463" cy="1253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Рисунок 6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93"/>
          <a:stretch/>
        </p:blipFill>
        <p:spPr>
          <a:xfrm>
            <a:off x="-435057" y="-1"/>
            <a:ext cx="4714875" cy="1272475"/>
          </a:xfrm>
          <a:prstGeom prst="rect">
            <a:avLst/>
          </a:prstGeom>
        </p:spPr>
      </p:pic>
      <p:pic>
        <p:nvPicPr>
          <p:cNvPr id="65" name="Рисунок 6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39" y="307429"/>
            <a:ext cx="800100" cy="762000"/>
          </a:xfrm>
          <a:prstGeom prst="rect">
            <a:avLst/>
          </a:prstGeom>
        </p:spPr>
      </p:pic>
      <p:sp>
        <p:nvSpPr>
          <p:cNvPr id="66" name="TextBox 65"/>
          <p:cNvSpPr txBox="1"/>
          <p:nvPr/>
        </p:nvSpPr>
        <p:spPr>
          <a:xfrm>
            <a:off x="1196239" y="731589"/>
            <a:ext cx="46482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1300" spc="-30" dirty="0">
                <a:solidFill>
                  <a:srgbClr val="8E8E8E"/>
                </a:solidFill>
                <a:latin typeface="Roboto Condensed"/>
              </a:rPr>
              <a:t>Государственная информационная система</a:t>
            </a:r>
            <a:r>
              <a:rPr lang="ru-RU" sz="1300" spc="-30" dirty="0" smtClean="0">
                <a:solidFill>
                  <a:srgbClr val="8E8E8E"/>
                </a:solidFill>
                <a:latin typeface="Roboto Condensed"/>
              </a:rPr>
              <a:t/>
            </a:r>
            <a:br>
              <a:rPr lang="ru-RU" sz="1300" spc="-30" dirty="0" smtClean="0">
                <a:solidFill>
                  <a:srgbClr val="8E8E8E"/>
                </a:solidFill>
                <a:latin typeface="Roboto Condensed"/>
              </a:rPr>
            </a:br>
            <a:r>
              <a:rPr lang="ru-RU" sz="1300" spc="-30" dirty="0">
                <a:solidFill>
                  <a:srgbClr val="8E8E8E"/>
                </a:solidFill>
                <a:latin typeface="Roboto Condensed"/>
              </a:rPr>
              <a:t>жилищно-коммунального хозяйства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1196239" y="512411"/>
            <a:ext cx="31051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3500" b="1" spc="-30" dirty="0" smtClean="0">
                <a:latin typeface="Roboto Condensed"/>
                <a:cs typeface="Microsoft Sans Serif" pitchFamily="34" charset="0"/>
              </a:rPr>
              <a:t>ГИС ЖКХ</a:t>
            </a:r>
            <a:endParaRPr lang="ru-RU" sz="3500" b="1" spc="-30" dirty="0">
              <a:latin typeface="Roboto Condensed"/>
              <a:cs typeface="Microsoft Sans Serif" pitchFamily="34" charset="0"/>
            </a:endParaRPr>
          </a:p>
        </p:txBody>
      </p:sp>
      <p:cxnSp>
        <p:nvCxnSpPr>
          <p:cNvPr id="68" name="Прямая соединительная линия 67"/>
          <p:cNvCxnSpPr/>
          <p:nvPr/>
        </p:nvCxnSpPr>
        <p:spPr>
          <a:xfrm>
            <a:off x="0" y="1253330"/>
            <a:ext cx="10321926" cy="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Прямоугольник 68"/>
          <p:cNvSpPr/>
          <p:nvPr/>
        </p:nvSpPr>
        <p:spPr>
          <a:xfrm>
            <a:off x="4549733" y="-1"/>
            <a:ext cx="3162300" cy="125333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TextBox 69"/>
          <p:cNvSpPr txBox="1"/>
          <p:nvPr/>
        </p:nvSpPr>
        <p:spPr>
          <a:xfrm>
            <a:off x="6223649" y="384481"/>
            <a:ext cx="4043307" cy="415498"/>
          </a:xfrm>
          <a:prstGeom prst="rect">
            <a:avLst/>
          </a:prstGeom>
          <a:noFill/>
          <a:ln>
            <a:noFill/>
          </a:ln>
          <a:effectLst>
            <a:outerShdw blurRad="165100" sx="102000" sy="102000" algn="ctr" rotWithShape="0">
              <a:prstClr val="black">
                <a:alpha val="12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100" b="1" dirty="0" smtClean="0">
                <a:solidFill>
                  <a:schemeClr val="tx2">
                    <a:lumMod val="75000"/>
                  </a:schemeClr>
                </a:solidFill>
                <a:effectLst>
                  <a:innerShdw blurRad="63500" dist="50800" dir="8100000">
                    <a:prstClr val="black">
                      <a:alpha val="0"/>
                    </a:prstClr>
                  </a:innerShdw>
                </a:effectLst>
                <a:latin typeface="Calibri" panose="020F0502020204030204" pitchFamily="34" charset="0"/>
                <a:ea typeface="+mn-ea"/>
                <a:cs typeface="+mn-cs"/>
              </a:rPr>
              <a:t>Регистрация в ГИС ЖКХ</a:t>
            </a:r>
            <a:endParaRPr lang="ru-RU" sz="2100" b="1" dirty="0">
              <a:solidFill>
                <a:schemeClr val="tx2">
                  <a:lumMod val="75000"/>
                </a:schemeClr>
              </a:solidFill>
              <a:effectLst>
                <a:innerShdw blurRad="63500" dist="50800" dir="8100000">
                  <a:prstClr val="black">
                    <a:alpha val="0"/>
                  </a:prstClr>
                </a:innerShdw>
              </a:effectLst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1" name="Равнобедренный треугольник 70"/>
          <p:cNvSpPr/>
          <p:nvPr/>
        </p:nvSpPr>
        <p:spPr>
          <a:xfrm>
            <a:off x="10146910" y="136452"/>
            <a:ext cx="170977" cy="170977"/>
          </a:xfrm>
          <a:prstGeom prst="triangle">
            <a:avLst>
              <a:gd name="adj" fmla="val 100000"/>
            </a:avLst>
          </a:prstGeom>
          <a:solidFill>
            <a:srgbClr val="6BC3DB"/>
          </a:solidFill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cxnSp>
        <p:nvCxnSpPr>
          <p:cNvPr id="72" name="Соединительная линия уступом 71"/>
          <p:cNvCxnSpPr/>
          <p:nvPr/>
        </p:nvCxnSpPr>
        <p:spPr>
          <a:xfrm flipV="1">
            <a:off x="6249048" y="404190"/>
            <a:ext cx="4057002" cy="387093"/>
          </a:xfrm>
          <a:prstGeom prst="bentConnector3">
            <a:avLst>
              <a:gd name="adj1" fmla="val -399"/>
            </a:avLst>
          </a:prstGeom>
          <a:ln w="76200">
            <a:solidFill>
              <a:srgbClr val="9476B8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3" name="Прямоугольник 72"/>
          <p:cNvSpPr/>
          <p:nvPr/>
        </p:nvSpPr>
        <p:spPr>
          <a:xfrm>
            <a:off x="7943408" y="3174"/>
            <a:ext cx="20991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8E8E8E"/>
                </a:solidFill>
                <a:latin typeface="Calibri" panose="020F0502020204030204" pitchFamily="34" charset="0"/>
                <a:cs typeface="Microsoft Sans Serif" pitchFamily="34" charset="0"/>
              </a:rPr>
              <a:t>www.dom.gosuslugi.ru</a:t>
            </a:r>
            <a:endParaRPr lang="ru-RU" sz="1600" dirty="0">
              <a:solidFill>
                <a:srgbClr val="8E8E8E"/>
              </a:solidFill>
              <a:latin typeface="Calibri" panose="020F0502020204030204" pitchFamily="34" charset="0"/>
              <a:cs typeface="Microsoft Sans Serif" pitchFamily="34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0" y="1262978"/>
            <a:ext cx="10331450" cy="261743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94000"/>
                  <a:alpha val="5000"/>
                </a:schemeClr>
              </a:gs>
              <a:gs pos="100000">
                <a:schemeClr val="bg1">
                  <a:lumMod val="95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7138851" y="877032"/>
            <a:ext cx="316719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CC47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itchFamily="18" charset="0"/>
              </a:rPr>
              <a:t>По состоянию  на 10.03.2016</a:t>
            </a:r>
            <a:endParaRPr kumimoji="0" lang="ru-RU" altLang="ru-RU" b="1" i="0" u="none" strike="noStrike" cap="none" normalizeH="0" baseline="0" dirty="0" smtClean="0">
              <a:ln>
                <a:noFill/>
              </a:ln>
              <a:solidFill>
                <a:srgbClr val="CC4744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5414" y="4806468"/>
            <a:ext cx="988152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effectLst>
                  <a:innerShdw blurRad="63500" dist="50800" dir="8100000">
                    <a:prstClr val="black">
                      <a:alpha val="0"/>
                    </a:prstClr>
                  </a:innerShdw>
                </a:effectLst>
                <a:latin typeface="Calibri" panose="020F0502020204030204" pitchFamily="34" charset="0"/>
              </a:rPr>
              <a:t>Подписано соглашений об опытной эксплуатации ГИС ЖКХ - </a:t>
            </a:r>
            <a:r>
              <a:rPr lang="ru-RU" sz="2200" b="1" dirty="0" smtClean="0">
                <a:solidFill>
                  <a:srgbClr val="FF0000"/>
                </a:solidFill>
                <a:effectLst>
                  <a:innerShdw blurRad="63500" dist="50800" dir="8100000">
                    <a:prstClr val="black">
                      <a:alpha val="0"/>
                    </a:prstClr>
                  </a:innerShdw>
                </a:effectLst>
                <a:latin typeface="Calibri" panose="020F0502020204030204" pitchFamily="34" charset="0"/>
              </a:rPr>
              <a:t>77 </a:t>
            </a:r>
            <a:endParaRPr lang="ru-RU" sz="2200" b="1" dirty="0">
              <a:solidFill>
                <a:srgbClr val="FF0000"/>
              </a:solidFill>
              <a:effectLst>
                <a:innerShdw blurRad="63500" dist="50800" dir="8100000">
                  <a:prstClr val="black">
                    <a:alpha val="0"/>
                  </a:prstClr>
                </a:innerShdw>
              </a:effectLst>
              <a:latin typeface="Calibri" panose="020F0502020204030204" pitchFamily="34" charset="0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0012181"/>
              </p:ext>
            </p:extLst>
          </p:nvPr>
        </p:nvGraphicFramePr>
        <p:xfrm>
          <a:off x="829726" y="1525705"/>
          <a:ext cx="8923818" cy="2862072"/>
        </p:xfrm>
        <a:graphic>
          <a:graphicData uri="http://schemas.openxmlformats.org/drawingml/2006/table">
            <a:tbl>
              <a:tblPr firstRow="1" firstCol="1" bandRow="1">
                <a:tableStyleId>{17292A2E-F333-43FB-9621-5CBBE7FDCDCB}</a:tableStyleId>
              </a:tblPr>
              <a:tblGrid>
                <a:gridCol w="7354154"/>
                <a:gridCol w="1569664"/>
              </a:tblGrid>
              <a:tr h="447855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В ГИС ЖКХ зарегистрировано </a:t>
                      </a:r>
                      <a:r>
                        <a:rPr lang="ru-RU" sz="2200" b="1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37 175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поставщиков информации, их них: </a:t>
                      </a:r>
                    </a:p>
                  </a:txBody>
                  <a:tcPr marL="36105" marR="36105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5" marR="36105" marT="0" marB="0"/>
                </a:tc>
              </a:tr>
              <a:tr h="442314">
                <a:tc>
                  <a:txBody>
                    <a:bodyPr/>
                    <a:lstStyle/>
                    <a:p>
                      <a:pPr marL="360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Управляющих организаций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105" marR="3610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360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12 884</a:t>
                      </a:r>
                    </a:p>
                    <a:p>
                      <a:pPr marL="360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05" marR="36105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33454">
                <a:tc>
                  <a:txBody>
                    <a:bodyPr/>
                    <a:lstStyle/>
                    <a:p>
                      <a:pPr marL="360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Ресурсоснабжающих организаций 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05" marR="3610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360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6 472</a:t>
                      </a:r>
                    </a:p>
                    <a:p>
                      <a:pPr marL="360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kern="12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105" marR="36105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23672">
                <a:tc>
                  <a:txBody>
                    <a:bodyPr/>
                    <a:lstStyle/>
                    <a:p>
                      <a:pPr marL="360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ТСЖ, ЖСК и ЖК</a:t>
                      </a:r>
                      <a:endParaRPr lang="ru-RU" sz="2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105" marR="3610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360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9 479</a:t>
                      </a:r>
                      <a:endParaRPr lang="ru-RU" sz="20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05" marR="36105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85688">
                <a:tc>
                  <a:txBody>
                    <a:bodyPr/>
                    <a:lstStyle/>
                    <a:p>
                      <a:pPr marL="360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Многоквартирных домов</a:t>
                      </a:r>
                    </a:p>
                    <a:p>
                      <a:pPr marL="360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05" marR="3610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360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299 890</a:t>
                      </a:r>
                    </a:p>
                    <a:p>
                      <a:pPr marL="360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kern="1200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6105" marR="36105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007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278"/>
          <a:stretch/>
        </p:blipFill>
        <p:spPr bwMode="auto">
          <a:xfrm>
            <a:off x="4852986" y="3174"/>
            <a:ext cx="5478463" cy="1253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93"/>
          <a:stretch/>
        </p:blipFill>
        <p:spPr>
          <a:xfrm>
            <a:off x="-435057" y="-1"/>
            <a:ext cx="4714875" cy="12724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39" y="307429"/>
            <a:ext cx="800100" cy="762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96239" y="731589"/>
            <a:ext cx="46482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1300" spc="-30" dirty="0">
                <a:solidFill>
                  <a:srgbClr val="8E8E8E"/>
                </a:solidFill>
                <a:latin typeface="Roboto Condensed"/>
              </a:rPr>
              <a:t>Государственная информационная система</a:t>
            </a:r>
            <a:r>
              <a:rPr lang="ru-RU" sz="1300" spc="-30" dirty="0" smtClean="0">
                <a:solidFill>
                  <a:srgbClr val="8E8E8E"/>
                </a:solidFill>
                <a:latin typeface="Roboto Condensed"/>
              </a:rPr>
              <a:t/>
            </a:r>
            <a:br>
              <a:rPr lang="ru-RU" sz="1300" spc="-30" dirty="0" smtClean="0">
                <a:solidFill>
                  <a:srgbClr val="8E8E8E"/>
                </a:solidFill>
                <a:latin typeface="Roboto Condensed"/>
              </a:rPr>
            </a:br>
            <a:r>
              <a:rPr lang="ru-RU" sz="1300" spc="-30" dirty="0">
                <a:solidFill>
                  <a:srgbClr val="8E8E8E"/>
                </a:solidFill>
                <a:latin typeface="Roboto Condensed"/>
              </a:rPr>
              <a:t>жилищно-коммунального хозяйства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196239" y="512411"/>
            <a:ext cx="31051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3500" b="1" spc="-30" dirty="0" smtClean="0">
                <a:latin typeface="Roboto Condensed"/>
                <a:cs typeface="Microsoft Sans Serif" pitchFamily="34" charset="0"/>
              </a:rPr>
              <a:t>ГИС ЖКХ</a:t>
            </a:r>
            <a:endParaRPr lang="ru-RU" sz="3500" b="1" spc="-30" dirty="0">
              <a:latin typeface="Roboto Condensed"/>
              <a:cs typeface="Microsoft Sans Serif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1294605"/>
            <a:ext cx="10331450" cy="261743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94000"/>
                  <a:alpha val="5000"/>
                </a:schemeClr>
              </a:gs>
              <a:gs pos="100000">
                <a:schemeClr val="bg1">
                  <a:lumMod val="95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/>
          <p:cNvSpPr txBox="1"/>
          <p:nvPr/>
        </p:nvSpPr>
        <p:spPr>
          <a:xfrm>
            <a:off x="629392" y="1278215"/>
            <a:ext cx="9322130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1800"/>
              </a:spcBef>
              <a:spcAft>
                <a:spcPts val="0"/>
              </a:spcAft>
              <a:defRPr/>
            </a:pPr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rPr>
              <a:t>Вместо многочисленных разрозненных сайтов с неполной информацией о ЖКХ создается полноценный централизованный информационный ресурс — </a:t>
            </a:r>
            <a:r>
              <a:rPr lang="ru-RU" sz="26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rPr>
              <a:t>ГИС ЖКХ</a:t>
            </a:r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+mn-ea"/>
              <a:cs typeface="+mn-cs"/>
            </a:endParaRPr>
          </a:p>
          <a:p>
            <a:pPr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rPr>
              <a:t>                                              Принципы создания:</a:t>
            </a:r>
            <a:r>
              <a:rPr lang="ru-RU" sz="2400" spc="-4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rPr>
              <a:t>			             </a:t>
            </a:r>
          </a:p>
          <a:p>
            <a:pPr fontAlgn="auto">
              <a:spcBef>
                <a:spcPts val="180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endParaRPr lang="ru-RU" spc="-150" dirty="0" smtClean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28" name="Схема 27"/>
          <p:cNvGraphicFramePr/>
          <p:nvPr>
            <p:extLst>
              <p:ext uri="{D42A27DB-BD31-4B8C-83A1-F6EECF244321}">
                <p14:modId xmlns:p14="http://schemas.microsoft.com/office/powerpoint/2010/main" val="473508759"/>
              </p:ext>
            </p:extLst>
          </p:nvPr>
        </p:nvGraphicFramePr>
        <p:xfrm>
          <a:off x="6709243" y="3089929"/>
          <a:ext cx="2923855" cy="24542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49" name="Схема 48"/>
          <p:cNvGraphicFramePr/>
          <p:nvPr>
            <p:extLst>
              <p:ext uri="{D42A27DB-BD31-4B8C-83A1-F6EECF244321}">
                <p14:modId xmlns:p14="http://schemas.microsoft.com/office/powerpoint/2010/main" val="252809634"/>
              </p:ext>
            </p:extLst>
          </p:nvPr>
        </p:nvGraphicFramePr>
        <p:xfrm>
          <a:off x="1104900" y="3003043"/>
          <a:ext cx="2821103" cy="2550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30" name="Прямоугольник 29"/>
          <p:cNvSpPr/>
          <p:nvPr/>
        </p:nvSpPr>
        <p:spPr>
          <a:xfrm>
            <a:off x="4549733" y="-1"/>
            <a:ext cx="3162300" cy="125333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9848851" y="5594947"/>
            <a:ext cx="482598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65100" sx="102000" sy="102000" algn="ctr" rotWithShape="0">
              <a:prstClr val="black">
                <a:alpha val="12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effectLst>
                  <a:outerShdw blurRad="50800" dist="38100" dir="2700000" algn="ctr" rotWithShape="0">
                    <a:srgbClr val="000000">
                      <a:alpha val="61000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+mn-cs"/>
              </a:rPr>
              <a:t>3</a:t>
            </a:r>
            <a:endParaRPr lang="ru-RU" sz="1600" b="1" dirty="0">
              <a:solidFill>
                <a:schemeClr val="bg1"/>
              </a:solidFill>
              <a:effectLst>
                <a:outerShdw blurRad="50800" dist="38100" dir="2700000" algn="ctr" rotWithShape="0">
                  <a:srgbClr val="000000">
                    <a:alpha val="61000"/>
                  </a:srgbClr>
                </a:outerShdw>
              </a:effectLst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962262" y="5461385"/>
            <a:ext cx="2733615" cy="38414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28811" tIns="43180" rIns="43180" bIns="43180" numCol="1" spcCol="1270" anchor="ctr" anchorCtr="0">
            <a:noAutofit/>
          </a:bodyPr>
          <a:lstStyle/>
          <a:p>
            <a:pPr lvl="0" algn="l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700" b="1" kern="1200" dirty="0"/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0" y="1253330"/>
            <a:ext cx="10321926" cy="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163" y="3304917"/>
            <a:ext cx="2028825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Равнобедренный треугольник 41"/>
          <p:cNvSpPr/>
          <p:nvPr/>
        </p:nvSpPr>
        <p:spPr>
          <a:xfrm>
            <a:off x="10146910" y="136452"/>
            <a:ext cx="170977" cy="170977"/>
          </a:xfrm>
          <a:prstGeom prst="triangle">
            <a:avLst>
              <a:gd name="adj" fmla="val 100000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cxnSp>
        <p:nvCxnSpPr>
          <p:cNvPr id="43" name="Соединительная линия уступом 42"/>
          <p:cNvCxnSpPr/>
          <p:nvPr/>
        </p:nvCxnSpPr>
        <p:spPr>
          <a:xfrm flipV="1">
            <a:off x="6249048" y="404190"/>
            <a:ext cx="4057002" cy="387093"/>
          </a:xfrm>
          <a:prstGeom prst="bentConnector3">
            <a:avLst>
              <a:gd name="adj1" fmla="val -399"/>
            </a:avLst>
          </a:prstGeom>
          <a:ln w="76200">
            <a:solidFill>
              <a:srgbClr val="CC4744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7943408" y="19674"/>
            <a:ext cx="20991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8E8E8E"/>
                </a:solidFill>
                <a:latin typeface="Calibri" panose="020F0502020204030204" pitchFamily="34" charset="0"/>
                <a:cs typeface="Microsoft Sans Serif" pitchFamily="34" charset="0"/>
              </a:rPr>
              <a:t>www.dom.gosuslugi.ru</a:t>
            </a:r>
            <a:endParaRPr lang="ru-RU" sz="1600" dirty="0">
              <a:solidFill>
                <a:srgbClr val="8E8E8E"/>
              </a:solidFill>
              <a:latin typeface="Calibri" panose="020F0502020204030204" pitchFamily="34" charset="0"/>
              <a:cs typeface="Microsoft Sans Serif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503" y="3844925"/>
            <a:ext cx="324212" cy="290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595" y="3219262"/>
            <a:ext cx="329658" cy="34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557" y="4384414"/>
            <a:ext cx="462280" cy="4540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1679" y="3822013"/>
            <a:ext cx="428458" cy="438579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0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349" y="4955281"/>
            <a:ext cx="432910" cy="448371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1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064" y="3260358"/>
            <a:ext cx="434977" cy="423378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954" y="4375418"/>
            <a:ext cx="393275" cy="393275"/>
          </a:xfrm>
          <a:prstGeom prst="ellipse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267988" y="405403"/>
            <a:ext cx="3197225" cy="461665"/>
          </a:xfrm>
          <a:prstGeom prst="rect">
            <a:avLst/>
          </a:prstGeom>
          <a:noFill/>
          <a:ln>
            <a:noFill/>
          </a:ln>
          <a:effectLst>
            <a:outerShdw blurRad="165100" sx="102000" sy="102000" algn="ctr" rotWithShape="0">
              <a:prstClr val="black">
                <a:alpha val="12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effectLst>
                  <a:innerShdw blurRad="63500" dist="50800" dir="8100000">
                    <a:prstClr val="black">
                      <a:alpha val="0"/>
                    </a:prstClr>
                  </a:innerShdw>
                </a:effectLst>
                <a:latin typeface="Calibri" panose="020F0502020204030204" pitchFamily="34" charset="0"/>
                <a:ea typeface="+mn-ea"/>
                <a:cs typeface="+mn-cs"/>
              </a:rPr>
              <a:t>О системе</a:t>
            </a:r>
          </a:p>
        </p:txBody>
      </p:sp>
      <p:pic>
        <p:nvPicPr>
          <p:cNvPr id="31" name="Picture 7" descr="D:\Документация по проектам\ДИЗАЙН\!!!!ИКОНКИ\Albook_extended_690png_iconpack.ru\Albook extended png\corel draw.png"/>
          <p:cNvPicPr>
            <a:picLocks noChangeAspect="1" noChangeArrowheads="1"/>
          </p:cNvPicPr>
          <p:nvPr/>
        </p:nvPicPr>
        <p:blipFill rotWithShape="1">
          <a:blip r:embed="rId2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contrast="8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13" t="8645" r="9996" b="9764"/>
          <a:stretch/>
        </p:blipFill>
        <p:spPr bwMode="auto">
          <a:xfrm>
            <a:off x="6828738" y="5021884"/>
            <a:ext cx="336500" cy="336499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Box 48"/>
          <p:cNvSpPr txBox="1"/>
          <p:nvPr/>
        </p:nvSpPr>
        <p:spPr>
          <a:xfrm>
            <a:off x="9848851" y="5648112"/>
            <a:ext cx="482598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65100" sx="102000" sy="102000" algn="ctr" rotWithShape="0">
              <a:prstClr val="black">
                <a:alpha val="12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effectLst>
                  <a:outerShdw blurRad="50800" dist="38100" dir="2700000" algn="ctr" rotWithShape="0">
                    <a:srgbClr val="000000">
                      <a:alpha val="61000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+mn-cs"/>
              </a:rPr>
              <a:t>32</a:t>
            </a:r>
            <a:endParaRPr lang="ru-RU" sz="1600" b="1" dirty="0">
              <a:solidFill>
                <a:schemeClr val="bg1"/>
              </a:solidFill>
              <a:effectLst>
                <a:outerShdw blurRad="50800" dist="38100" dir="2700000" algn="ctr" rotWithShape="0">
                  <a:srgbClr val="000000">
                    <a:alpha val="61000"/>
                  </a:srgbClr>
                </a:outerShdw>
              </a:effectLst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63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278"/>
          <a:stretch/>
        </p:blipFill>
        <p:spPr bwMode="auto">
          <a:xfrm>
            <a:off x="4852986" y="3174"/>
            <a:ext cx="5478463" cy="1253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Рисунок 6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93"/>
          <a:stretch/>
        </p:blipFill>
        <p:spPr>
          <a:xfrm>
            <a:off x="-435057" y="-1"/>
            <a:ext cx="4714875" cy="1272475"/>
          </a:xfrm>
          <a:prstGeom prst="rect">
            <a:avLst/>
          </a:prstGeom>
        </p:spPr>
      </p:pic>
      <p:pic>
        <p:nvPicPr>
          <p:cNvPr id="65" name="Рисунок 6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39" y="307429"/>
            <a:ext cx="800100" cy="762000"/>
          </a:xfrm>
          <a:prstGeom prst="rect">
            <a:avLst/>
          </a:prstGeom>
        </p:spPr>
      </p:pic>
      <p:sp>
        <p:nvSpPr>
          <p:cNvPr id="66" name="TextBox 65"/>
          <p:cNvSpPr txBox="1"/>
          <p:nvPr/>
        </p:nvSpPr>
        <p:spPr>
          <a:xfrm>
            <a:off x="1196239" y="731589"/>
            <a:ext cx="46482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1300" spc="-30" dirty="0">
                <a:solidFill>
                  <a:srgbClr val="8E8E8E"/>
                </a:solidFill>
                <a:latin typeface="Roboto Condensed"/>
              </a:rPr>
              <a:t>Государственная информационная система</a:t>
            </a:r>
            <a:r>
              <a:rPr lang="ru-RU" sz="1300" spc="-30" dirty="0" smtClean="0">
                <a:solidFill>
                  <a:srgbClr val="8E8E8E"/>
                </a:solidFill>
                <a:latin typeface="Roboto Condensed"/>
              </a:rPr>
              <a:t/>
            </a:r>
            <a:br>
              <a:rPr lang="ru-RU" sz="1300" spc="-30" dirty="0" smtClean="0">
                <a:solidFill>
                  <a:srgbClr val="8E8E8E"/>
                </a:solidFill>
                <a:latin typeface="Roboto Condensed"/>
              </a:rPr>
            </a:br>
            <a:r>
              <a:rPr lang="ru-RU" sz="1300" spc="-30" dirty="0">
                <a:solidFill>
                  <a:srgbClr val="8E8E8E"/>
                </a:solidFill>
                <a:latin typeface="Roboto Condensed"/>
              </a:rPr>
              <a:t>жилищно-коммунального хозяйства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1196239" y="512411"/>
            <a:ext cx="31051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3500" b="1" spc="-30" dirty="0" smtClean="0">
                <a:latin typeface="Roboto Condensed"/>
                <a:cs typeface="Microsoft Sans Serif" pitchFamily="34" charset="0"/>
              </a:rPr>
              <a:t>ГИС ЖКХ</a:t>
            </a:r>
            <a:endParaRPr lang="ru-RU" sz="3500" b="1" spc="-30" dirty="0">
              <a:latin typeface="Roboto Condensed"/>
              <a:cs typeface="Microsoft Sans Serif" pitchFamily="34" charset="0"/>
            </a:endParaRPr>
          </a:p>
        </p:txBody>
      </p:sp>
      <p:cxnSp>
        <p:nvCxnSpPr>
          <p:cNvPr id="68" name="Прямая соединительная линия 67"/>
          <p:cNvCxnSpPr/>
          <p:nvPr/>
        </p:nvCxnSpPr>
        <p:spPr>
          <a:xfrm>
            <a:off x="0" y="1253330"/>
            <a:ext cx="10321926" cy="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Прямоугольник 68"/>
          <p:cNvSpPr/>
          <p:nvPr/>
        </p:nvSpPr>
        <p:spPr>
          <a:xfrm>
            <a:off x="4549733" y="-1"/>
            <a:ext cx="3162300" cy="125333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TextBox 69"/>
          <p:cNvSpPr txBox="1"/>
          <p:nvPr/>
        </p:nvSpPr>
        <p:spPr>
          <a:xfrm>
            <a:off x="6278619" y="393933"/>
            <a:ext cx="4043307" cy="415498"/>
          </a:xfrm>
          <a:prstGeom prst="rect">
            <a:avLst/>
          </a:prstGeom>
          <a:noFill/>
          <a:ln>
            <a:noFill/>
          </a:ln>
          <a:effectLst>
            <a:outerShdw blurRad="165100" sx="102000" sy="102000" algn="ctr" rotWithShape="0">
              <a:prstClr val="black">
                <a:alpha val="12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100" b="1" dirty="0" smtClean="0">
                <a:solidFill>
                  <a:schemeClr val="tx2">
                    <a:lumMod val="75000"/>
                  </a:schemeClr>
                </a:solidFill>
                <a:effectLst>
                  <a:innerShdw blurRad="63500" dist="50800" dir="8100000">
                    <a:prstClr val="black">
                      <a:alpha val="0"/>
                    </a:prstClr>
                  </a:innerShdw>
                </a:effectLst>
                <a:latin typeface="Calibri" panose="020F0502020204030204" pitchFamily="34" charset="0"/>
                <a:ea typeface="+mn-ea"/>
                <a:cs typeface="+mn-cs"/>
              </a:rPr>
              <a:t>Опытная эксплуатация</a:t>
            </a:r>
            <a:endParaRPr lang="ru-RU" sz="2100" b="1" dirty="0">
              <a:solidFill>
                <a:schemeClr val="tx2">
                  <a:lumMod val="75000"/>
                </a:schemeClr>
              </a:solidFill>
              <a:effectLst>
                <a:innerShdw blurRad="63500" dist="50800" dir="8100000">
                  <a:prstClr val="black">
                    <a:alpha val="0"/>
                  </a:prstClr>
                </a:innerShdw>
              </a:effectLst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1" name="Равнобедренный треугольник 70"/>
          <p:cNvSpPr/>
          <p:nvPr/>
        </p:nvSpPr>
        <p:spPr>
          <a:xfrm>
            <a:off x="10146910" y="136452"/>
            <a:ext cx="170977" cy="170977"/>
          </a:xfrm>
          <a:prstGeom prst="triangle">
            <a:avLst>
              <a:gd name="adj" fmla="val 100000"/>
            </a:avLst>
          </a:prstGeom>
          <a:solidFill>
            <a:srgbClr val="6BC3DB"/>
          </a:solidFill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cxnSp>
        <p:nvCxnSpPr>
          <p:cNvPr id="72" name="Соединительная линия уступом 71"/>
          <p:cNvCxnSpPr/>
          <p:nvPr/>
        </p:nvCxnSpPr>
        <p:spPr>
          <a:xfrm flipV="1">
            <a:off x="6249048" y="404190"/>
            <a:ext cx="4057002" cy="387093"/>
          </a:xfrm>
          <a:prstGeom prst="bentConnector3">
            <a:avLst>
              <a:gd name="adj1" fmla="val -399"/>
            </a:avLst>
          </a:prstGeom>
          <a:ln w="76200">
            <a:solidFill>
              <a:srgbClr val="9476B8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3" name="Прямоугольник 72"/>
          <p:cNvSpPr/>
          <p:nvPr/>
        </p:nvSpPr>
        <p:spPr>
          <a:xfrm>
            <a:off x="7943408" y="3174"/>
            <a:ext cx="20991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8E8E8E"/>
                </a:solidFill>
                <a:latin typeface="Calibri" panose="020F0502020204030204" pitchFamily="34" charset="0"/>
                <a:cs typeface="Microsoft Sans Serif" pitchFamily="34" charset="0"/>
              </a:rPr>
              <a:t>www.dom.gosuslugi.ru</a:t>
            </a:r>
            <a:endParaRPr lang="ru-RU" sz="1600" dirty="0">
              <a:solidFill>
                <a:srgbClr val="8E8E8E"/>
              </a:solidFill>
              <a:latin typeface="Calibri" panose="020F0502020204030204" pitchFamily="34" charset="0"/>
              <a:cs typeface="Microsoft Sans Serif" pitchFamily="34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0" y="1262978"/>
            <a:ext cx="10331450" cy="261743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94000"/>
                  <a:alpha val="5000"/>
                </a:schemeClr>
              </a:gs>
              <a:gs pos="100000">
                <a:schemeClr val="bg1">
                  <a:lumMod val="95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7650917" y="877032"/>
            <a:ext cx="265513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CC47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itchFamily="18" charset="0"/>
              </a:rPr>
              <a:t>Статистика на 02.03.2016</a:t>
            </a:r>
            <a:endParaRPr kumimoji="0" lang="ru-RU" altLang="ru-RU" b="1" i="0" u="none" strike="noStrike" cap="none" normalizeH="0" baseline="0" dirty="0" smtClean="0">
              <a:ln>
                <a:noFill/>
              </a:ln>
              <a:solidFill>
                <a:srgbClr val="CC4744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5414" y="4806468"/>
            <a:ext cx="988152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FF0000"/>
                </a:solidFill>
                <a:effectLst>
                  <a:innerShdw blurRad="63500" dist="50800" dir="8100000">
                    <a:prstClr val="black">
                      <a:alpha val="0"/>
                    </a:prstClr>
                  </a:innerShdw>
                </a:effectLst>
                <a:latin typeface="Calibri" panose="020F0502020204030204" pitchFamily="34" charset="0"/>
              </a:rPr>
              <a:t>Тестирование интеграционного взаимодействия –</a:t>
            </a:r>
            <a:r>
              <a:rPr lang="en-US" sz="2200" b="1" dirty="0" smtClean="0">
                <a:solidFill>
                  <a:srgbClr val="FF0000"/>
                </a:solidFill>
                <a:effectLst>
                  <a:innerShdw blurRad="63500" dist="50800" dir="8100000">
                    <a:prstClr val="black">
                      <a:alpha val="0"/>
                    </a:prstClr>
                  </a:innerShdw>
                </a:effectLst>
                <a:latin typeface="Calibri" panose="020F0502020204030204" pitchFamily="34" charset="0"/>
              </a:rPr>
              <a:t> </a:t>
            </a:r>
            <a:r>
              <a:rPr lang="ru-RU" sz="2200" b="1" dirty="0" smtClean="0">
                <a:solidFill>
                  <a:srgbClr val="FF0000"/>
                </a:solidFill>
                <a:effectLst>
                  <a:innerShdw blurRad="63500" dist="50800" dir="8100000">
                    <a:prstClr val="black">
                      <a:alpha val="0"/>
                    </a:prstClr>
                  </a:innerShdw>
                </a:effectLst>
                <a:latin typeface="Calibri" panose="020F0502020204030204" pitchFamily="34" charset="0"/>
              </a:rPr>
              <a:t>1</a:t>
            </a:r>
            <a:r>
              <a:rPr lang="en-US" sz="2200" b="1" dirty="0" smtClean="0">
                <a:solidFill>
                  <a:srgbClr val="FF0000"/>
                </a:solidFill>
                <a:effectLst>
                  <a:innerShdw blurRad="63500" dist="50800" dir="8100000">
                    <a:prstClr val="black">
                      <a:alpha val="0"/>
                    </a:prstClr>
                  </a:innerShdw>
                </a:effectLst>
                <a:latin typeface="Calibri" panose="020F0502020204030204" pitchFamily="34" charset="0"/>
              </a:rPr>
              <a:t>98</a:t>
            </a:r>
            <a:r>
              <a:rPr lang="ru-RU" sz="2200" b="1" dirty="0" smtClean="0">
                <a:solidFill>
                  <a:srgbClr val="FF0000"/>
                </a:solidFill>
                <a:effectLst>
                  <a:innerShdw blurRad="63500" dist="50800" dir="8100000">
                    <a:prstClr val="black">
                      <a:alpha val="0"/>
                    </a:prstClr>
                  </a:innerShdw>
                </a:effectLst>
                <a:latin typeface="Calibri" panose="020F0502020204030204" pitchFamily="34" charset="0"/>
              </a:rPr>
              <a:t> информационных систем</a:t>
            </a:r>
            <a:r>
              <a:rPr lang="en-US" sz="2200" b="1" dirty="0" smtClean="0">
                <a:solidFill>
                  <a:srgbClr val="FF0000"/>
                </a:solidFill>
                <a:effectLst>
                  <a:innerShdw blurRad="63500" dist="50800" dir="8100000">
                    <a:prstClr val="black">
                      <a:alpha val="0"/>
                    </a:prstClr>
                  </a:innerShdw>
                </a:effectLst>
                <a:latin typeface="Calibri" panose="020F0502020204030204" pitchFamily="34" charset="0"/>
              </a:rPr>
              <a:t> </a:t>
            </a:r>
            <a:endParaRPr lang="ru-RU" sz="2200" b="1" dirty="0">
              <a:solidFill>
                <a:srgbClr val="FF0000"/>
              </a:solidFill>
              <a:effectLst>
                <a:innerShdw blurRad="63500" dist="50800" dir="8100000">
                  <a:prstClr val="black">
                    <a:alpha val="0"/>
                  </a:prstClr>
                </a:innerShdw>
              </a:effectLst>
              <a:latin typeface="Calibri" panose="020F0502020204030204" pitchFamily="34" charset="0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5412074"/>
              </p:ext>
            </p:extLst>
          </p:nvPr>
        </p:nvGraphicFramePr>
        <p:xfrm>
          <a:off x="829726" y="1525705"/>
          <a:ext cx="8923818" cy="2536843"/>
        </p:xfrm>
        <a:graphic>
          <a:graphicData uri="http://schemas.openxmlformats.org/drawingml/2006/table">
            <a:tbl>
              <a:tblPr firstRow="1" firstCol="1" bandRow="1">
                <a:tableStyleId>{17292A2E-F333-43FB-9621-5CBBE7FDCDCB}</a:tableStyleId>
              </a:tblPr>
              <a:tblGrid>
                <a:gridCol w="7177056"/>
                <a:gridCol w="1746762"/>
              </a:tblGrid>
              <a:tr h="447855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dirty="0" smtClean="0">
                          <a:solidFill>
                            <a:schemeClr val="tx1"/>
                          </a:solidFill>
                        </a:rPr>
                        <a:t>Статистика размещения информации</a:t>
                      </a:r>
                      <a:endParaRPr lang="ru-RU" sz="2200" b="1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36105" marR="36105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05" marR="36105" marT="0" marB="0"/>
                </a:tc>
              </a:tr>
              <a:tr h="403860">
                <a:tc>
                  <a:txBody>
                    <a:bodyPr/>
                    <a:lstStyle/>
                    <a:p>
                      <a:pPr marL="360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/>
                        <a:t>Лицензии  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6105" marR="3610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360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rgbClr val="FF0000"/>
                          </a:solidFill>
                        </a:rPr>
                        <a:t>16 153</a:t>
                      </a:r>
                      <a:endParaRPr lang="ru-RU" sz="1800" b="0" kern="1200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6105" marR="36105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42314">
                <a:tc>
                  <a:txBody>
                    <a:bodyPr/>
                    <a:lstStyle/>
                    <a:p>
                      <a:pPr marL="360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/>
                        <a:t>Объекты жилищного</a:t>
                      </a:r>
                      <a:r>
                        <a:rPr lang="ru-RU" sz="1800" b="0" kern="1200" baseline="0" dirty="0" smtClean="0"/>
                        <a:t> фонда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6105" marR="3610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360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786 058</a:t>
                      </a:r>
                      <a:endParaRPr lang="ru-RU" sz="1800" b="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05" marR="36105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33454">
                <a:tc>
                  <a:txBody>
                    <a:bodyPr/>
                    <a:lstStyle/>
                    <a:p>
                      <a:pPr marL="360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Лицевые счета </a:t>
                      </a:r>
                      <a:r>
                        <a:rPr lang="ru-RU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граждан</a:t>
                      </a:r>
                    </a:p>
                  </a:txBody>
                  <a:tcPr marL="36105" marR="3610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360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rgbClr val="FF0000"/>
                          </a:solidFill>
                        </a:rPr>
                        <a:t>70</a:t>
                      </a:r>
                      <a:r>
                        <a:rPr lang="en-US" sz="1800" b="0" kern="1200" baseline="0" dirty="0" smtClean="0">
                          <a:solidFill>
                            <a:srgbClr val="FF0000"/>
                          </a:solidFill>
                        </a:rPr>
                        <a:t> 620</a:t>
                      </a:r>
                      <a:endParaRPr lang="ru-RU" sz="1800" b="0" kern="1200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6105" marR="36105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23672">
                <a:tc>
                  <a:txBody>
                    <a:bodyPr/>
                    <a:lstStyle/>
                    <a:p>
                      <a:pPr marL="360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/>
                        <a:t>Объекты коммунальной инфраструктуры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6105" marR="3610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360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23 258</a:t>
                      </a:r>
                      <a:endParaRPr lang="ru-RU" sz="1800" b="0" kern="1200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6105" marR="36105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85688">
                <a:tc>
                  <a:txBody>
                    <a:bodyPr/>
                    <a:lstStyle/>
                    <a:p>
                      <a:pPr marL="360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Информация</a:t>
                      </a:r>
                      <a:r>
                        <a:rPr lang="ru-RU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о проверках ГЖИ и МЖК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05" marR="3610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360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rgbClr val="FF0000"/>
                          </a:solidFill>
                        </a:rPr>
                        <a:t>15 552</a:t>
                      </a:r>
                      <a:endParaRPr lang="ru-RU" sz="1800" b="0" kern="1200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6105" marR="36105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021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Box 48"/>
          <p:cNvSpPr txBox="1"/>
          <p:nvPr/>
        </p:nvSpPr>
        <p:spPr>
          <a:xfrm>
            <a:off x="9848851" y="5648112"/>
            <a:ext cx="482598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65100" sx="102000" sy="102000" algn="ctr" rotWithShape="0">
              <a:prstClr val="black">
                <a:alpha val="12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effectLst>
                  <a:outerShdw blurRad="50800" dist="38100" dir="2700000" algn="ctr" rotWithShape="0">
                    <a:srgbClr val="000000">
                      <a:alpha val="61000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+mn-cs"/>
              </a:rPr>
              <a:t>33</a:t>
            </a:r>
            <a:endParaRPr lang="ru-RU" sz="1600" b="1" dirty="0">
              <a:solidFill>
                <a:schemeClr val="bg1"/>
              </a:solidFill>
              <a:effectLst>
                <a:outerShdw blurRad="50800" dist="38100" dir="2700000" algn="ctr" rotWithShape="0">
                  <a:srgbClr val="000000">
                    <a:alpha val="61000"/>
                  </a:srgbClr>
                </a:outerShdw>
              </a:effectLst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63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278"/>
          <a:stretch/>
        </p:blipFill>
        <p:spPr bwMode="auto">
          <a:xfrm>
            <a:off x="4852986" y="3174"/>
            <a:ext cx="5478463" cy="1253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Рисунок 6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93"/>
          <a:stretch/>
        </p:blipFill>
        <p:spPr>
          <a:xfrm>
            <a:off x="-435057" y="-1"/>
            <a:ext cx="4714875" cy="1272475"/>
          </a:xfrm>
          <a:prstGeom prst="rect">
            <a:avLst/>
          </a:prstGeom>
        </p:spPr>
      </p:pic>
      <p:pic>
        <p:nvPicPr>
          <p:cNvPr id="65" name="Рисунок 6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39" y="307429"/>
            <a:ext cx="800100" cy="762000"/>
          </a:xfrm>
          <a:prstGeom prst="rect">
            <a:avLst/>
          </a:prstGeom>
        </p:spPr>
      </p:pic>
      <p:sp>
        <p:nvSpPr>
          <p:cNvPr id="66" name="TextBox 65"/>
          <p:cNvSpPr txBox="1"/>
          <p:nvPr/>
        </p:nvSpPr>
        <p:spPr>
          <a:xfrm>
            <a:off x="1196239" y="731589"/>
            <a:ext cx="46482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1300" spc="-30" dirty="0">
                <a:solidFill>
                  <a:srgbClr val="8E8E8E"/>
                </a:solidFill>
                <a:latin typeface="Roboto Condensed"/>
              </a:rPr>
              <a:t>Государственная информационная система</a:t>
            </a:r>
            <a:r>
              <a:rPr lang="ru-RU" sz="1300" spc="-30" dirty="0" smtClean="0">
                <a:solidFill>
                  <a:srgbClr val="8E8E8E"/>
                </a:solidFill>
                <a:latin typeface="Roboto Condensed"/>
              </a:rPr>
              <a:t/>
            </a:r>
            <a:br>
              <a:rPr lang="ru-RU" sz="1300" spc="-30" dirty="0" smtClean="0">
                <a:solidFill>
                  <a:srgbClr val="8E8E8E"/>
                </a:solidFill>
                <a:latin typeface="Roboto Condensed"/>
              </a:rPr>
            </a:br>
            <a:r>
              <a:rPr lang="ru-RU" sz="1300" spc="-30" dirty="0">
                <a:solidFill>
                  <a:srgbClr val="8E8E8E"/>
                </a:solidFill>
                <a:latin typeface="Roboto Condensed"/>
              </a:rPr>
              <a:t>жилищно-коммунального хозяйства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1196239" y="512411"/>
            <a:ext cx="31051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3500" b="1" spc="-30" dirty="0" smtClean="0">
                <a:latin typeface="Roboto Condensed"/>
                <a:cs typeface="Microsoft Sans Serif" pitchFamily="34" charset="0"/>
              </a:rPr>
              <a:t>ГИС ЖКХ</a:t>
            </a:r>
            <a:endParaRPr lang="ru-RU" sz="3500" b="1" spc="-30" dirty="0">
              <a:latin typeface="Roboto Condensed"/>
              <a:cs typeface="Microsoft Sans Serif" pitchFamily="34" charset="0"/>
            </a:endParaRPr>
          </a:p>
        </p:txBody>
      </p:sp>
      <p:cxnSp>
        <p:nvCxnSpPr>
          <p:cNvPr id="68" name="Прямая соединительная линия 67"/>
          <p:cNvCxnSpPr/>
          <p:nvPr/>
        </p:nvCxnSpPr>
        <p:spPr>
          <a:xfrm>
            <a:off x="0" y="1253330"/>
            <a:ext cx="10321926" cy="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Прямоугольник 68"/>
          <p:cNvSpPr/>
          <p:nvPr/>
        </p:nvSpPr>
        <p:spPr>
          <a:xfrm>
            <a:off x="4549733" y="-1"/>
            <a:ext cx="3162300" cy="125333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TextBox 69"/>
          <p:cNvSpPr txBox="1"/>
          <p:nvPr/>
        </p:nvSpPr>
        <p:spPr>
          <a:xfrm>
            <a:off x="6278619" y="393933"/>
            <a:ext cx="4043307" cy="738664"/>
          </a:xfrm>
          <a:prstGeom prst="rect">
            <a:avLst/>
          </a:prstGeom>
          <a:noFill/>
          <a:ln>
            <a:noFill/>
          </a:ln>
          <a:effectLst>
            <a:outerShdw blurRad="165100" sx="102000" sy="102000" algn="ctr" rotWithShape="0">
              <a:prstClr val="black">
                <a:alpha val="12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100" b="1" dirty="0" smtClean="0">
                <a:solidFill>
                  <a:schemeClr val="tx2">
                    <a:lumMod val="75000"/>
                  </a:schemeClr>
                </a:solidFill>
                <a:effectLst>
                  <a:innerShdw blurRad="63500" dist="50800" dir="8100000">
                    <a:prstClr val="black">
                      <a:alpha val="0"/>
                    </a:prstClr>
                  </a:innerShdw>
                </a:effectLst>
                <a:latin typeface="Calibri" panose="020F0502020204030204" pitchFamily="34" charset="0"/>
                <a:ea typeface="+mn-ea"/>
                <a:cs typeface="+mn-cs"/>
              </a:rPr>
              <a:t>Тематики обращений в службу поддержки</a:t>
            </a:r>
            <a:endParaRPr lang="ru-RU" sz="2100" b="1" dirty="0">
              <a:solidFill>
                <a:schemeClr val="tx2">
                  <a:lumMod val="75000"/>
                </a:schemeClr>
              </a:solidFill>
              <a:effectLst>
                <a:innerShdw blurRad="63500" dist="50800" dir="8100000">
                  <a:prstClr val="black">
                    <a:alpha val="0"/>
                  </a:prstClr>
                </a:innerShdw>
              </a:effectLst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1" name="Равнобедренный треугольник 70"/>
          <p:cNvSpPr/>
          <p:nvPr/>
        </p:nvSpPr>
        <p:spPr>
          <a:xfrm>
            <a:off x="10146910" y="136452"/>
            <a:ext cx="170977" cy="170977"/>
          </a:xfrm>
          <a:prstGeom prst="triangle">
            <a:avLst>
              <a:gd name="adj" fmla="val 100000"/>
            </a:avLst>
          </a:prstGeom>
          <a:solidFill>
            <a:srgbClr val="6BC3DB"/>
          </a:solidFill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cxnSp>
        <p:nvCxnSpPr>
          <p:cNvPr id="72" name="Соединительная линия уступом 71"/>
          <p:cNvCxnSpPr/>
          <p:nvPr/>
        </p:nvCxnSpPr>
        <p:spPr>
          <a:xfrm flipV="1">
            <a:off x="6249048" y="404190"/>
            <a:ext cx="4057002" cy="387093"/>
          </a:xfrm>
          <a:prstGeom prst="bentConnector3">
            <a:avLst>
              <a:gd name="adj1" fmla="val -399"/>
            </a:avLst>
          </a:prstGeom>
          <a:ln w="76200">
            <a:solidFill>
              <a:srgbClr val="9476B8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3" name="Прямоугольник 72"/>
          <p:cNvSpPr/>
          <p:nvPr/>
        </p:nvSpPr>
        <p:spPr>
          <a:xfrm>
            <a:off x="7943408" y="3174"/>
            <a:ext cx="20991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8E8E8E"/>
                </a:solidFill>
                <a:latin typeface="Calibri" panose="020F0502020204030204" pitchFamily="34" charset="0"/>
                <a:cs typeface="Microsoft Sans Serif" pitchFamily="34" charset="0"/>
              </a:rPr>
              <a:t>www.dom.gosuslugi.ru</a:t>
            </a:r>
            <a:endParaRPr lang="ru-RU" sz="1600" dirty="0">
              <a:solidFill>
                <a:srgbClr val="8E8E8E"/>
              </a:solidFill>
              <a:latin typeface="Calibri" panose="020F0502020204030204" pitchFamily="34" charset="0"/>
              <a:cs typeface="Microsoft Sans Serif" pitchFamily="34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-1904" y="1257797"/>
            <a:ext cx="10331450" cy="261743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94000"/>
                  <a:alpha val="5000"/>
                </a:schemeClr>
              </a:gs>
              <a:gs pos="100000">
                <a:schemeClr val="bg1">
                  <a:lumMod val="95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8" name="Диаграмма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9685237"/>
              </p:ext>
            </p:extLst>
          </p:nvPr>
        </p:nvGraphicFramePr>
        <p:xfrm>
          <a:off x="434239" y="1334183"/>
          <a:ext cx="8753417" cy="46524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76916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 txBox="1">
            <a:spLocks/>
          </p:cNvSpPr>
          <p:nvPr/>
        </p:nvSpPr>
        <p:spPr>
          <a:xfrm>
            <a:off x="1779588" y="1519238"/>
            <a:ext cx="5038725" cy="685800"/>
          </a:xfrm>
          <a:prstGeom prst="rect">
            <a:avLst/>
          </a:prstGeom>
        </p:spPr>
        <p:txBody>
          <a:bodyPr lIns="0" tIns="0" rIns="0" bIns="0" anchor="b"/>
          <a:lstStyle>
            <a:lvl1pPr algn="l" defTabSz="91440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40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H="1">
            <a:off x="4269986" y="990"/>
            <a:ext cx="2572940" cy="604837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387581" y="3307068"/>
            <a:ext cx="6337749" cy="376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ru-RU" sz="4400" b="1" dirty="0" smtClean="0">
                <a:solidFill>
                  <a:srgbClr val="002060"/>
                </a:solidFill>
                <a:latin typeface="Microsoft Sans Serif" pitchFamily="34" charset="0"/>
                <a:cs typeface="Microsoft Sans Serif" pitchFamily="34" charset="0"/>
              </a:rPr>
              <a:t>Спасибо за внимание!</a:t>
            </a:r>
            <a:endParaRPr lang="ru-RU" sz="4400" b="1" dirty="0">
              <a:solidFill>
                <a:srgbClr val="002060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93"/>
          <a:stretch/>
        </p:blipFill>
        <p:spPr>
          <a:xfrm>
            <a:off x="-649062" y="875"/>
            <a:ext cx="9702903" cy="2618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2139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Прямоугольник 82"/>
          <p:cNvSpPr/>
          <p:nvPr/>
        </p:nvSpPr>
        <p:spPr>
          <a:xfrm>
            <a:off x="0" y="1294605"/>
            <a:ext cx="10331450" cy="261743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94000"/>
                  <a:alpha val="5000"/>
                </a:schemeClr>
              </a:gs>
              <a:gs pos="100000">
                <a:schemeClr val="bg1">
                  <a:lumMod val="95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4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278"/>
          <a:stretch/>
        </p:blipFill>
        <p:spPr bwMode="auto">
          <a:xfrm>
            <a:off x="4852986" y="3174"/>
            <a:ext cx="5478463" cy="1253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Рисунок 4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93"/>
          <a:stretch/>
        </p:blipFill>
        <p:spPr>
          <a:xfrm>
            <a:off x="-435057" y="-1"/>
            <a:ext cx="4714875" cy="1272475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39" y="307429"/>
            <a:ext cx="800100" cy="762000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1196239" y="731589"/>
            <a:ext cx="46482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1300" spc="-30" dirty="0">
                <a:solidFill>
                  <a:srgbClr val="8E8E8E"/>
                </a:solidFill>
                <a:latin typeface="Roboto Condensed"/>
              </a:rPr>
              <a:t>Государственная информационная система</a:t>
            </a:r>
            <a:r>
              <a:rPr lang="ru-RU" sz="1300" spc="-30" dirty="0" smtClean="0">
                <a:solidFill>
                  <a:srgbClr val="8E8E8E"/>
                </a:solidFill>
                <a:latin typeface="Roboto Condensed"/>
              </a:rPr>
              <a:t/>
            </a:r>
            <a:br>
              <a:rPr lang="ru-RU" sz="1300" spc="-30" dirty="0" smtClean="0">
                <a:solidFill>
                  <a:srgbClr val="8E8E8E"/>
                </a:solidFill>
                <a:latin typeface="Roboto Condensed"/>
              </a:rPr>
            </a:br>
            <a:r>
              <a:rPr lang="ru-RU" sz="1300" spc="-30" dirty="0">
                <a:solidFill>
                  <a:srgbClr val="8E8E8E"/>
                </a:solidFill>
                <a:latin typeface="Roboto Condensed"/>
              </a:rPr>
              <a:t>жилищно-коммунального хозяйства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196239" y="512411"/>
            <a:ext cx="31051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3500" b="1" spc="-30" dirty="0" smtClean="0">
                <a:latin typeface="Roboto Condensed"/>
                <a:cs typeface="Microsoft Sans Serif" pitchFamily="34" charset="0"/>
              </a:rPr>
              <a:t>ГИС ЖКХ</a:t>
            </a:r>
            <a:endParaRPr lang="ru-RU" sz="3500" b="1" spc="-30" dirty="0">
              <a:latin typeface="Roboto Condensed"/>
              <a:cs typeface="Microsoft Sans Serif" pitchFamily="34" charset="0"/>
            </a:endParaRPr>
          </a:p>
        </p:txBody>
      </p:sp>
      <p:cxnSp>
        <p:nvCxnSpPr>
          <p:cNvPr id="71" name="Прямая соединительная линия 70"/>
          <p:cNvCxnSpPr/>
          <p:nvPr/>
        </p:nvCxnSpPr>
        <p:spPr>
          <a:xfrm>
            <a:off x="0" y="1253330"/>
            <a:ext cx="10321926" cy="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Прямоугольник 75"/>
          <p:cNvSpPr/>
          <p:nvPr/>
        </p:nvSpPr>
        <p:spPr>
          <a:xfrm>
            <a:off x="4549733" y="-1"/>
            <a:ext cx="3162300" cy="125333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TextBox 76"/>
          <p:cNvSpPr txBox="1"/>
          <p:nvPr/>
        </p:nvSpPr>
        <p:spPr>
          <a:xfrm>
            <a:off x="6278619" y="393933"/>
            <a:ext cx="4043307" cy="415498"/>
          </a:xfrm>
          <a:prstGeom prst="rect">
            <a:avLst/>
          </a:prstGeom>
          <a:noFill/>
          <a:ln>
            <a:noFill/>
          </a:ln>
          <a:effectLst>
            <a:outerShdw blurRad="165100" sx="102000" sy="102000" algn="ctr" rotWithShape="0">
              <a:prstClr val="black">
                <a:alpha val="12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100" b="1" dirty="0" smtClean="0">
                <a:solidFill>
                  <a:schemeClr val="tx2">
                    <a:lumMod val="75000"/>
                  </a:schemeClr>
                </a:solidFill>
                <a:effectLst>
                  <a:innerShdw blurRad="63500" dist="50800" dir="8100000">
                    <a:prstClr val="black">
                      <a:alpha val="0"/>
                    </a:prstClr>
                  </a:innerShdw>
                </a:effectLst>
                <a:latin typeface="Calibri" panose="020F0502020204030204" pitchFamily="34" charset="0"/>
                <a:ea typeface="+mn-ea"/>
                <a:cs typeface="+mn-cs"/>
              </a:rPr>
              <a:t>Функциональные возможности</a:t>
            </a:r>
            <a:endParaRPr lang="ru-RU" sz="2100" b="1" dirty="0">
              <a:solidFill>
                <a:schemeClr val="tx2">
                  <a:lumMod val="75000"/>
                </a:schemeClr>
              </a:solidFill>
              <a:effectLst>
                <a:innerShdw blurRad="63500" dist="50800" dir="8100000">
                  <a:prstClr val="black">
                    <a:alpha val="0"/>
                  </a:prstClr>
                </a:innerShdw>
              </a:effectLst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8" name="Равнобедренный треугольник 77"/>
          <p:cNvSpPr/>
          <p:nvPr/>
        </p:nvSpPr>
        <p:spPr>
          <a:xfrm>
            <a:off x="10146910" y="136452"/>
            <a:ext cx="170977" cy="170977"/>
          </a:xfrm>
          <a:prstGeom prst="triangle">
            <a:avLst>
              <a:gd name="adj" fmla="val 100000"/>
            </a:avLst>
          </a:prstGeom>
          <a:solidFill>
            <a:srgbClr val="6BC3DB"/>
          </a:solidFill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cxnSp>
        <p:nvCxnSpPr>
          <p:cNvPr id="79" name="Соединительная линия уступом 78"/>
          <p:cNvCxnSpPr/>
          <p:nvPr/>
        </p:nvCxnSpPr>
        <p:spPr>
          <a:xfrm flipV="1">
            <a:off x="6249048" y="404190"/>
            <a:ext cx="4057002" cy="387093"/>
          </a:xfrm>
          <a:prstGeom prst="bentConnector3">
            <a:avLst>
              <a:gd name="adj1" fmla="val -399"/>
            </a:avLst>
          </a:prstGeom>
          <a:ln w="76200">
            <a:solidFill>
              <a:srgbClr val="9476B8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82" name="Прямоугольник 81"/>
          <p:cNvSpPr/>
          <p:nvPr/>
        </p:nvSpPr>
        <p:spPr>
          <a:xfrm>
            <a:off x="7943408" y="3174"/>
            <a:ext cx="20991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8E8E8E"/>
                </a:solidFill>
                <a:latin typeface="Calibri" panose="020F0502020204030204" pitchFamily="34" charset="0"/>
                <a:cs typeface="Microsoft Sans Serif" pitchFamily="34" charset="0"/>
              </a:rPr>
              <a:t>www.dom.gosuslugi.ru</a:t>
            </a:r>
            <a:endParaRPr lang="ru-RU" sz="1600" dirty="0">
              <a:solidFill>
                <a:srgbClr val="8E8E8E"/>
              </a:solidFill>
              <a:latin typeface="Calibri" panose="020F0502020204030204" pitchFamily="34" charset="0"/>
              <a:cs typeface="Microsoft Sans Serif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1264125"/>
            <a:ext cx="10331450" cy="261743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94000"/>
                  <a:alpha val="5000"/>
                </a:schemeClr>
              </a:gs>
              <a:gs pos="100000">
                <a:schemeClr val="bg1">
                  <a:lumMod val="95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дзаголовок 2"/>
          <p:cNvSpPr txBox="1">
            <a:spLocks/>
          </p:cNvSpPr>
          <p:nvPr/>
        </p:nvSpPr>
        <p:spPr>
          <a:xfrm>
            <a:off x="1578719" y="1181531"/>
            <a:ext cx="7631133" cy="572243"/>
          </a:xfrm>
          <a:prstGeom prst="rect">
            <a:avLst/>
          </a:prstGeom>
          <a:noFill/>
          <a:effectLst>
            <a:outerShdw blurRad="50800" dist="38100" dir="2700000" sx="1000" sy="1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effectLst>
                  <a:innerShdw blurRad="63500" dist="50800" dir="8100000">
                    <a:prstClr val="black">
                      <a:alpha val="0"/>
                    </a:prstClr>
                  </a:innerShdw>
                </a:effectLst>
                <a:latin typeface="Calibri" panose="020F0502020204030204" pitchFamily="34" charset="0"/>
              </a:rPr>
              <a:t>Управляющая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innerShdw blurRad="63500" dist="50800" dir="8100000">
                    <a:prstClr val="black">
                      <a:alpha val="0"/>
                    </a:prstClr>
                  </a:innerShdw>
                </a:effectLst>
                <a:latin typeface="Calibri" panose="020F0502020204030204" pitchFamily="34" charset="0"/>
              </a:rPr>
              <a:t>организация, ТСЖ, ЖСК, ЖК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effectLst>
                  <a:innerShdw blurRad="63500" dist="50800" dir="8100000">
                    <a:prstClr val="black">
                      <a:alpha val="0"/>
                    </a:prstClr>
                  </a:innerShdw>
                </a:effectLst>
                <a:latin typeface="Calibri" panose="020F0502020204030204" pitchFamily="34" charset="0"/>
              </a:rPr>
              <a:t>,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innerShdw blurRad="63500" dist="50800" dir="8100000">
                    <a:prstClr val="black">
                      <a:alpha val="0"/>
                    </a:prstClr>
                  </a:innerShdw>
                </a:effectLst>
                <a:latin typeface="Calibri" panose="020F0502020204030204" pitchFamily="34" charset="0"/>
              </a:rPr>
              <a:t>РСО</a:t>
            </a:r>
            <a:endParaRPr lang="ru-RU" b="1" dirty="0">
              <a:solidFill>
                <a:schemeClr val="tx2">
                  <a:lumMod val="75000"/>
                </a:schemeClr>
              </a:solidFill>
              <a:effectLst>
                <a:innerShdw blurRad="63500" dist="50800" dir="8100000">
                  <a:prstClr val="black">
                    <a:alpha val="0"/>
                  </a:prstClr>
                </a:innerShdw>
              </a:effectLst>
              <a:latin typeface="Calibri" panose="020F0502020204030204" pitchFamily="34" charset="0"/>
            </a:endParaRP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0" y="1253330"/>
            <a:ext cx="10321926" cy="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5" name="Схема 34"/>
          <p:cNvGraphicFramePr/>
          <p:nvPr>
            <p:extLst>
              <p:ext uri="{D42A27DB-BD31-4B8C-83A1-F6EECF244321}">
                <p14:modId xmlns:p14="http://schemas.microsoft.com/office/powerpoint/2010/main" val="755071995"/>
              </p:ext>
            </p:extLst>
          </p:nvPr>
        </p:nvGraphicFramePr>
        <p:xfrm>
          <a:off x="11879" y="1485682"/>
          <a:ext cx="4537854" cy="43682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36" name="Схема 35"/>
          <p:cNvGraphicFramePr/>
          <p:nvPr>
            <p:extLst>
              <p:ext uri="{D42A27DB-BD31-4B8C-83A1-F6EECF244321}">
                <p14:modId xmlns:p14="http://schemas.microsoft.com/office/powerpoint/2010/main" val="4265256904"/>
              </p:ext>
            </p:extLst>
          </p:nvPr>
        </p:nvGraphicFramePr>
        <p:xfrm>
          <a:off x="5676182" y="1523193"/>
          <a:ext cx="4618412" cy="43609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84" t="21321" r="35859" b="19977"/>
          <a:stretch/>
        </p:blipFill>
        <p:spPr bwMode="auto">
          <a:xfrm>
            <a:off x="4170855" y="2590134"/>
            <a:ext cx="1989739" cy="2052039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9848851" y="5648112"/>
            <a:ext cx="482598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65100" sx="102000" sy="102000" algn="ctr" rotWithShape="0">
              <a:prstClr val="black">
                <a:alpha val="12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effectLst>
                  <a:outerShdw blurRad="50800" dist="38100" dir="2700000" algn="ctr" rotWithShape="0">
                    <a:srgbClr val="000000">
                      <a:alpha val="61000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+mn-cs"/>
              </a:rPr>
              <a:t>4</a:t>
            </a:r>
            <a:endParaRPr lang="ru-RU" sz="1600" b="1" dirty="0">
              <a:solidFill>
                <a:schemeClr val="bg1"/>
              </a:solidFill>
              <a:effectLst>
                <a:outerShdw blurRad="50800" dist="38100" dir="2700000" algn="ctr" rotWithShape="0">
                  <a:srgbClr val="000000">
                    <a:alpha val="61000"/>
                  </a:srgbClr>
                </a:outerShdw>
              </a:effectLst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355093" y="3255264"/>
            <a:ext cx="6106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AE97C9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ru-RU" sz="4400" dirty="0">
              <a:solidFill>
                <a:srgbClr val="AE97C9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874151" y="4856386"/>
            <a:ext cx="6106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EAA56C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ru-RU" sz="4400" dirty="0">
              <a:solidFill>
                <a:srgbClr val="EAA56C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860893" y="1585700"/>
            <a:ext cx="6106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DB7D7B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ru-RU" sz="4400" dirty="0">
              <a:solidFill>
                <a:srgbClr val="DB7D7B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459732" y="2422716"/>
            <a:ext cx="6106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AECD71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ru-RU" sz="4400" dirty="0">
              <a:solidFill>
                <a:srgbClr val="AECD7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230994" y="3258779"/>
            <a:ext cx="6106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AE97C9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ru-RU" sz="4400" dirty="0">
              <a:solidFill>
                <a:srgbClr val="AE97C9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103444" y="4096470"/>
            <a:ext cx="6106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6BC3DB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ru-RU" sz="4400" dirty="0">
              <a:solidFill>
                <a:srgbClr val="6BC3DB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114748" y="2485823"/>
            <a:ext cx="6106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AECD71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ru-RU" sz="4400" dirty="0">
              <a:solidFill>
                <a:srgbClr val="AECD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69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Подзаголовок 2"/>
          <p:cNvSpPr txBox="1">
            <a:spLocks/>
          </p:cNvSpPr>
          <p:nvPr/>
        </p:nvSpPr>
        <p:spPr>
          <a:xfrm>
            <a:off x="4386828" y="1156075"/>
            <a:ext cx="1835657" cy="572243"/>
          </a:xfrm>
          <a:prstGeom prst="rect">
            <a:avLst/>
          </a:prstGeom>
          <a:noFill/>
          <a:effectLst>
            <a:outerShdw blurRad="50800" dist="38100" dir="2700000" sx="1000" sy="1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innerShdw blurRad="63500" dist="50800" dir="8100000">
                    <a:prstClr val="black">
                      <a:alpha val="0"/>
                    </a:prstClr>
                  </a:innerShdw>
                </a:effectLst>
                <a:latin typeface="Calibri" panose="020F0502020204030204" pitchFamily="34" charset="0"/>
              </a:rPr>
              <a:t>Граждане</a:t>
            </a:r>
            <a:endParaRPr lang="ru-RU" b="1" dirty="0">
              <a:solidFill>
                <a:schemeClr val="tx2">
                  <a:lumMod val="75000"/>
                </a:schemeClr>
              </a:solidFill>
              <a:effectLst>
                <a:innerShdw blurRad="63500" dist="50800" dir="8100000">
                  <a:prstClr val="black">
                    <a:alpha val="0"/>
                  </a:prstClr>
                </a:innerShdw>
              </a:effectLst>
              <a:latin typeface="Calibri" panose="020F0502020204030204" pitchFamily="34" charset="0"/>
            </a:endParaRPr>
          </a:p>
        </p:txBody>
      </p:sp>
      <p:pic>
        <p:nvPicPr>
          <p:cNvPr id="44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278"/>
          <a:stretch/>
        </p:blipFill>
        <p:spPr bwMode="auto">
          <a:xfrm>
            <a:off x="4852986" y="3174"/>
            <a:ext cx="5478463" cy="1253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Рисунок 4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93"/>
          <a:stretch/>
        </p:blipFill>
        <p:spPr>
          <a:xfrm>
            <a:off x="-435057" y="-1"/>
            <a:ext cx="4714875" cy="1272475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39" y="307429"/>
            <a:ext cx="800100" cy="762000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1196239" y="731589"/>
            <a:ext cx="46482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1300" spc="-30" dirty="0">
                <a:solidFill>
                  <a:srgbClr val="8E8E8E"/>
                </a:solidFill>
                <a:latin typeface="Roboto Condensed"/>
              </a:rPr>
              <a:t>Государственная информационная система</a:t>
            </a:r>
            <a:r>
              <a:rPr lang="ru-RU" sz="1300" spc="-30" dirty="0" smtClean="0">
                <a:solidFill>
                  <a:srgbClr val="8E8E8E"/>
                </a:solidFill>
                <a:latin typeface="Roboto Condensed"/>
              </a:rPr>
              <a:t/>
            </a:r>
            <a:br>
              <a:rPr lang="ru-RU" sz="1300" spc="-30" dirty="0" smtClean="0">
                <a:solidFill>
                  <a:srgbClr val="8E8E8E"/>
                </a:solidFill>
                <a:latin typeface="Roboto Condensed"/>
              </a:rPr>
            </a:br>
            <a:r>
              <a:rPr lang="ru-RU" sz="1300" spc="-30" dirty="0">
                <a:solidFill>
                  <a:srgbClr val="8E8E8E"/>
                </a:solidFill>
                <a:latin typeface="Roboto Condensed"/>
              </a:rPr>
              <a:t>жилищно-коммунального хозяйства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196239" y="512411"/>
            <a:ext cx="31051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3500" b="1" spc="-30" dirty="0" smtClean="0">
                <a:latin typeface="Roboto Condensed"/>
                <a:cs typeface="Microsoft Sans Serif" pitchFamily="34" charset="0"/>
              </a:rPr>
              <a:t>ГИС ЖКХ</a:t>
            </a:r>
            <a:endParaRPr lang="ru-RU" sz="3500" b="1" spc="-30" dirty="0">
              <a:latin typeface="Roboto Condensed"/>
              <a:cs typeface="Microsoft Sans Serif" pitchFamily="34" charset="0"/>
            </a:endParaRPr>
          </a:p>
        </p:txBody>
      </p:sp>
      <p:cxnSp>
        <p:nvCxnSpPr>
          <p:cNvPr id="71" name="Прямая соединительная линия 70"/>
          <p:cNvCxnSpPr/>
          <p:nvPr/>
        </p:nvCxnSpPr>
        <p:spPr>
          <a:xfrm>
            <a:off x="0" y="1253330"/>
            <a:ext cx="10321926" cy="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Прямоугольник 75"/>
          <p:cNvSpPr/>
          <p:nvPr/>
        </p:nvSpPr>
        <p:spPr>
          <a:xfrm>
            <a:off x="4549733" y="-1"/>
            <a:ext cx="3162300" cy="125333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TextBox 76"/>
          <p:cNvSpPr txBox="1"/>
          <p:nvPr/>
        </p:nvSpPr>
        <p:spPr>
          <a:xfrm>
            <a:off x="6278619" y="393933"/>
            <a:ext cx="4043307" cy="415498"/>
          </a:xfrm>
          <a:prstGeom prst="rect">
            <a:avLst/>
          </a:prstGeom>
          <a:noFill/>
          <a:ln>
            <a:noFill/>
          </a:ln>
          <a:effectLst>
            <a:outerShdw blurRad="165100" sx="102000" sy="102000" algn="ctr" rotWithShape="0">
              <a:prstClr val="black">
                <a:alpha val="12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100" b="1" dirty="0" smtClean="0">
                <a:solidFill>
                  <a:schemeClr val="tx2">
                    <a:lumMod val="75000"/>
                  </a:schemeClr>
                </a:solidFill>
                <a:effectLst>
                  <a:innerShdw blurRad="63500" dist="50800" dir="8100000">
                    <a:prstClr val="black">
                      <a:alpha val="0"/>
                    </a:prstClr>
                  </a:innerShdw>
                </a:effectLst>
                <a:latin typeface="Calibri" panose="020F0502020204030204" pitchFamily="34" charset="0"/>
                <a:ea typeface="+mn-ea"/>
                <a:cs typeface="+mn-cs"/>
              </a:rPr>
              <a:t>Функциональные возможности</a:t>
            </a:r>
            <a:endParaRPr lang="ru-RU" sz="2100" b="1" dirty="0">
              <a:solidFill>
                <a:schemeClr val="tx2">
                  <a:lumMod val="75000"/>
                </a:schemeClr>
              </a:solidFill>
              <a:effectLst>
                <a:innerShdw blurRad="63500" dist="50800" dir="8100000">
                  <a:prstClr val="black">
                    <a:alpha val="0"/>
                  </a:prstClr>
                </a:innerShdw>
              </a:effectLst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8" name="Равнобедренный треугольник 77"/>
          <p:cNvSpPr/>
          <p:nvPr/>
        </p:nvSpPr>
        <p:spPr>
          <a:xfrm>
            <a:off x="10146910" y="136452"/>
            <a:ext cx="170977" cy="170977"/>
          </a:xfrm>
          <a:prstGeom prst="triangle">
            <a:avLst>
              <a:gd name="adj" fmla="val 100000"/>
            </a:avLst>
          </a:prstGeom>
          <a:solidFill>
            <a:srgbClr val="6BC3DB"/>
          </a:solidFill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cxnSp>
        <p:nvCxnSpPr>
          <p:cNvPr id="79" name="Соединительная линия уступом 78"/>
          <p:cNvCxnSpPr/>
          <p:nvPr/>
        </p:nvCxnSpPr>
        <p:spPr>
          <a:xfrm flipV="1">
            <a:off x="6249048" y="404190"/>
            <a:ext cx="4057002" cy="387093"/>
          </a:xfrm>
          <a:prstGeom prst="bentConnector3">
            <a:avLst>
              <a:gd name="adj1" fmla="val -399"/>
            </a:avLst>
          </a:prstGeom>
          <a:ln w="76200">
            <a:solidFill>
              <a:srgbClr val="9476B8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82" name="Прямоугольник 81"/>
          <p:cNvSpPr/>
          <p:nvPr/>
        </p:nvSpPr>
        <p:spPr>
          <a:xfrm>
            <a:off x="7943408" y="3174"/>
            <a:ext cx="20991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8E8E8E"/>
                </a:solidFill>
                <a:latin typeface="Calibri" panose="020F0502020204030204" pitchFamily="34" charset="0"/>
                <a:cs typeface="Microsoft Sans Serif" pitchFamily="34" charset="0"/>
              </a:rPr>
              <a:t>www.dom.gosuslugi.ru</a:t>
            </a:r>
            <a:endParaRPr lang="ru-RU" sz="1600" dirty="0">
              <a:solidFill>
                <a:srgbClr val="8E8E8E"/>
              </a:solidFill>
              <a:latin typeface="Calibri" panose="020F0502020204030204" pitchFamily="34" charset="0"/>
              <a:cs typeface="Microsoft Sans Serif" pitchFamily="34" charset="0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0" y="1294605"/>
            <a:ext cx="10331450" cy="261743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94000"/>
                  <a:alpha val="5000"/>
                </a:schemeClr>
              </a:gs>
              <a:gs pos="100000">
                <a:schemeClr val="bg1">
                  <a:lumMod val="95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86" name="Схема 85"/>
          <p:cNvGraphicFramePr/>
          <p:nvPr>
            <p:extLst>
              <p:ext uri="{D42A27DB-BD31-4B8C-83A1-F6EECF244321}">
                <p14:modId xmlns:p14="http://schemas.microsoft.com/office/powerpoint/2010/main" val="4151456722"/>
              </p:ext>
            </p:extLst>
          </p:nvPr>
        </p:nvGraphicFramePr>
        <p:xfrm>
          <a:off x="11879" y="1449107"/>
          <a:ext cx="4643941" cy="46004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96" name="Схема 95"/>
          <p:cNvGraphicFramePr/>
          <p:nvPr>
            <p:extLst>
              <p:ext uri="{D42A27DB-BD31-4B8C-83A1-F6EECF244321}">
                <p14:modId xmlns:p14="http://schemas.microsoft.com/office/powerpoint/2010/main" val="1408008837"/>
              </p:ext>
            </p:extLst>
          </p:nvPr>
        </p:nvGraphicFramePr>
        <p:xfrm>
          <a:off x="5707380" y="1450244"/>
          <a:ext cx="4629881" cy="46004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pic>
        <p:nvPicPr>
          <p:cNvPr id="28" name="Picture 2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7" t="21321" r="65231" b="19977"/>
          <a:stretch/>
        </p:blipFill>
        <p:spPr bwMode="auto">
          <a:xfrm>
            <a:off x="4151117" y="2561475"/>
            <a:ext cx="1963967" cy="2052039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9848851" y="5663352"/>
            <a:ext cx="482598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65100" sx="102000" sy="102000" algn="ctr" rotWithShape="0">
              <a:prstClr val="black">
                <a:alpha val="12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effectLst>
                  <a:outerShdw blurRad="50800" dist="38100" dir="2700000" algn="ctr" rotWithShape="0">
                    <a:srgbClr val="000000">
                      <a:alpha val="61000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+mn-cs"/>
              </a:rPr>
              <a:t>5</a:t>
            </a:r>
            <a:endParaRPr lang="ru-RU" sz="1600" b="1" dirty="0">
              <a:solidFill>
                <a:schemeClr val="bg1"/>
              </a:solidFill>
              <a:effectLst>
                <a:outerShdw blurRad="50800" dist="38100" dir="2700000" algn="ctr" rotWithShape="0">
                  <a:srgbClr val="000000">
                    <a:alpha val="61000"/>
                  </a:srgbClr>
                </a:outerShdw>
              </a:effectLst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981329" y="1574753"/>
            <a:ext cx="6106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DB7D7B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ru-RU" sz="4400" dirty="0">
              <a:solidFill>
                <a:srgbClr val="DB7D7B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820707" y="1618541"/>
            <a:ext cx="6106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DB7D7B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ru-RU" sz="4400" dirty="0">
              <a:solidFill>
                <a:srgbClr val="DB7D7B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755679" y="5075563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chemeClr val="accent6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ru-RU" sz="4400" dirty="0">
              <a:solidFill>
                <a:schemeClr val="accent6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511200" y="2483377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chemeClr val="accent3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ru-RU" sz="4400" dirty="0">
              <a:solidFill>
                <a:schemeClr val="accent3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49588" y="4228793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chemeClr val="accent5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ru-RU" sz="4400" dirty="0">
              <a:solidFill>
                <a:schemeClr val="accent5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77209" y="4207660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chemeClr val="accent5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ru-RU" sz="4400" dirty="0">
              <a:solidFill>
                <a:schemeClr val="accent5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892424" y="5075919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chemeClr val="accent6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ru-RU" sz="44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14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Подзаголовок 2"/>
          <p:cNvSpPr txBox="1">
            <a:spLocks/>
          </p:cNvSpPr>
          <p:nvPr/>
        </p:nvSpPr>
        <p:spPr>
          <a:xfrm>
            <a:off x="3981329" y="1156075"/>
            <a:ext cx="2960796" cy="572243"/>
          </a:xfrm>
          <a:prstGeom prst="rect">
            <a:avLst/>
          </a:prstGeom>
          <a:noFill/>
          <a:effectLst>
            <a:outerShdw blurRad="50800" dist="38100" dir="2700000" sx="1000" sy="1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innerShdw blurRad="63500" dist="50800" dir="8100000">
                    <a:prstClr val="black">
                      <a:alpha val="0"/>
                    </a:prstClr>
                  </a:innerShdw>
                </a:effectLst>
                <a:latin typeface="Calibri" panose="020F0502020204030204" pitchFamily="34" charset="0"/>
              </a:rPr>
              <a:t>Органы власти</a:t>
            </a:r>
            <a:endParaRPr lang="ru-RU" b="1" dirty="0">
              <a:solidFill>
                <a:schemeClr val="tx2">
                  <a:lumMod val="75000"/>
                </a:schemeClr>
              </a:solidFill>
              <a:effectLst>
                <a:innerShdw blurRad="63500" dist="50800" dir="8100000">
                  <a:prstClr val="black">
                    <a:alpha val="0"/>
                  </a:prstClr>
                </a:innerShdw>
              </a:effectLst>
              <a:latin typeface="Calibri" panose="020F0502020204030204" pitchFamily="34" charset="0"/>
            </a:endParaRPr>
          </a:p>
        </p:txBody>
      </p:sp>
      <p:pic>
        <p:nvPicPr>
          <p:cNvPr id="44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278"/>
          <a:stretch/>
        </p:blipFill>
        <p:spPr bwMode="auto">
          <a:xfrm>
            <a:off x="4852986" y="3174"/>
            <a:ext cx="5478463" cy="1253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Рисунок 4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93"/>
          <a:stretch/>
        </p:blipFill>
        <p:spPr>
          <a:xfrm>
            <a:off x="-435057" y="-1"/>
            <a:ext cx="4714875" cy="1272475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39" y="307429"/>
            <a:ext cx="800100" cy="762000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1196239" y="731589"/>
            <a:ext cx="46482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1300" spc="-30" dirty="0">
                <a:solidFill>
                  <a:srgbClr val="8E8E8E"/>
                </a:solidFill>
                <a:latin typeface="Roboto Condensed"/>
              </a:rPr>
              <a:t>Государственная информационная система</a:t>
            </a:r>
            <a:r>
              <a:rPr lang="ru-RU" sz="1300" spc="-30" dirty="0" smtClean="0">
                <a:solidFill>
                  <a:srgbClr val="8E8E8E"/>
                </a:solidFill>
                <a:latin typeface="Roboto Condensed"/>
              </a:rPr>
              <a:t/>
            </a:r>
            <a:br>
              <a:rPr lang="ru-RU" sz="1300" spc="-30" dirty="0" smtClean="0">
                <a:solidFill>
                  <a:srgbClr val="8E8E8E"/>
                </a:solidFill>
                <a:latin typeface="Roboto Condensed"/>
              </a:rPr>
            </a:br>
            <a:r>
              <a:rPr lang="ru-RU" sz="1300" spc="-30" dirty="0">
                <a:solidFill>
                  <a:srgbClr val="8E8E8E"/>
                </a:solidFill>
                <a:latin typeface="Roboto Condensed"/>
              </a:rPr>
              <a:t>жилищно-коммунального хозяйства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196239" y="512411"/>
            <a:ext cx="31051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3500" b="1" spc="-30" dirty="0" smtClean="0">
                <a:latin typeface="Roboto Condensed"/>
                <a:cs typeface="Microsoft Sans Serif" pitchFamily="34" charset="0"/>
              </a:rPr>
              <a:t>ГИС ЖКХ</a:t>
            </a:r>
            <a:endParaRPr lang="ru-RU" sz="3500" b="1" spc="-30" dirty="0">
              <a:latin typeface="Roboto Condensed"/>
              <a:cs typeface="Microsoft Sans Serif" pitchFamily="34" charset="0"/>
            </a:endParaRPr>
          </a:p>
        </p:txBody>
      </p:sp>
      <p:cxnSp>
        <p:nvCxnSpPr>
          <p:cNvPr id="71" name="Прямая соединительная линия 70"/>
          <p:cNvCxnSpPr/>
          <p:nvPr/>
        </p:nvCxnSpPr>
        <p:spPr>
          <a:xfrm>
            <a:off x="0" y="1253330"/>
            <a:ext cx="10321926" cy="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Прямоугольник 75"/>
          <p:cNvSpPr/>
          <p:nvPr/>
        </p:nvSpPr>
        <p:spPr>
          <a:xfrm>
            <a:off x="4549733" y="-1"/>
            <a:ext cx="3162300" cy="125333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TextBox 76"/>
          <p:cNvSpPr txBox="1"/>
          <p:nvPr/>
        </p:nvSpPr>
        <p:spPr>
          <a:xfrm>
            <a:off x="6278619" y="393933"/>
            <a:ext cx="4043307" cy="415498"/>
          </a:xfrm>
          <a:prstGeom prst="rect">
            <a:avLst/>
          </a:prstGeom>
          <a:noFill/>
          <a:ln>
            <a:noFill/>
          </a:ln>
          <a:effectLst>
            <a:outerShdw blurRad="165100" sx="102000" sy="102000" algn="ctr" rotWithShape="0">
              <a:prstClr val="black">
                <a:alpha val="12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100" b="1" dirty="0" smtClean="0">
                <a:solidFill>
                  <a:schemeClr val="tx2">
                    <a:lumMod val="75000"/>
                  </a:schemeClr>
                </a:solidFill>
                <a:effectLst>
                  <a:innerShdw blurRad="63500" dist="50800" dir="8100000">
                    <a:prstClr val="black">
                      <a:alpha val="0"/>
                    </a:prstClr>
                  </a:innerShdw>
                </a:effectLst>
                <a:latin typeface="Calibri" panose="020F0502020204030204" pitchFamily="34" charset="0"/>
                <a:ea typeface="+mn-ea"/>
                <a:cs typeface="+mn-cs"/>
              </a:rPr>
              <a:t>Функциональные возможности</a:t>
            </a:r>
            <a:endParaRPr lang="ru-RU" sz="2100" b="1" dirty="0">
              <a:solidFill>
                <a:schemeClr val="tx2">
                  <a:lumMod val="75000"/>
                </a:schemeClr>
              </a:solidFill>
              <a:effectLst>
                <a:innerShdw blurRad="63500" dist="50800" dir="8100000">
                  <a:prstClr val="black">
                    <a:alpha val="0"/>
                  </a:prstClr>
                </a:innerShdw>
              </a:effectLst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8" name="Равнобедренный треугольник 77"/>
          <p:cNvSpPr/>
          <p:nvPr/>
        </p:nvSpPr>
        <p:spPr>
          <a:xfrm>
            <a:off x="10146910" y="136452"/>
            <a:ext cx="170977" cy="170977"/>
          </a:xfrm>
          <a:prstGeom prst="triangle">
            <a:avLst>
              <a:gd name="adj" fmla="val 100000"/>
            </a:avLst>
          </a:prstGeom>
          <a:solidFill>
            <a:srgbClr val="6BC3DB"/>
          </a:solidFill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cxnSp>
        <p:nvCxnSpPr>
          <p:cNvPr id="79" name="Соединительная линия уступом 78"/>
          <p:cNvCxnSpPr/>
          <p:nvPr/>
        </p:nvCxnSpPr>
        <p:spPr>
          <a:xfrm flipV="1">
            <a:off x="6249048" y="404190"/>
            <a:ext cx="4057002" cy="387093"/>
          </a:xfrm>
          <a:prstGeom prst="bentConnector3">
            <a:avLst>
              <a:gd name="adj1" fmla="val -399"/>
            </a:avLst>
          </a:prstGeom>
          <a:ln w="76200">
            <a:solidFill>
              <a:srgbClr val="9476B8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82" name="Прямоугольник 81"/>
          <p:cNvSpPr/>
          <p:nvPr/>
        </p:nvSpPr>
        <p:spPr>
          <a:xfrm>
            <a:off x="7943408" y="3174"/>
            <a:ext cx="20991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8E8E8E"/>
                </a:solidFill>
                <a:latin typeface="Calibri" panose="020F0502020204030204" pitchFamily="34" charset="0"/>
                <a:cs typeface="Microsoft Sans Serif" pitchFamily="34" charset="0"/>
              </a:rPr>
              <a:t>www.dom.gosuslugi.ru</a:t>
            </a:r>
            <a:endParaRPr lang="ru-RU" sz="1600" dirty="0">
              <a:solidFill>
                <a:srgbClr val="8E8E8E"/>
              </a:solidFill>
              <a:latin typeface="Calibri" panose="020F0502020204030204" pitchFamily="34" charset="0"/>
              <a:cs typeface="Microsoft Sans Serif" pitchFamily="34" charset="0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0" y="1294605"/>
            <a:ext cx="10331450" cy="261743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94000"/>
                  <a:alpha val="5000"/>
                </a:schemeClr>
              </a:gs>
              <a:gs pos="100000">
                <a:schemeClr val="bg1">
                  <a:lumMod val="95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86" name="Схема 85"/>
          <p:cNvGraphicFramePr/>
          <p:nvPr>
            <p:extLst>
              <p:ext uri="{D42A27DB-BD31-4B8C-83A1-F6EECF244321}">
                <p14:modId xmlns:p14="http://schemas.microsoft.com/office/powerpoint/2010/main" val="2494458030"/>
              </p:ext>
            </p:extLst>
          </p:nvPr>
        </p:nvGraphicFramePr>
        <p:xfrm>
          <a:off x="11879" y="1449107"/>
          <a:ext cx="4643941" cy="46004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96" name="Схема 95"/>
          <p:cNvGraphicFramePr/>
          <p:nvPr>
            <p:extLst>
              <p:ext uri="{D42A27DB-BD31-4B8C-83A1-F6EECF244321}">
                <p14:modId xmlns:p14="http://schemas.microsoft.com/office/powerpoint/2010/main" val="1162011154"/>
              </p:ext>
            </p:extLst>
          </p:nvPr>
        </p:nvGraphicFramePr>
        <p:xfrm>
          <a:off x="5707380" y="1450244"/>
          <a:ext cx="4629881" cy="46004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9848851" y="5663352"/>
            <a:ext cx="482598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65100" sx="102000" sy="102000" algn="ctr" rotWithShape="0">
              <a:prstClr val="black">
                <a:alpha val="12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effectLst>
                  <a:outerShdw blurRad="50800" dist="38100" dir="2700000" algn="ctr" rotWithShape="0">
                    <a:srgbClr val="000000">
                      <a:alpha val="61000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+mn-cs"/>
              </a:rPr>
              <a:t>6</a:t>
            </a:r>
            <a:endParaRPr lang="ru-RU" sz="1600" b="1" dirty="0">
              <a:solidFill>
                <a:schemeClr val="bg1"/>
              </a:solidFill>
              <a:effectLst>
                <a:outerShdw blurRad="50800" dist="38100" dir="2700000" algn="ctr" rotWithShape="0">
                  <a:srgbClr val="000000">
                    <a:alpha val="61000"/>
                  </a:srgbClr>
                </a:outerShdw>
              </a:effectLst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981329" y="1574753"/>
            <a:ext cx="6106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DB7D7B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ru-RU" sz="4400" dirty="0">
              <a:solidFill>
                <a:srgbClr val="DB7D7B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820707" y="1618541"/>
            <a:ext cx="6106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DB7D7B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ru-RU" sz="4400" dirty="0">
              <a:solidFill>
                <a:srgbClr val="DB7D7B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511200" y="2483377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chemeClr val="accent3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ru-RU" sz="4400" dirty="0">
              <a:solidFill>
                <a:schemeClr val="accent3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77209" y="4207660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chemeClr val="accent5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ru-RU" sz="4400" dirty="0">
              <a:solidFill>
                <a:schemeClr val="accent5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892424" y="5075919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chemeClr val="accent6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ru-RU" sz="4400" dirty="0">
              <a:solidFill>
                <a:schemeClr val="accent6"/>
              </a:solidFill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63" t="21321" r="5954" b="19977"/>
          <a:stretch/>
        </p:blipFill>
        <p:spPr bwMode="auto">
          <a:xfrm>
            <a:off x="4133215" y="2566893"/>
            <a:ext cx="2065020" cy="2052039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6249048" y="2488805"/>
            <a:ext cx="6106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chemeClr val="accent3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ru-RU" sz="44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31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Прямоугольник 56"/>
          <p:cNvSpPr/>
          <p:nvPr/>
        </p:nvSpPr>
        <p:spPr>
          <a:xfrm>
            <a:off x="6687530" y="3225122"/>
            <a:ext cx="3085442" cy="265368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defTabSz="355600">
              <a:lnSpc>
                <a:spcPts val="1600"/>
              </a:lnSpc>
            </a:pPr>
            <a:r>
              <a:rPr lang="ru-RU" sz="1100" dirty="0"/>
              <a:t>Доступ к личным кабинетам, предназначенным для работы в ГИС ЖКХ</a:t>
            </a:r>
            <a:endParaRPr lang="ru-RU" sz="11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ctr"/>
            <a:endParaRPr lang="ru-RU" sz="1100" dirty="0">
              <a:latin typeface="Calibri" pitchFamily="34" charset="0"/>
            </a:endParaRPr>
          </a:p>
        </p:txBody>
      </p:sp>
      <p:pic>
        <p:nvPicPr>
          <p:cNvPr id="46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278"/>
          <a:stretch/>
        </p:blipFill>
        <p:spPr bwMode="auto">
          <a:xfrm>
            <a:off x="4852986" y="3174"/>
            <a:ext cx="5478463" cy="1253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93"/>
          <a:stretch/>
        </p:blipFill>
        <p:spPr>
          <a:xfrm>
            <a:off x="-435057" y="-1"/>
            <a:ext cx="4714875" cy="12724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39" y="307429"/>
            <a:ext cx="800100" cy="762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96239" y="731589"/>
            <a:ext cx="46482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1300" spc="-30" dirty="0">
                <a:solidFill>
                  <a:srgbClr val="8E8E8E"/>
                </a:solidFill>
                <a:latin typeface="Roboto Condensed"/>
              </a:rPr>
              <a:t>Государственная информационная система</a:t>
            </a:r>
            <a:r>
              <a:rPr lang="ru-RU" sz="1300" spc="-30" dirty="0" smtClean="0">
                <a:solidFill>
                  <a:srgbClr val="8E8E8E"/>
                </a:solidFill>
                <a:latin typeface="Roboto Condensed"/>
              </a:rPr>
              <a:t/>
            </a:r>
            <a:br>
              <a:rPr lang="ru-RU" sz="1300" spc="-30" dirty="0" smtClean="0">
                <a:solidFill>
                  <a:srgbClr val="8E8E8E"/>
                </a:solidFill>
                <a:latin typeface="Roboto Condensed"/>
              </a:rPr>
            </a:br>
            <a:r>
              <a:rPr lang="ru-RU" sz="1300" spc="-30" dirty="0">
                <a:solidFill>
                  <a:srgbClr val="8E8E8E"/>
                </a:solidFill>
                <a:latin typeface="Roboto Condensed"/>
              </a:rPr>
              <a:t>жилищно-коммунального хозяйства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196239" y="512411"/>
            <a:ext cx="31051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3500" b="1" spc="-30" dirty="0" smtClean="0">
                <a:latin typeface="Roboto Condensed"/>
                <a:cs typeface="Microsoft Sans Serif" pitchFamily="34" charset="0"/>
              </a:rPr>
              <a:t>ГИС ЖКХ</a:t>
            </a:r>
            <a:endParaRPr lang="ru-RU" sz="3500" b="1" spc="-30" dirty="0">
              <a:latin typeface="Roboto Condensed"/>
              <a:cs typeface="Microsoft Sans Serif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1294605"/>
            <a:ext cx="10331450" cy="261743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94000"/>
                  <a:alpha val="5000"/>
                </a:schemeClr>
              </a:gs>
              <a:gs pos="100000">
                <a:schemeClr val="bg1">
                  <a:lumMod val="95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/>
          <p:cNvSpPr txBox="1"/>
          <p:nvPr/>
        </p:nvSpPr>
        <p:spPr>
          <a:xfrm>
            <a:off x="629392" y="1278215"/>
            <a:ext cx="9322130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1800"/>
              </a:spcBef>
              <a:spcAft>
                <a:spcPts val="0"/>
              </a:spcAft>
              <a:defRPr/>
            </a:pPr>
            <a:r>
              <a:rPr lang="ru-RU" sz="2400" spc="-4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rPr>
              <a:t>			             </a:t>
            </a:r>
          </a:p>
          <a:p>
            <a:pPr fontAlgn="auto">
              <a:spcBef>
                <a:spcPts val="180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endParaRPr lang="ru-RU" spc="-150" dirty="0" smtClean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549733" y="-1"/>
            <a:ext cx="3162300" cy="125333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9848851" y="5594947"/>
            <a:ext cx="482598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65100" sx="102000" sy="102000" algn="ctr" rotWithShape="0">
              <a:prstClr val="black">
                <a:alpha val="12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fld id="{0B5EEF6C-1144-4A17-84C3-BD72C76AAF2E}" type="slidenum">
              <a:rPr lang="ru-RU" sz="1600" b="1" smtClean="0">
                <a:solidFill>
                  <a:schemeClr val="bg1"/>
                </a:solidFill>
                <a:effectLst>
                  <a:outerShdw blurRad="50800" dist="38100" dir="2700000" algn="ctr" rotWithShape="0">
                    <a:srgbClr val="000000">
                      <a:alpha val="61000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+mn-cs"/>
              </a:rPr>
              <a:t>7</a:t>
            </a:fld>
            <a:endParaRPr lang="ru-RU" sz="1600" b="1" dirty="0">
              <a:solidFill>
                <a:schemeClr val="bg1"/>
              </a:solidFill>
              <a:effectLst>
                <a:outerShdw blurRad="50800" dist="38100" dir="2700000" algn="ctr" rotWithShape="0">
                  <a:srgbClr val="000000">
                    <a:alpha val="61000"/>
                  </a:srgbClr>
                </a:outerShdw>
              </a:effectLst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0" y="1253330"/>
            <a:ext cx="10321926" cy="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Равнобедренный треугольник 41"/>
          <p:cNvSpPr/>
          <p:nvPr/>
        </p:nvSpPr>
        <p:spPr>
          <a:xfrm>
            <a:off x="10146910" y="136452"/>
            <a:ext cx="170977" cy="170977"/>
          </a:xfrm>
          <a:prstGeom prst="triangle">
            <a:avLst>
              <a:gd name="adj" fmla="val 100000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cxnSp>
        <p:nvCxnSpPr>
          <p:cNvPr id="43" name="Соединительная линия уступом 42"/>
          <p:cNvCxnSpPr/>
          <p:nvPr/>
        </p:nvCxnSpPr>
        <p:spPr>
          <a:xfrm flipV="1">
            <a:off x="6249048" y="404190"/>
            <a:ext cx="4057002" cy="387093"/>
          </a:xfrm>
          <a:prstGeom prst="bentConnector3">
            <a:avLst>
              <a:gd name="adj1" fmla="val -399"/>
            </a:avLst>
          </a:prstGeom>
          <a:ln w="76200">
            <a:solidFill>
              <a:srgbClr val="CC4744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7943408" y="19674"/>
            <a:ext cx="20991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8E8E8E"/>
                </a:solidFill>
                <a:latin typeface="Calibri" panose="020F0502020204030204" pitchFamily="34" charset="0"/>
                <a:cs typeface="Microsoft Sans Serif" pitchFamily="34" charset="0"/>
              </a:rPr>
              <a:t>www.dom.gosuslugi.ru</a:t>
            </a:r>
            <a:endParaRPr lang="ru-RU" sz="1600" dirty="0">
              <a:solidFill>
                <a:srgbClr val="8E8E8E"/>
              </a:solidFill>
              <a:latin typeface="Calibri" panose="020F0502020204030204" pitchFamily="34" charset="0"/>
              <a:cs typeface="Microsoft Sans Serif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67988" y="405403"/>
            <a:ext cx="3197225" cy="461665"/>
          </a:xfrm>
          <a:prstGeom prst="rect">
            <a:avLst/>
          </a:prstGeom>
          <a:noFill/>
          <a:ln>
            <a:noFill/>
          </a:ln>
          <a:effectLst>
            <a:outerShdw blurRad="165100" sx="102000" sy="102000" algn="ctr" rotWithShape="0">
              <a:prstClr val="black">
                <a:alpha val="12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innerShdw blurRad="63500" dist="50800" dir="8100000">
                    <a:prstClr val="black">
                      <a:alpha val="0"/>
                    </a:prstClr>
                  </a:innerShdw>
                </a:effectLst>
                <a:latin typeface="Calibri" panose="020F0502020204030204" pitchFamily="34" charset="0"/>
                <a:ea typeface="+mn-ea"/>
                <a:cs typeface="+mn-cs"/>
              </a:rPr>
              <a:t>Доступ к ГИС ЖКХ</a:t>
            </a:r>
            <a:endParaRPr lang="ru-RU" sz="2400" b="1" dirty="0">
              <a:solidFill>
                <a:schemeClr val="tx2">
                  <a:lumMod val="75000"/>
                </a:schemeClr>
              </a:solidFill>
              <a:effectLst>
                <a:innerShdw blurRad="63500" dist="50800" dir="8100000">
                  <a:prstClr val="black">
                    <a:alpha val="0"/>
                  </a:prstClr>
                </a:innerShdw>
              </a:effectLst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504152" y="2154315"/>
            <a:ext cx="3124279" cy="324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lvl="0" algn="ctr"/>
            <a:r>
              <a:rPr lang="ru-RU" sz="1400" b="1" dirty="0" smtClean="0">
                <a:latin typeface="Calibri" pitchFamily="34" charset="0"/>
              </a:rPr>
              <a:t>Открытая часть</a:t>
            </a:r>
            <a:endParaRPr lang="ru-RU" sz="1400" b="1" dirty="0">
              <a:latin typeface="Calibri" pitchFamily="34" charset="0"/>
            </a:endParaRPr>
          </a:p>
          <a:p>
            <a:pPr algn="ctr"/>
            <a:endParaRPr lang="ru-RU" dirty="0">
              <a:latin typeface="Calibri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6692459" y="2155029"/>
            <a:ext cx="3085442" cy="324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lvl="0" algn="ctr"/>
            <a:r>
              <a:rPr lang="ru-RU" sz="1400" b="1" dirty="0" smtClean="0">
                <a:latin typeface="Calibri" pitchFamily="34" charset="0"/>
              </a:rPr>
              <a:t>Закрытая часть</a:t>
            </a:r>
            <a:endParaRPr lang="ru-RU" sz="1400" b="1" dirty="0">
              <a:latin typeface="Calibri" pitchFamily="34" charset="0"/>
            </a:endParaRPr>
          </a:p>
          <a:p>
            <a:pPr algn="ctr"/>
            <a:endParaRPr lang="ru-RU" dirty="0">
              <a:latin typeface="Calibri" pitchFamily="34" charset="0"/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504152" y="5496085"/>
            <a:ext cx="3124278" cy="37346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220674" tIns="10668" rIns="199338" bIns="10668" numCol="1" spcCol="1270" anchor="ctr" anchorCtr="0">
            <a:noAutofit/>
          </a:bodyPr>
          <a:lstStyle/>
          <a:p>
            <a:pPr lvl="0">
              <a:tabLst>
                <a:tab pos="265113" algn="l"/>
              </a:tabLst>
            </a:pPr>
            <a:r>
              <a:rPr lang="ru-RU" sz="105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Arial" panose="020B0604020202020204" pitchFamily="34" charset="0"/>
              </a:rPr>
              <a:t>Информация </a:t>
            </a:r>
            <a:r>
              <a:rPr lang="ru-RU" sz="105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Arial" panose="020B0604020202020204" pitchFamily="34" charset="0"/>
              </a:rPr>
              <a:t>о тарифах, льготах и субсидиях</a:t>
            </a: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504152" y="3925956"/>
            <a:ext cx="3124278" cy="51592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220674" tIns="10668" rIns="199338" bIns="10668" numCol="1" spcCol="1270" anchor="ctr" anchorCtr="0">
            <a:noAutofit/>
          </a:bodyPr>
          <a:lstStyle/>
          <a:p>
            <a:pPr lvl="0">
              <a:tabLst>
                <a:tab pos="265113" algn="l"/>
              </a:tabLst>
            </a:pPr>
            <a:r>
              <a:rPr lang="ru-RU" sz="105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Arial" panose="020B0604020202020204" pitchFamily="34" charset="0"/>
              </a:rPr>
              <a:t>Программы</a:t>
            </a:r>
            <a:r>
              <a:rPr lang="ru-RU" sz="1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Arial" panose="020B0604020202020204" pitchFamily="34" charset="0"/>
              </a:rPr>
              <a:t>капитального </a:t>
            </a:r>
            <a:r>
              <a:rPr lang="ru-RU" sz="105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Arial" panose="020B0604020202020204" pitchFamily="34" charset="0"/>
              </a:rPr>
              <a:t>ремонта домов и </a:t>
            </a:r>
            <a:r>
              <a:rPr lang="ru-RU" sz="105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Arial" panose="020B0604020202020204" pitchFamily="34" charset="0"/>
              </a:rPr>
              <a:t>переселения </a:t>
            </a:r>
            <a:r>
              <a:rPr lang="ru-RU" sz="105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Arial" panose="020B0604020202020204" pitchFamily="34" charset="0"/>
              </a:rPr>
              <a:t>из аварийного и ветхого жилья</a:t>
            </a: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504152" y="4515419"/>
            <a:ext cx="3124278" cy="41679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220674" tIns="10668" rIns="199338" bIns="10668" numCol="1" spcCol="1270" anchor="ctr" anchorCtr="0">
            <a:noAutofit/>
          </a:bodyPr>
          <a:lstStyle/>
          <a:p>
            <a:pPr lvl="0">
              <a:tabLst>
                <a:tab pos="265113" algn="l"/>
              </a:tabLst>
            </a:pPr>
            <a:r>
              <a:rPr lang="ru-RU" sz="105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Arial" panose="020B0604020202020204" pitchFamily="34" charset="0"/>
              </a:rPr>
              <a:t>Техническое </a:t>
            </a:r>
            <a:r>
              <a:rPr lang="ru-RU" sz="105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Arial" panose="020B0604020202020204" pitchFamily="34" charset="0"/>
              </a:rPr>
              <a:t>состояние дома, общего имущества и инфраструктуры</a:t>
            </a: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504152" y="5005752"/>
            <a:ext cx="3124278" cy="41679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220674" tIns="10668" rIns="199338" bIns="10668" numCol="1" spcCol="1270" anchor="ctr" anchorCtr="0">
            <a:noAutofit/>
          </a:bodyPr>
          <a:lstStyle/>
          <a:p>
            <a:pPr lvl="0">
              <a:tabLst>
                <a:tab pos="265113" algn="l"/>
              </a:tabLst>
            </a:pPr>
            <a:r>
              <a:rPr lang="ru-RU" sz="105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Arial" panose="020B0604020202020204" pitchFamily="34" charset="0"/>
              </a:rPr>
              <a:t>Планы </a:t>
            </a:r>
            <a:r>
              <a:rPr lang="ru-RU" sz="105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Arial" panose="020B0604020202020204" pitchFamily="34" charset="0"/>
              </a:rPr>
              <a:t>и результаты </a:t>
            </a:r>
            <a:r>
              <a:rPr lang="ru-RU" sz="105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Arial" panose="020B0604020202020204" pitchFamily="34" charset="0"/>
              </a:rPr>
              <a:t>проверок </a:t>
            </a:r>
            <a:r>
              <a:rPr lang="ru-RU" sz="105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Arial" panose="020B0604020202020204" pitchFamily="34" charset="0"/>
              </a:rPr>
              <a:t>контролирующих органов</a:t>
            </a: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504153" y="3052616"/>
            <a:ext cx="3124278" cy="41679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220674" tIns="10668" rIns="199338" bIns="10668" numCol="1" spcCol="1270" anchor="ctr" anchorCtr="0">
            <a:noAutofit/>
          </a:bodyPr>
          <a:lstStyle/>
          <a:p>
            <a:pPr lvl="0">
              <a:tabLst>
                <a:tab pos="265113" algn="l"/>
              </a:tabLst>
            </a:pPr>
            <a:r>
              <a:rPr lang="ru-RU" sz="105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Arial" panose="020B0604020202020204" pitchFamily="34" charset="0"/>
              </a:rPr>
              <a:t>Полная база законодательства Российской Федерации</a:t>
            </a:r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504152" y="3539861"/>
            <a:ext cx="3124278" cy="31041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220674" tIns="10668" rIns="199338" bIns="10668" numCol="1" spcCol="1270" anchor="ctr" anchorCtr="0">
            <a:noAutofit/>
          </a:bodyPr>
          <a:lstStyle/>
          <a:p>
            <a:pPr lvl="0">
              <a:tabLst>
                <a:tab pos="265113" algn="l"/>
              </a:tabLst>
            </a:pPr>
            <a:r>
              <a:rPr lang="ru-RU" sz="105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Arial" panose="020B0604020202020204" pitchFamily="34" charset="0"/>
              </a:rPr>
              <a:t> Новости и события </a:t>
            </a:r>
            <a:r>
              <a:rPr lang="ru-RU" sz="105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Arial" panose="020B0604020202020204" pitchFamily="34" charset="0"/>
              </a:rPr>
              <a:t>в сфере ЖКХ</a:t>
            </a:r>
            <a:endParaRPr lang="ru-RU" sz="1050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Arial" panose="020B0604020202020204" pitchFamily="34" charset="0"/>
            </a:endParaRPr>
          </a:p>
        </p:txBody>
      </p:sp>
      <p:pic>
        <p:nvPicPr>
          <p:cNvPr id="6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359" y="3140761"/>
            <a:ext cx="2305205" cy="2142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" name="Прямоугольник 66"/>
          <p:cNvSpPr/>
          <p:nvPr/>
        </p:nvSpPr>
        <p:spPr>
          <a:xfrm>
            <a:off x="6692463" y="2567688"/>
            <a:ext cx="3085442" cy="5534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lvl="0" algn="ctr"/>
            <a:r>
              <a:rPr lang="ru-RU" sz="1400" b="1" dirty="0" smtClean="0">
                <a:latin typeface="Calibri" pitchFamily="34" charset="0"/>
              </a:rPr>
              <a:t>Идентификация в ЕСИА</a:t>
            </a:r>
            <a:endParaRPr lang="ru-RU" sz="1400" dirty="0">
              <a:latin typeface="Calibri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6692462" y="2882186"/>
            <a:ext cx="3085440" cy="238932"/>
          </a:xfrm>
          <a:prstGeom prst="rect">
            <a:avLst/>
          </a:prstGeom>
          <a:gradFill flip="none" rotWithShape="1"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18900000" scaled="1"/>
            <a:tileRect/>
          </a:gradFill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lvl="0" algn="ctr"/>
            <a:r>
              <a:rPr lang="ru-RU" sz="1100" dirty="0" smtClean="0">
                <a:latin typeface="Calibri" pitchFamily="34" charset="0"/>
              </a:rPr>
              <a:t>Подтвержденная учетная запись в ЕСИА </a:t>
            </a:r>
            <a:endParaRPr lang="ru-RU" sz="1100" dirty="0">
              <a:latin typeface="Calibri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594013" y="1402671"/>
            <a:ext cx="7133896" cy="46755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lvl="0" algn="ctr"/>
            <a:r>
              <a:rPr lang="ru-RU" sz="2800" b="1" dirty="0" smtClean="0">
                <a:latin typeface="Calibri" pitchFamily="34" charset="0"/>
              </a:rPr>
              <a:t>ГИС ЖКХ</a:t>
            </a:r>
            <a:endParaRPr lang="ru-RU" sz="2800" b="1" dirty="0">
              <a:latin typeface="Calibri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04152" y="2554545"/>
            <a:ext cx="3124279" cy="31838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lvl="0" algn="ctr"/>
            <a:r>
              <a:rPr lang="ru-RU" sz="1400" b="1" dirty="0" smtClean="0">
                <a:latin typeface="Calibri" pitchFamily="34" charset="0"/>
              </a:rPr>
              <a:t>Свободный доступ</a:t>
            </a:r>
            <a:endParaRPr lang="ru-RU" sz="1400" dirty="0">
              <a:latin typeface="Calibri" pitchFamily="34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6901744" y="3705582"/>
            <a:ext cx="2683689" cy="24339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220674" tIns="10668" rIns="199338" bIns="10668" numCol="1" spcCol="1270" anchor="ctr" anchorCtr="0">
            <a:noAutofit/>
          </a:bodyPr>
          <a:lstStyle/>
          <a:p>
            <a:pPr lvl="0">
              <a:tabLst>
                <a:tab pos="265113" algn="l"/>
              </a:tabLst>
            </a:pPr>
            <a:r>
              <a:rPr lang="ru-RU" sz="105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Arial" panose="020B0604020202020204" pitchFamily="34" charset="0"/>
              </a:rPr>
              <a:t>Н</a:t>
            </a:r>
            <a:r>
              <a:rPr lang="ru-RU" sz="105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Arial" panose="020B0604020202020204" pitchFamily="34" charset="0"/>
              </a:rPr>
              <a:t>аправление </a:t>
            </a:r>
            <a:r>
              <a:rPr lang="ru-RU" sz="105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Arial" panose="020B0604020202020204" pitchFamily="34" charset="0"/>
              </a:rPr>
              <a:t>и получение обращений</a:t>
            </a: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6901743" y="4018891"/>
            <a:ext cx="2683689" cy="3287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220674" tIns="10668" rIns="199338" bIns="10668" numCol="1" spcCol="1270" anchor="ctr" anchorCtr="0">
            <a:noAutofit/>
          </a:bodyPr>
          <a:lstStyle/>
          <a:p>
            <a:pPr lvl="0">
              <a:tabLst>
                <a:tab pos="265113" algn="l"/>
              </a:tabLst>
            </a:pPr>
            <a:r>
              <a:rPr lang="ru-RU" sz="105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Arial" panose="020B0604020202020204" pitchFamily="34" charset="0"/>
              </a:rPr>
              <a:t>З</a:t>
            </a:r>
            <a:r>
              <a:rPr lang="ru-RU" sz="105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Arial" panose="020B0604020202020204" pitchFamily="34" charset="0"/>
              </a:rPr>
              <a:t>аключение </a:t>
            </a:r>
            <a:r>
              <a:rPr lang="ru-RU" sz="105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Arial" panose="020B0604020202020204" pitchFamily="34" charset="0"/>
              </a:rPr>
              <a:t>договоров в электронной форме</a:t>
            </a: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6901743" y="4421633"/>
            <a:ext cx="2683689" cy="24339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220674" tIns="10668" rIns="199338" bIns="10668" numCol="1" spcCol="1270" anchor="ctr" anchorCtr="0">
            <a:noAutofit/>
          </a:bodyPr>
          <a:lstStyle/>
          <a:p>
            <a:pPr lvl="0">
              <a:tabLst>
                <a:tab pos="265113" algn="l"/>
              </a:tabLst>
            </a:pPr>
            <a:r>
              <a:rPr lang="ru-RU" sz="105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Arial" panose="020B0604020202020204" pitchFamily="34" charset="0"/>
              </a:rPr>
              <a:t>Э</a:t>
            </a:r>
            <a:r>
              <a:rPr lang="ru-RU" sz="105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Arial" panose="020B0604020202020204" pitchFamily="34" charset="0"/>
              </a:rPr>
              <a:t>лектронное </a:t>
            </a:r>
            <a:r>
              <a:rPr lang="ru-RU" sz="105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Arial" panose="020B0604020202020204" pitchFamily="34" charset="0"/>
              </a:rPr>
              <a:t>голосование</a:t>
            </a: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6901743" y="4738992"/>
            <a:ext cx="2683689" cy="3287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220674" tIns="10668" rIns="199338" bIns="10668" numCol="1" spcCol="1270" anchor="ctr" anchorCtr="0">
            <a:noAutofit/>
          </a:bodyPr>
          <a:lstStyle/>
          <a:p>
            <a:pPr lvl="0">
              <a:tabLst>
                <a:tab pos="265113" algn="l"/>
              </a:tabLst>
            </a:pPr>
            <a:r>
              <a:rPr lang="ru-RU" sz="105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Arial" panose="020B0604020202020204" pitchFamily="34" charset="0"/>
              </a:rPr>
              <a:t>П</a:t>
            </a:r>
            <a:r>
              <a:rPr lang="ru-RU" sz="105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Arial" panose="020B0604020202020204" pitchFamily="34" charset="0"/>
              </a:rPr>
              <a:t>ередача </a:t>
            </a:r>
            <a:r>
              <a:rPr lang="ru-RU" sz="105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Arial" panose="020B0604020202020204" pitchFamily="34" charset="0"/>
              </a:rPr>
              <a:t>и прием показаний приборов учета</a:t>
            </a: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6901743" y="5131366"/>
            <a:ext cx="2683689" cy="65702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180000" tIns="10668" rIns="199338" bIns="10668" numCol="1" spcCol="1270" anchor="ctr" anchorCtr="0">
            <a:noAutofit/>
          </a:bodyPr>
          <a:lstStyle/>
          <a:p>
            <a:pPr lvl="0">
              <a:tabLst>
                <a:tab pos="265113" algn="l"/>
              </a:tabLst>
            </a:pPr>
            <a:r>
              <a:rPr lang="ru-RU" sz="105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Arial" panose="020B0604020202020204" pitchFamily="34" charset="0"/>
              </a:rPr>
              <a:t>Д</a:t>
            </a:r>
            <a:r>
              <a:rPr lang="ru-RU" sz="105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Arial" panose="020B0604020202020204" pitchFamily="34" charset="0"/>
              </a:rPr>
              <a:t>ругие </a:t>
            </a:r>
            <a:r>
              <a:rPr lang="ru-RU" sz="105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Arial" panose="020B0604020202020204" pitchFamily="34" charset="0"/>
              </a:rPr>
              <a:t>функциональные возможности в соответствии с полномочиями пользователей </a:t>
            </a:r>
            <a:r>
              <a:rPr lang="ru-RU" sz="105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Arial" panose="020B0604020202020204" pitchFamily="34" charset="0"/>
              </a:rPr>
              <a:t>в </a:t>
            </a:r>
            <a:r>
              <a:rPr lang="ru-RU" sz="105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Arial" panose="020B0604020202020204" pitchFamily="34" charset="0"/>
              </a:rPr>
              <a:t>ГИС ЖКХ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1834478" y="1801126"/>
            <a:ext cx="463626" cy="4770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5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˅</a:t>
            </a:r>
            <a:endParaRPr lang="ru-RU" sz="25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8011774" y="1782942"/>
            <a:ext cx="463626" cy="4770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5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˅</a:t>
            </a:r>
            <a:endParaRPr lang="ru-RU" sz="25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5765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278"/>
          <a:stretch/>
        </p:blipFill>
        <p:spPr bwMode="auto">
          <a:xfrm>
            <a:off x="4852986" y="3174"/>
            <a:ext cx="5478463" cy="1253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93"/>
          <a:stretch/>
        </p:blipFill>
        <p:spPr>
          <a:xfrm>
            <a:off x="-435057" y="-1"/>
            <a:ext cx="4714875" cy="12724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39" y="307429"/>
            <a:ext cx="800100" cy="762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96239" y="731589"/>
            <a:ext cx="46482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1300" spc="-30" dirty="0">
                <a:solidFill>
                  <a:srgbClr val="8E8E8E"/>
                </a:solidFill>
                <a:latin typeface="Roboto Condensed"/>
              </a:rPr>
              <a:t>Государственная информационная система</a:t>
            </a:r>
            <a:r>
              <a:rPr lang="ru-RU" sz="1300" spc="-30" dirty="0" smtClean="0">
                <a:solidFill>
                  <a:srgbClr val="8E8E8E"/>
                </a:solidFill>
                <a:latin typeface="Roboto Condensed"/>
              </a:rPr>
              <a:t/>
            </a:r>
            <a:br>
              <a:rPr lang="ru-RU" sz="1300" spc="-30" dirty="0" smtClean="0">
                <a:solidFill>
                  <a:srgbClr val="8E8E8E"/>
                </a:solidFill>
                <a:latin typeface="Roboto Condensed"/>
              </a:rPr>
            </a:br>
            <a:r>
              <a:rPr lang="ru-RU" sz="1300" spc="-30" dirty="0">
                <a:solidFill>
                  <a:srgbClr val="8E8E8E"/>
                </a:solidFill>
                <a:latin typeface="Roboto Condensed"/>
              </a:rPr>
              <a:t>жилищно-коммунального хозяйства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196239" y="512411"/>
            <a:ext cx="31051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3500" b="1" spc="-30" dirty="0" smtClean="0">
                <a:latin typeface="Roboto Condensed"/>
                <a:cs typeface="Microsoft Sans Serif" pitchFamily="34" charset="0"/>
              </a:rPr>
              <a:t>ГИС ЖКХ</a:t>
            </a:r>
            <a:endParaRPr lang="ru-RU" sz="3500" b="1" spc="-30" dirty="0">
              <a:latin typeface="Roboto Condensed"/>
              <a:cs typeface="Microsoft Sans Serif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1294605"/>
            <a:ext cx="10331450" cy="261743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94000"/>
                  <a:alpha val="5000"/>
                </a:schemeClr>
              </a:gs>
              <a:gs pos="100000">
                <a:schemeClr val="bg1">
                  <a:lumMod val="95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4549733" y="-1"/>
            <a:ext cx="3162300" cy="125333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9848851" y="5594947"/>
            <a:ext cx="482598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65100" sx="102000" sy="102000" algn="ctr" rotWithShape="0">
              <a:prstClr val="black">
                <a:alpha val="12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fld id="{A362EB5E-403B-4BC7-A089-9A3D5361F326}" type="slidenum">
              <a:rPr lang="ru-RU" sz="1600" b="1" smtClean="0">
                <a:solidFill>
                  <a:schemeClr val="bg1"/>
                </a:solidFill>
                <a:effectLst>
                  <a:outerShdw blurRad="50800" dist="38100" dir="2700000" algn="ctr" rotWithShape="0">
                    <a:srgbClr val="000000">
                      <a:alpha val="61000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+mn-cs"/>
              </a:rPr>
              <a:t>8</a:t>
            </a:fld>
            <a:endParaRPr lang="ru-RU" sz="1600" b="1" dirty="0">
              <a:solidFill>
                <a:schemeClr val="bg1"/>
              </a:solidFill>
              <a:effectLst>
                <a:outerShdw blurRad="50800" dist="38100" dir="2700000" algn="ctr" rotWithShape="0">
                  <a:srgbClr val="000000">
                    <a:alpha val="61000"/>
                  </a:srgbClr>
                </a:outerShdw>
              </a:effectLst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0" y="1253330"/>
            <a:ext cx="10321926" cy="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Равнобедренный треугольник 41"/>
          <p:cNvSpPr/>
          <p:nvPr/>
        </p:nvSpPr>
        <p:spPr>
          <a:xfrm>
            <a:off x="10146910" y="136452"/>
            <a:ext cx="170977" cy="170977"/>
          </a:xfrm>
          <a:prstGeom prst="triangle">
            <a:avLst>
              <a:gd name="adj" fmla="val 100000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cxnSp>
        <p:nvCxnSpPr>
          <p:cNvPr id="43" name="Соединительная линия уступом 42"/>
          <p:cNvCxnSpPr/>
          <p:nvPr/>
        </p:nvCxnSpPr>
        <p:spPr>
          <a:xfrm flipV="1">
            <a:off x="6249048" y="404190"/>
            <a:ext cx="4057002" cy="387093"/>
          </a:xfrm>
          <a:prstGeom prst="bentConnector3">
            <a:avLst>
              <a:gd name="adj1" fmla="val -399"/>
            </a:avLst>
          </a:prstGeom>
          <a:ln w="76200">
            <a:solidFill>
              <a:srgbClr val="CC4744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7943408" y="19674"/>
            <a:ext cx="20991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8E8E8E"/>
                </a:solidFill>
                <a:latin typeface="Calibri" panose="020F0502020204030204" pitchFamily="34" charset="0"/>
                <a:cs typeface="Microsoft Sans Serif" pitchFamily="34" charset="0"/>
              </a:rPr>
              <a:t>www.dom.gosuslugi.ru</a:t>
            </a:r>
            <a:endParaRPr lang="ru-RU" sz="1600" dirty="0">
              <a:solidFill>
                <a:srgbClr val="8E8E8E"/>
              </a:solidFill>
              <a:latin typeface="Calibri" panose="020F0502020204030204" pitchFamily="34" charset="0"/>
              <a:cs typeface="Microsoft Sans Serif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67988" y="405403"/>
            <a:ext cx="3197225" cy="461665"/>
          </a:xfrm>
          <a:prstGeom prst="rect">
            <a:avLst/>
          </a:prstGeom>
          <a:noFill/>
          <a:ln>
            <a:noFill/>
          </a:ln>
          <a:effectLst>
            <a:outerShdw blurRad="165100" sx="102000" sy="102000" algn="ctr" rotWithShape="0">
              <a:prstClr val="black">
                <a:alpha val="12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innerShdw blurRad="63500" dist="50800" dir="8100000">
                    <a:prstClr val="black">
                      <a:alpha val="0"/>
                    </a:prstClr>
                  </a:innerShdw>
                </a:effectLst>
                <a:latin typeface="Calibri" panose="020F0502020204030204" pitchFamily="34" charset="0"/>
                <a:ea typeface="+mn-ea"/>
                <a:cs typeface="+mn-cs"/>
              </a:rPr>
              <a:t>Доступ к ГИС ЖКХ</a:t>
            </a:r>
            <a:endParaRPr lang="ru-RU" sz="2400" b="1" dirty="0">
              <a:solidFill>
                <a:schemeClr val="tx2">
                  <a:lumMod val="75000"/>
                </a:schemeClr>
              </a:solidFill>
              <a:effectLst>
                <a:innerShdw blurRad="63500" dist="50800" dir="8100000">
                  <a:prstClr val="black">
                    <a:alpha val="0"/>
                  </a:prstClr>
                </a:innerShdw>
              </a:effectLst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594013" y="1402670"/>
            <a:ext cx="7133896" cy="38221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lvl="0" algn="ctr"/>
            <a:r>
              <a:rPr lang="ru-RU" b="1" dirty="0">
                <a:latin typeface="Calibri" pitchFamily="34" charset="0"/>
              </a:rPr>
              <a:t>Доступ граждан к закрытой части ГИС ЖКХ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941781855"/>
              </p:ext>
            </p:extLst>
          </p:nvPr>
        </p:nvGraphicFramePr>
        <p:xfrm>
          <a:off x="1594013" y="2041439"/>
          <a:ext cx="7133895" cy="3080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7" name="Прямоугольник 26"/>
          <p:cNvSpPr/>
          <p:nvPr/>
        </p:nvSpPr>
        <p:spPr>
          <a:xfrm>
            <a:off x="1594013" y="5281448"/>
            <a:ext cx="7133896" cy="542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lvl="0" algn="ctr"/>
            <a:r>
              <a:rPr lang="ru-RU" sz="1400" b="1" dirty="0"/>
              <a:t>Важно</a:t>
            </a:r>
            <a:r>
              <a:rPr lang="ru-RU" sz="1400" dirty="0"/>
              <a:t>: для доступа граждан к закрытой части ГИС ЖКХ не требуется отдельной процедуры </a:t>
            </a:r>
            <a:r>
              <a:rPr lang="ru-RU" sz="1400" dirty="0" smtClean="0"/>
              <a:t>регистрации в ГИС ЖКХ</a:t>
            </a:r>
            <a:endParaRPr lang="ru-RU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88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278"/>
          <a:stretch/>
        </p:blipFill>
        <p:spPr bwMode="auto">
          <a:xfrm>
            <a:off x="4852986" y="3174"/>
            <a:ext cx="5478463" cy="1253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93"/>
          <a:stretch/>
        </p:blipFill>
        <p:spPr>
          <a:xfrm>
            <a:off x="-435057" y="-1"/>
            <a:ext cx="4714875" cy="12724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39" y="307429"/>
            <a:ext cx="800100" cy="762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96239" y="731589"/>
            <a:ext cx="46482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1300" spc="-30" dirty="0">
                <a:solidFill>
                  <a:srgbClr val="8E8E8E"/>
                </a:solidFill>
                <a:latin typeface="Roboto Condensed"/>
              </a:rPr>
              <a:t>Государственная информационная система</a:t>
            </a:r>
            <a:r>
              <a:rPr lang="ru-RU" sz="1300" spc="-30" dirty="0" smtClean="0">
                <a:solidFill>
                  <a:srgbClr val="8E8E8E"/>
                </a:solidFill>
                <a:latin typeface="Roboto Condensed"/>
              </a:rPr>
              <a:t/>
            </a:r>
            <a:br>
              <a:rPr lang="ru-RU" sz="1300" spc="-30" dirty="0" smtClean="0">
                <a:solidFill>
                  <a:srgbClr val="8E8E8E"/>
                </a:solidFill>
                <a:latin typeface="Roboto Condensed"/>
              </a:rPr>
            </a:br>
            <a:r>
              <a:rPr lang="ru-RU" sz="1300" spc="-30" dirty="0">
                <a:solidFill>
                  <a:srgbClr val="8E8E8E"/>
                </a:solidFill>
                <a:latin typeface="Roboto Condensed"/>
              </a:rPr>
              <a:t>жилищно-коммунального хозяйства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196239" y="512411"/>
            <a:ext cx="31051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3500" b="1" spc="-30" dirty="0" smtClean="0">
                <a:latin typeface="Roboto Condensed"/>
                <a:cs typeface="Microsoft Sans Serif" pitchFamily="34" charset="0"/>
              </a:rPr>
              <a:t>ГИС ЖКХ</a:t>
            </a:r>
            <a:endParaRPr lang="ru-RU" sz="3500" b="1" spc="-30" dirty="0">
              <a:latin typeface="Roboto Condensed"/>
              <a:cs typeface="Microsoft Sans Serif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1294605"/>
            <a:ext cx="10331450" cy="261743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94000"/>
                  <a:alpha val="5000"/>
                </a:schemeClr>
              </a:gs>
              <a:gs pos="100000">
                <a:schemeClr val="bg1">
                  <a:lumMod val="95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/>
          <p:cNvSpPr txBox="1"/>
          <p:nvPr/>
        </p:nvSpPr>
        <p:spPr>
          <a:xfrm>
            <a:off x="629392" y="1278215"/>
            <a:ext cx="9322130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1800"/>
              </a:spcBef>
              <a:spcAft>
                <a:spcPts val="0"/>
              </a:spcAft>
              <a:defRPr/>
            </a:pPr>
            <a:r>
              <a:rPr lang="ru-RU" sz="2400" spc="-4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rPr>
              <a:t>			             </a:t>
            </a:r>
          </a:p>
          <a:p>
            <a:pPr fontAlgn="auto">
              <a:spcBef>
                <a:spcPts val="180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endParaRPr lang="ru-RU" spc="-150" dirty="0" smtClean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008359" y="26073"/>
            <a:ext cx="3162300" cy="125333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ч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9848851" y="5594947"/>
            <a:ext cx="482598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65100" sx="102000" sy="102000" algn="ctr" rotWithShape="0">
              <a:prstClr val="black">
                <a:alpha val="12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fld id="{D182AA35-69BE-456B-9295-19AA13186E62}" type="slidenum">
              <a:rPr lang="ru-RU" sz="1600" b="1" smtClean="0">
                <a:solidFill>
                  <a:schemeClr val="bg1"/>
                </a:solidFill>
                <a:effectLst>
                  <a:outerShdw blurRad="50800" dist="38100" dir="2700000" algn="ctr" rotWithShape="0">
                    <a:srgbClr val="000000">
                      <a:alpha val="61000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+mn-cs"/>
              </a:rPr>
              <a:t>9</a:t>
            </a:fld>
            <a:endParaRPr lang="ru-RU" sz="1600" b="1" dirty="0">
              <a:solidFill>
                <a:schemeClr val="bg1"/>
              </a:solidFill>
              <a:effectLst>
                <a:outerShdw blurRad="50800" dist="38100" dir="2700000" algn="ctr" rotWithShape="0">
                  <a:srgbClr val="000000">
                    <a:alpha val="61000"/>
                  </a:srgbClr>
                </a:outerShdw>
              </a:effectLst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0" y="1253330"/>
            <a:ext cx="10321926" cy="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Равнобедренный треугольник 41"/>
          <p:cNvSpPr/>
          <p:nvPr/>
        </p:nvSpPr>
        <p:spPr>
          <a:xfrm>
            <a:off x="10146910" y="136452"/>
            <a:ext cx="170977" cy="170977"/>
          </a:xfrm>
          <a:prstGeom prst="triangle">
            <a:avLst>
              <a:gd name="adj" fmla="val 100000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cxnSp>
        <p:nvCxnSpPr>
          <p:cNvPr id="43" name="Соединительная линия уступом 42"/>
          <p:cNvCxnSpPr/>
          <p:nvPr/>
        </p:nvCxnSpPr>
        <p:spPr>
          <a:xfrm flipV="1">
            <a:off x="6249048" y="404190"/>
            <a:ext cx="4057002" cy="387093"/>
          </a:xfrm>
          <a:prstGeom prst="bentConnector3">
            <a:avLst>
              <a:gd name="adj1" fmla="val -399"/>
            </a:avLst>
          </a:prstGeom>
          <a:ln w="76200">
            <a:solidFill>
              <a:srgbClr val="CC4744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7943408" y="19674"/>
            <a:ext cx="20991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8E8E8E"/>
                </a:solidFill>
                <a:latin typeface="Calibri" panose="020F0502020204030204" pitchFamily="34" charset="0"/>
                <a:cs typeface="Microsoft Sans Serif" pitchFamily="34" charset="0"/>
              </a:rPr>
              <a:t>www.dom.gosuslugi.ru</a:t>
            </a:r>
            <a:endParaRPr lang="ru-RU" sz="1600" dirty="0">
              <a:solidFill>
                <a:srgbClr val="8E8E8E"/>
              </a:solidFill>
              <a:latin typeface="Calibri" panose="020F0502020204030204" pitchFamily="34" charset="0"/>
              <a:cs typeface="Microsoft Sans Serif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67988" y="405403"/>
            <a:ext cx="3197225" cy="461665"/>
          </a:xfrm>
          <a:prstGeom prst="rect">
            <a:avLst/>
          </a:prstGeom>
          <a:noFill/>
          <a:ln>
            <a:noFill/>
          </a:ln>
          <a:effectLst>
            <a:outerShdw blurRad="165100" sx="102000" sy="102000" algn="ctr" rotWithShape="0">
              <a:prstClr val="black">
                <a:alpha val="12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innerShdw blurRad="63500" dist="50800" dir="8100000">
                    <a:prstClr val="black">
                      <a:alpha val="0"/>
                    </a:prstClr>
                  </a:innerShdw>
                </a:effectLst>
                <a:latin typeface="Calibri" panose="020F0502020204030204" pitchFamily="34" charset="0"/>
                <a:ea typeface="+mn-ea"/>
                <a:cs typeface="+mn-cs"/>
              </a:rPr>
              <a:t>Доступ к ГИС ЖКХ</a:t>
            </a:r>
            <a:endParaRPr lang="ru-RU" sz="2400" b="1" dirty="0">
              <a:solidFill>
                <a:schemeClr val="tx2">
                  <a:lumMod val="75000"/>
                </a:schemeClr>
              </a:solidFill>
              <a:effectLst>
                <a:innerShdw blurRad="63500" dist="50800" dir="8100000">
                  <a:prstClr val="black">
                    <a:alpha val="0"/>
                  </a:prstClr>
                </a:innerShdw>
              </a:effectLst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70403" y="1392730"/>
            <a:ext cx="9581120" cy="38221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lvl="0" algn="ctr"/>
            <a:r>
              <a:rPr lang="ru-RU" dirty="0"/>
              <a:t>Доступ органов власти и иных </a:t>
            </a:r>
            <a:r>
              <a:rPr lang="ru-RU" dirty="0" smtClean="0"/>
              <a:t>ЮЛ, ИП </a:t>
            </a:r>
            <a:r>
              <a:rPr lang="ru-RU" dirty="0"/>
              <a:t>к закрытой части ГИС ЖКХ</a:t>
            </a:r>
            <a:endParaRPr lang="ru-RU" b="1" dirty="0">
              <a:latin typeface="Calibri" pitchFamily="34" charset="0"/>
            </a:endParaRPr>
          </a:p>
        </p:txBody>
      </p:sp>
      <p:graphicFrame>
        <p:nvGraphicFramePr>
          <p:cNvPr id="25" name="Схема 24"/>
          <p:cNvGraphicFramePr/>
          <p:nvPr>
            <p:extLst>
              <p:ext uri="{D42A27DB-BD31-4B8C-83A1-F6EECF244321}">
                <p14:modId xmlns:p14="http://schemas.microsoft.com/office/powerpoint/2010/main" val="3105891816"/>
              </p:ext>
            </p:extLst>
          </p:nvPr>
        </p:nvGraphicFramePr>
        <p:xfrm>
          <a:off x="611763" y="2077600"/>
          <a:ext cx="9098399" cy="3430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60884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12541</TotalTime>
  <Words>2703</Words>
  <Application>Microsoft Office PowerPoint</Application>
  <PresentationFormat>Произвольный</PresentationFormat>
  <Paragraphs>565</Paragraphs>
  <Slides>32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Moroz, Pavel2</dc:creator>
  <cp:lastModifiedBy>AKozlov</cp:lastModifiedBy>
  <cp:revision>382</cp:revision>
  <cp:lastPrinted>2015-09-23T14:49:57Z</cp:lastPrinted>
  <dcterms:modified xsi:type="dcterms:W3CDTF">2016-03-14T15:44:13Z</dcterms:modified>
</cp:coreProperties>
</file>