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s/slide99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4" r:id="rId2"/>
  </p:sldMasterIdLst>
  <p:notesMasterIdLst>
    <p:notesMasterId r:id="rId118"/>
  </p:notesMasterIdLst>
  <p:sldIdLst>
    <p:sldId id="458" r:id="rId3"/>
    <p:sldId id="257" r:id="rId4"/>
    <p:sldId id="537" r:id="rId5"/>
    <p:sldId id="541" r:id="rId6"/>
    <p:sldId id="545" r:id="rId7"/>
    <p:sldId id="543" r:id="rId8"/>
    <p:sldId id="542" r:id="rId9"/>
    <p:sldId id="540" r:id="rId10"/>
    <p:sldId id="544" r:id="rId11"/>
    <p:sldId id="523" r:id="rId12"/>
    <p:sldId id="546" r:id="rId13"/>
    <p:sldId id="547" r:id="rId14"/>
    <p:sldId id="538" r:id="rId15"/>
    <p:sldId id="548" r:id="rId16"/>
    <p:sldId id="551" r:id="rId17"/>
    <p:sldId id="552" r:id="rId18"/>
    <p:sldId id="646" r:id="rId19"/>
    <p:sldId id="557" r:id="rId20"/>
    <p:sldId id="559" r:id="rId21"/>
    <p:sldId id="558" r:id="rId22"/>
    <p:sldId id="555" r:id="rId23"/>
    <p:sldId id="509" r:id="rId24"/>
    <p:sldId id="560" r:id="rId25"/>
    <p:sldId id="561" r:id="rId26"/>
    <p:sldId id="648" r:id="rId27"/>
    <p:sldId id="649" r:id="rId28"/>
    <p:sldId id="562" r:id="rId29"/>
    <p:sldId id="563" r:id="rId30"/>
    <p:sldId id="564" r:id="rId31"/>
    <p:sldId id="566" r:id="rId32"/>
    <p:sldId id="565" r:id="rId33"/>
    <p:sldId id="567" r:id="rId34"/>
    <p:sldId id="568" r:id="rId35"/>
    <p:sldId id="517" r:id="rId36"/>
    <p:sldId id="569" r:id="rId37"/>
    <p:sldId id="570" r:id="rId38"/>
    <p:sldId id="512" r:id="rId39"/>
    <p:sldId id="571" r:id="rId40"/>
    <p:sldId id="582" r:id="rId41"/>
    <p:sldId id="581" r:id="rId42"/>
    <p:sldId id="580" r:id="rId43"/>
    <p:sldId id="579" r:id="rId44"/>
    <p:sldId id="578" r:id="rId45"/>
    <p:sldId id="577" r:id="rId46"/>
    <p:sldId id="576" r:id="rId47"/>
    <p:sldId id="575" r:id="rId48"/>
    <p:sldId id="583" r:id="rId49"/>
    <p:sldId id="574" r:id="rId50"/>
    <p:sldId id="573" r:id="rId51"/>
    <p:sldId id="511" r:id="rId52"/>
    <p:sldId id="584" r:id="rId53"/>
    <p:sldId id="585" r:id="rId54"/>
    <p:sldId id="572" r:id="rId55"/>
    <p:sldId id="532" r:id="rId56"/>
    <p:sldId id="531" r:id="rId57"/>
    <p:sldId id="586" r:id="rId58"/>
    <p:sldId id="587" r:id="rId59"/>
    <p:sldId id="530" r:id="rId60"/>
    <p:sldId id="588" r:id="rId61"/>
    <p:sldId id="510" r:id="rId62"/>
    <p:sldId id="589" r:id="rId63"/>
    <p:sldId id="590" r:id="rId64"/>
    <p:sldId id="591" r:id="rId65"/>
    <p:sldId id="592" r:id="rId66"/>
    <p:sldId id="593" r:id="rId67"/>
    <p:sldId id="594" r:id="rId68"/>
    <p:sldId id="596" r:id="rId69"/>
    <p:sldId id="597" r:id="rId70"/>
    <p:sldId id="595" r:id="rId71"/>
    <p:sldId id="599" r:id="rId72"/>
    <p:sldId id="598" r:id="rId73"/>
    <p:sldId id="600" r:id="rId74"/>
    <p:sldId id="605" r:id="rId75"/>
    <p:sldId id="604" r:id="rId76"/>
    <p:sldId id="603" r:id="rId77"/>
    <p:sldId id="601" r:id="rId78"/>
    <p:sldId id="602" r:id="rId79"/>
    <p:sldId id="610" r:id="rId80"/>
    <p:sldId id="609" r:id="rId81"/>
    <p:sldId id="608" r:id="rId82"/>
    <p:sldId id="607" r:id="rId83"/>
    <p:sldId id="606" r:id="rId84"/>
    <p:sldId id="615" r:id="rId85"/>
    <p:sldId id="614" r:id="rId86"/>
    <p:sldId id="613" r:id="rId87"/>
    <p:sldId id="612" r:id="rId88"/>
    <p:sldId id="611" r:id="rId89"/>
    <p:sldId id="455" r:id="rId90"/>
    <p:sldId id="630" r:id="rId91"/>
    <p:sldId id="619" r:id="rId92"/>
    <p:sldId id="618" r:id="rId93"/>
    <p:sldId id="629" r:id="rId94"/>
    <p:sldId id="628" r:id="rId95"/>
    <p:sldId id="627" r:id="rId96"/>
    <p:sldId id="626" r:id="rId97"/>
    <p:sldId id="625" r:id="rId98"/>
    <p:sldId id="624" r:id="rId99"/>
    <p:sldId id="623" r:id="rId100"/>
    <p:sldId id="622" r:id="rId101"/>
    <p:sldId id="617" r:id="rId102"/>
    <p:sldId id="621" r:id="rId103"/>
    <p:sldId id="634" r:id="rId104"/>
    <p:sldId id="635" r:id="rId105"/>
    <p:sldId id="636" r:id="rId106"/>
    <p:sldId id="647" r:id="rId107"/>
    <p:sldId id="637" r:id="rId108"/>
    <p:sldId id="638" r:id="rId109"/>
    <p:sldId id="639" r:id="rId110"/>
    <p:sldId id="642" r:id="rId111"/>
    <p:sldId id="641" r:id="rId112"/>
    <p:sldId id="640" r:id="rId113"/>
    <p:sldId id="643" r:id="rId114"/>
    <p:sldId id="644" r:id="rId115"/>
    <p:sldId id="645" r:id="rId116"/>
    <p:sldId id="616" r:id="rId1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20000"/>
    <a:srgbClr val="0000FF"/>
    <a:srgbClr val="1C4271"/>
    <a:srgbClr val="00638A"/>
    <a:srgbClr val="0076A3"/>
    <a:srgbClr val="006666"/>
    <a:srgbClr val="0033CC"/>
    <a:srgbClr val="72105B"/>
    <a:srgbClr val="A91786"/>
    <a:srgbClr val="03506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771" autoAdjust="0"/>
    <p:restoredTop sz="94717" autoAdjust="0"/>
  </p:normalViewPr>
  <p:slideViewPr>
    <p:cSldViewPr>
      <p:cViewPr>
        <p:scale>
          <a:sx n="100" d="100"/>
          <a:sy n="100" d="100"/>
        </p:scale>
        <p:origin x="-893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117" Type="http://schemas.openxmlformats.org/officeDocument/2006/relationships/slide" Target="slides/slide115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6" Type="http://schemas.openxmlformats.org/officeDocument/2006/relationships/slide" Target="slides/slide14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113" Type="http://schemas.openxmlformats.org/officeDocument/2006/relationships/slide" Target="slides/slide111.xml"/><Relationship Id="rId11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121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116" Type="http://schemas.openxmlformats.org/officeDocument/2006/relationships/slide" Target="slides/slide11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11" Type="http://schemas.openxmlformats.org/officeDocument/2006/relationships/slide" Target="slides/slide10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14" Type="http://schemas.openxmlformats.org/officeDocument/2006/relationships/slide" Target="slides/slide112.xml"/><Relationship Id="rId119" Type="http://schemas.openxmlformats.org/officeDocument/2006/relationships/presProps" Target="presProp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12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120" Type="http://schemas.openxmlformats.org/officeDocument/2006/relationships/viewProps" Target="view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slide" Target="slides/slide108.xml"/><Relationship Id="rId115" Type="http://schemas.openxmlformats.org/officeDocument/2006/relationships/slide" Target="slides/slide1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57655-15CA-4209-8213-7BFBD419A3EB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C145D-42E2-4668-8192-9775505AAD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919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65D8E-2ABB-41D0-AAA9-106D7CC6F18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95536" y="5661248"/>
            <a:ext cx="21336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99592" y="6381328"/>
            <a:ext cx="7920880" cy="365125"/>
          </a:xfrm>
        </p:spPr>
        <p:txBody>
          <a:bodyPr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79512" y="6381328"/>
            <a:ext cx="58640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26E7C3F-C221-44AF-95ED-801235E4495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20701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291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9961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122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4716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8554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2743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5276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46705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80736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976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5472608" cy="504056"/>
          </a:xfrm>
        </p:spPr>
        <p:txBody>
          <a:bodyPr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04864"/>
            <a:ext cx="8856984" cy="4248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11560" y="6492875"/>
            <a:ext cx="8424936" cy="365125"/>
          </a:xfrm>
        </p:spPr>
        <p:txBody>
          <a:bodyPr/>
          <a:lstStyle>
            <a:lvl1pPr algn="l">
              <a:defRPr lang="ru-RU" b="0" i="0" smtClean="0">
                <a:effectLst/>
              </a:defRPr>
            </a:lvl1pPr>
          </a:lstStyle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504" y="6492875"/>
            <a:ext cx="432048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72241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91805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46027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54519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83337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218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122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705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370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4359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322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745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701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051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8623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857364"/>
            <a:ext cx="8324880" cy="3286148"/>
          </a:xfrm>
        </p:spPr>
        <p:txBody>
          <a:bodyPr>
            <a:noAutofit/>
          </a:bodyPr>
          <a:lstStyle/>
          <a:p>
            <a:pPr algn="r"/>
            <a:r>
              <a:rPr lang="ru-RU" sz="4000" b="1" dirty="0" smtClean="0">
                <a:solidFill>
                  <a:srgbClr val="1C42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</a:t>
            </a:r>
            <a:br>
              <a:rPr lang="ru-RU" sz="4000" b="1" dirty="0" smtClean="0">
                <a:solidFill>
                  <a:srgbClr val="1C42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4000" b="1" dirty="0" smtClean="0">
                <a:solidFill>
                  <a:srgbClr val="1C42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 ТЕКУЩИЙ РЕМОНТ </a:t>
            </a:r>
            <a:br>
              <a:rPr lang="ru-RU" sz="4000" b="1" dirty="0" smtClean="0">
                <a:solidFill>
                  <a:srgbClr val="1C42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4000" b="1" dirty="0" smtClean="0">
                <a:solidFill>
                  <a:srgbClr val="1C42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ОБЩЕГО ИМУЩЕСТВА </a:t>
            </a:r>
            <a:br>
              <a:rPr lang="ru-RU" sz="4000" b="1" dirty="0" smtClean="0">
                <a:solidFill>
                  <a:srgbClr val="1C42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4000" b="1" dirty="0" smtClean="0">
                <a:solidFill>
                  <a:srgbClr val="1C42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МКД</a:t>
            </a:r>
            <a:br>
              <a:rPr lang="ru-RU" sz="4000" b="1" dirty="0" smtClean="0">
                <a:solidFill>
                  <a:srgbClr val="1C42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1C42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Часть 2</a:t>
            </a:r>
            <a:endParaRPr lang="ru-RU" sz="3200" b="1" dirty="0">
              <a:solidFill>
                <a:srgbClr val="1C427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143512"/>
            <a:ext cx="8253442" cy="135732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НАРОДНЫЙ  </a:t>
            </a:r>
            <a:r>
              <a:rPr lang="ru-RU" sz="2400" dirty="0" smtClean="0">
                <a:solidFill>
                  <a:srgbClr val="1C42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ИНСТИТУТ</a:t>
            </a:r>
          </a:p>
          <a:p>
            <a:pPr algn="l"/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ВОРОНЕЖ</a:t>
            </a:r>
          </a:p>
          <a:p>
            <a:pPr algn="l"/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2017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57298"/>
            <a:ext cx="5472608" cy="7858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ПРИНЯТЫЕ СОКРАЩЕНИЯ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000528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ЖК РФ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Жилищный Кодекс Российской</a:t>
            </a:r>
          </a:p>
          <a:p>
            <a:pPr lvl="0"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Федерации;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ПП РФ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постановление Правительства </a:t>
            </a:r>
          </a:p>
          <a:p>
            <a:pPr lvl="0"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Российской Федерации;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КС РФ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Конституционный Суд Российской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Федерации;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 РФ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Верховный суд Российской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Федерации;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ВАС РФ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Верховный Арбитражный суд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Российской Федерации.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642942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ТЕКУЩИЙ   РЕМОНТ  ОИ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2214554"/>
            <a:ext cx="8679338" cy="3857652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36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состав работ </a:t>
            </a:r>
            <a:r>
              <a:rPr lang="ru-RU" sz="31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входят работы</a:t>
            </a:r>
            <a:r>
              <a:rPr lang="ru-RU" sz="3100" dirty="0" smtClean="0">
                <a:solidFill>
                  <a:srgbClr val="8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текущему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ремонту дверей в жилое или нежилое 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помещение, </a:t>
            </a:r>
            <a:r>
              <a:rPr lang="ru-RU" sz="3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являющееся ОИ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дверей и окон,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расположенных внутри жилого или нежилого</a:t>
            </a:r>
          </a:p>
          <a:p>
            <a:pPr>
              <a:spcAft>
                <a:spcPts val="1200"/>
              </a:spcAft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помещения. 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Их ремонт осуществляются </a:t>
            </a:r>
            <a:r>
              <a:rPr lang="ru-RU" sz="31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самостоятельно</a:t>
            </a:r>
          </a:p>
          <a:p>
            <a:pPr>
              <a:buNone/>
            </a:pPr>
            <a:r>
              <a:rPr lang="ru-RU" sz="31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собственниками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соответствующих помещений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3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п.19 ПП РФ №491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 algn="ctr"/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100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642942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ТЕКУЩИЙ   РЕМОНТ  ОИ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2214554"/>
            <a:ext cx="8750776" cy="400052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Сроки устранения неисправностей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выполнении внепланового (непредвиденного)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текущего ремонта отдельных частей жилых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домов и их оборудования приведены в</a:t>
            </a:r>
          </a:p>
          <a:p>
            <a:pPr>
              <a:spcAft>
                <a:spcPts val="1200"/>
              </a:spcAft>
              <a:buNone/>
            </a:pP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Приложении 1 к Правилам №170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3000" b="1" i="1" u="sng" dirty="0" smtClean="0">
                <a:solidFill>
                  <a:srgbClr val="8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Воспользоваться этим приложением можно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условии, что ссылка на него есть в Вашем</a:t>
            </a:r>
          </a:p>
          <a:p>
            <a:pPr>
              <a:buNone/>
            </a:pP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договоре управления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101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1000108"/>
            <a:ext cx="3786214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Сроки устранения неисправностей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071677"/>
          <a:ext cx="8572560" cy="4370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1219"/>
                <a:gridCol w="2521341"/>
              </a:tblGrid>
              <a:tr h="371787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Вид  неисправности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Срок  устранения 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1787">
                <a:tc gridSpan="2">
                  <a:txBody>
                    <a:bodyPr/>
                    <a:lstStyle/>
                    <a:p>
                      <a:r>
                        <a:rPr kumimoji="0" lang="ru-RU" sz="1800" b="1" u="non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Кровля</a:t>
                      </a:r>
                      <a:endParaRPr lang="ru-RU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549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Протечки в отдельных местах кровли 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сутки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8561">
                <a:tc>
                  <a:txBody>
                    <a:bodyPr/>
                    <a:lstStyle/>
                    <a:p>
                      <a:pPr marL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Повреждения системы организованного водоотвода (водосточных труб, воронок, колен,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отметов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и пр.)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 суток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5240" marR="15240" marT="15240" marB="15240" anchor="ctr"/>
                </a:tc>
              </a:tr>
              <a:tr h="371787">
                <a:tc gridSpan="2">
                  <a:txBody>
                    <a:bodyPr/>
                    <a:lstStyle/>
                    <a:p>
                      <a:r>
                        <a:rPr kumimoji="0" lang="ru-RU" sz="1800" b="1" u="non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Стены</a:t>
                      </a:r>
                      <a:endParaRPr lang="ru-RU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2539">
                <a:tc>
                  <a:txBody>
                    <a:bodyPr/>
                    <a:lstStyle/>
                    <a:p>
                      <a:pPr marL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Утрата связи отдельных кирпичей с кладкой наружных стен, угрожающая их выпадением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marL="895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 сутки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95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с немедленным ограждением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95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опасной зоны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</a:tr>
              <a:tr h="346549">
                <a:tc>
                  <a:txBody>
                    <a:bodyPr/>
                    <a:lstStyle/>
                    <a:p>
                      <a:pPr marL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Неплотность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в дымоходах и газоходах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marL="895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 сутки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</a:tr>
              <a:tr h="346549">
                <a:tc gridSpan="2">
                  <a:txBody>
                    <a:bodyPr/>
                    <a:lstStyle/>
                    <a:p>
                      <a:pPr marL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Внутренняя и наружная отделка</a:t>
                      </a:r>
                      <a:endParaRPr lang="ru-RU" sz="1800" u="none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5240" marR="15240" marT="15240" marB="1524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1609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Отслоение штукатурки потолка или верхней части стены, угрожающее ее обрушению </a:t>
                      </a: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 суток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 немедленным принятием мер безопасности </a:t>
                      </a:r>
                    </a:p>
                  </a:txBody>
                  <a:tcPr marL="15240" marR="15240" marT="15240" marB="1524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1000108"/>
            <a:ext cx="3643338" cy="92869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Сроки устранения неисправностей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9579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071680"/>
          <a:ext cx="8715436" cy="4286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5106"/>
                <a:gridCol w="2500330"/>
              </a:tblGrid>
              <a:tr h="412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/>
                          </a:solidFill>
                          <a:latin typeface="Verdana"/>
                          <a:ea typeface="Calibri"/>
                          <a:cs typeface="Verdana"/>
                        </a:rPr>
                        <a:t>Вид неисправности</a:t>
                      </a:r>
                      <a:endParaRPr lang="ru-RU" sz="1800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/>
                          </a:solidFill>
                          <a:latin typeface="Verdana"/>
                          <a:ea typeface="Calibri"/>
                          <a:cs typeface="Verdana"/>
                        </a:rPr>
                        <a:t>Срок устранения </a:t>
                      </a:r>
                      <a:endParaRPr lang="ru-RU" sz="1800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</a:tr>
              <a:tr h="413744">
                <a:tc gridSpan="2">
                  <a:txBody>
                    <a:bodyPr/>
                    <a:lstStyle/>
                    <a:p>
                      <a:pPr marL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Санитарно-техническое оборудование</a:t>
                      </a:r>
                      <a:endParaRPr lang="ru-RU" sz="180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6840">
                <a:tc>
                  <a:txBody>
                    <a:bodyPr/>
                    <a:lstStyle/>
                    <a:p>
                      <a:pPr marL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Течи в водопроводных кранах и в кранах сливных бачков при унитазах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 сутки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</a:tr>
              <a:tr h="953920">
                <a:tc>
                  <a:txBody>
                    <a:bodyPr/>
                    <a:lstStyle/>
                    <a:p>
                      <a:pPr marL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Неисправности аварийного порядка трубопроводов и их сопряжений (с арматурой и приборами водопровода, канализации, горячего водоснабжения, центрального отопления, газооборудования)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Незамедлительно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</a:tr>
              <a:tr h="413744">
                <a:tc>
                  <a:txBody>
                    <a:bodyPr/>
                    <a:lstStyle/>
                    <a:p>
                      <a:pPr marL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Неисправности мусоропроводов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 сутки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</a:tr>
              <a:tr h="464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Оконные и дверные заполнения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3920">
                <a:tc>
                  <a:txBody>
                    <a:bodyPr/>
                    <a:lstStyle/>
                    <a:p>
                      <a:pPr marL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Разбитые стекла и сорванные форточки, балконные дверные полотна 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В зимнее время 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В летнее время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marL="895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 сутки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 суток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</a:tr>
              <a:tr h="336840">
                <a:tc>
                  <a:txBody>
                    <a:bodyPr/>
                    <a:lstStyle/>
                    <a:p>
                      <a:pPr marL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Дверные заполнения (входные двери в подъездах)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marL="895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 сутки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1000108"/>
            <a:ext cx="3786214" cy="92869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Сроки устранения неисправностей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214554"/>
          <a:ext cx="8643998" cy="4009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5106"/>
                <a:gridCol w="2428892"/>
              </a:tblGrid>
              <a:tr h="57150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Вид  неисправности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Срок устранения </a:t>
                      </a:r>
                      <a:endParaRPr lang="ru-RU" sz="1400" dirty="0" smtClean="0">
                        <a:solidFill>
                          <a:schemeClr val="bg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502799">
                <a:tc gridSpan="2">
                  <a:txBody>
                    <a:bodyPr/>
                    <a:lstStyle/>
                    <a:p>
                      <a:pPr marL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Электрооборудование</a:t>
                      </a:r>
                      <a:endParaRPr lang="ru-RU" sz="180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0377">
                <a:tc>
                  <a:txBody>
                    <a:bodyPr/>
                    <a:lstStyle/>
                    <a:p>
                      <a:pPr marL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Неисправности во вводно-распределительном устройстве, связанные с заменой предохранителей, автоматических выключателей, рубильников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 ч.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</a:tr>
              <a:tr h="401515">
                <a:tc>
                  <a:txBody>
                    <a:bodyPr/>
                    <a:lstStyle/>
                    <a:p>
                      <a:pPr marL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Неисправности автоматов защиты стояков и питающих линий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 ч.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</a:tr>
              <a:tr h="780377">
                <a:tc>
                  <a:txBody>
                    <a:bodyPr/>
                    <a:lstStyle/>
                    <a:p>
                      <a:pPr marL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Неисправности аварийного порядка (короткое замыкание в элементах внутридомовой электрической сети и т.п.)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Незамедлительно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</a:tr>
              <a:tr h="401515">
                <a:tc>
                  <a:txBody>
                    <a:bodyPr/>
                    <a:lstStyle/>
                    <a:p>
                      <a:pPr marL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Неисправности в системе освещения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общедомовых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помещений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 суток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</a:tr>
              <a:tr h="502799">
                <a:tc>
                  <a:txBody>
                    <a:bodyPr/>
                    <a:lstStyle/>
                    <a:p>
                      <a:pPr marL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Неисправности лифта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Не более 1 суток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1000108"/>
            <a:ext cx="3786214" cy="92869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Сроки устранения неисправностей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214554"/>
          <a:ext cx="8643998" cy="4009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5106"/>
                <a:gridCol w="2428892"/>
              </a:tblGrid>
              <a:tr h="57150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Вид  неисправности</a:t>
                      </a:r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Срок устранения </a:t>
                      </a:r>
                      <a:endParaRPr lang="ru-RU" sz="1400" dirty="0" smtClean="0">
                        <a:solidFill>
                          <a:schemeClr val="bg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endParaRPr lang="ru-RU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502799">
                <a:tc gridSpan="2">
                  <a:txBody>
                    <a:bodyPr/>
                    <a:lstStyle/>
                    <a:p>
                      <a:pPr marL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Электрооборудование</a:t>
                      </a:r>
                      <a:endParaRPr lang="ru-RU" sz="180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0377">
                <a:tc>
                  <a:txBody>
                    <a:bodyPr/>
                    <a:lstStyle/>
                    <a:p>
                      <a:pPr marL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Неисправности во вводно-распределительном устройстве, связанные с заменой предохранителей, автоматических выключателей, рубильников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 ч.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</a:tr>
              <a:tr h="401515">
                <a:tc>
                  <a:txBody>
                    <a:bodyPr/>
                    <a:lstStyle/>
                    <a:p>
                      <a:pPr marL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Неисправности автоматов защиты стояков и питающих линий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 ч.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</a:tr>
              <a:tr h="780377">
                <a:tc>
                  <a:txBody>
                    <a:bodyPr/>
                    <a:lstStyle/>
                    <a:p>
                      <a:pPr marL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Неисправности аварийного порядка (короткое замыкание в элементах внутридомовой электрической сети и т.п.)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Незамедлительно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</a:tr>
              <a:tr h="401515">
                <a:tc>
                  <a:txBody>
                    <a:bodyPr/>
                    <a:lstStyle/>
                    <a:p>
                      <a:pPr marL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Неисправности в системе освещения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общедомовых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помещений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 суток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</a:tr>
              <a:tr h="502799">
                <a:tc>
                  <a:txBody>
                    <a:bodyPr/>
                    <a:lstStyle/>
                    <a:p>
                      <a:pPr marL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Неисправности лифта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Не более 1 суток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57298"/>
            <a:ext cx="5472608" cy="642942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ТЕКУЩИЙ   РЕМОНТ  ОИ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28628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целях надлежащего содержания фасадов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выполняются следующие виды работ 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п.9 ПП РФ №290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 lvl="0"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выявление нарушений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эксплуатационных</a:t>
            </a:r>
          </a:p>
          <a:p>
            <a:pPr lvl="0"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качеств несущих конструкций, гидроизоляции,</a:t>
            </a:r>
          </a:p>
          <a:p>
            <a:pPr lvl="0"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элементов металлических ограждений на</a:t>
            </a:r>
          </a:p>
          <a:p>
            <a:pPr lvl="0">
              <a:spcAft>
                <a:spcPts val="12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балконах, лоджиях и козырьках;</a:t>
            </a:r>
          </a:p>
          <a:p>
            <a:pPr lvl="0"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контроль состояния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восстановление или</a:t>
            </a:r>
          </a:p>
          <a:p>
            <a:pPr lvl="0"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замена отдельных элементов крылец и зонтов</a:t>
            </a:r>
          </a:p>
          <a:p>
            <a:pPr lvl="0"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над входами в здание, в подвалы и над балконами.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106</a:t>
            </a:fld>
            <a:endParaRPr lang="ru-RU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57298"/>
            <a:ext cx="5472608" cy="642942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ТЕКУЩИЙ   РЕМОНТ  ОИ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обнаружении </a:t>
            </a:r>
            <a:r>
              <a:rPr lang="ru-RU" sz="26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признаков повреждения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несущих конструкций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балконов, лоджий, </a:t>
            </a:r>
          </a:p>
          <a:p>
            <a:pPr>
              <a:buNone/>
            </a:pP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козырьков и эркеров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работники УО должны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принять </a:t>
            </a:r>
            <a:r>
              <a:rPr lang="ru-RU" sz="26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срочные меры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обеспечению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безопасности людей и предупреждению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дальнейшего развития деформаций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п.4.2.4.2 Правил № 170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107</a:t>
            </a:fld>
            <a:endParaRPr lang="ru-RU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57298"/>
            <a:ext cx="5472608" cy="571504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ТЕКУЩИЙ   РЕМОНТ  ОИ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14340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1)</a:t>
            </a:r>
            <a:r>
              <a:rPr lang="ru-RU" dirty="0" smtClean="0"/>
              <a:t> </a:t>
            </a:r>
            <a:r>
              <a:rPr lang="ru-RU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Балконные плиты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отнесенные к ограждающим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несущим конструкциям, включаются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состав</a:t>
            </a:r>
          </a:p>
          <a:p>
            <a:pPr>
              <a:buNone/>
            </a:pP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ОИ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как конструктивные части здания,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обеспечивающие его прочность и устойчивость 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подп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.«в» п.2 ПП РФ № 491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зависимости </a:t>
            </a:r>
            <a:r>
              <a:rPr lang="ru-RU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от степени разрушения</a:t>
            </a:r>
            <a:r>
              <a:rPr lang="ru-RU" dirty="0" smtClean="0">
                <a:solidFill>
                  <a:srgbClr val="8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балконной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плиты (пола балкона) ее ремонт производится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счет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средств на содержание и ремонт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ОИ,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либо подлежит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капитальному ремонту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 счет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взносов собственников.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108</a:t>
            </a:fld>
            <a:endParaRPr lang="ru-RU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57298"/>
            <a:ext cx="5472608" cy="642942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ТЕКУЩИЙ   РЕМОНТ  ОИ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04864"/>
            <a:ext cx="8856984" cy="408165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2)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сливы балкона </a:t>
            </a:r>
            <a:r>
              <a:rPr lang="ru-RU" sz="31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предусмотрены проектом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МКД, то они входят в состав общего имущества,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следовательно, подлежат ремонту в рамках</a:t>
            </a:r>
          </a:p>
          <a:p>
            <a:pPr>
              <a:spcAft>
                <a:spcPts val="1200"/>
              </a:spcAft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содержания и ремонта общего имущества МКД. 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случае </a:t>
            </a:r>
            <a:r>
              <a:rPr lang="ru-RU" sz="31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самовольной  установки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таких сливов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собственником помещения в МКД, обязанность 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их содержанию лежит на собственнике.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109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714356"/>
            <a:ext cx="3929090" cy="1143008"/>
          </a:xfrm>
        </p:spPr>
        <p:txBody>
          <a:bodyPr>
            <a:norm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ПРИНЯТЫЕ СОКРАЩЕНИЯ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00052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8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МКД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многоквартирный дом;</a:t>
            </a:r>
          </a:p>
          <a:p>
            <a:pPr>
              <a:buNone/>
            </a:pPr>
            <a:r>
              <a:rPr lang="ru-RU" b="1" dirty="0" smtClean="0">
                <a:solidFill>
                  <a:srgbClr val="8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ОИ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общее имущества собственников в МКД;</a:t>
            </a:r>
          </a:p>
          <a:p>
            <a:pPr>
              <a:buNone/>
            </a:pPr>
            <a:r>
              <a:rPr lang="ru-RU" b="1" dirty="0" smtClean="0">
                <a:solidFill>
                  <a:srgbClr val="8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ОСС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общее собрание собственников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 МКД;</a:t>
            </a:r>
          </a:p>
          <a:p>
            <a:pPr>
              <a:buNone/>
            </a:pPr>
            <a:r>
              <a:rPr lang="ru-RU" b="1" dirty="0" smtClean="0">
                <a:solidFill>
                  <a:srgbClr val="8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УО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управляющая организация;</a:t>
            </a:r>
          </a:p>
          <a:p>
            <a:pPr>
              <a:buNone/>
            </a:pPr>
            <a:r>
              <a:rPr lang="ru-RU" b="1" dirty="0" smtClean="0">
                <a:solidFill>
                  <a:srgbClr val="8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ТСЖ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товарищество собственников жилья;</a:t>
            </a:r>
          </a:p>
          <a:p>
            <a:pPr>
              <a:buNone/>
            </a:pPr>
            <a:r>
              <a:rPr lang="ru-RU" b="1" dirty="0" smtClean="0">
                <a:solidFill>
                  <a:srgbClr val="8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ЖУ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жилищные услуги;</a:t>
            </a:r>
          </a:p>
          <a:p>
            <a:pPr>
              <a:buNone/>
            </a:pPr>
            <a:r>
              <a:rPr lang="ru-RU" b="1" dirty="0" smtClean="0">
                <a:solidFill>
                  <a:srgbClr val="8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КУ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коммунальные услуги;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57298"/>
            <a:ext cx="5472608" cy="571504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ТЕКУЩИЙ   РЕМОНТ  ОИ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В случае </a:t>
            </a:r>
            <a:r>
              <a:rPr lang="ru-RU" sz="26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аварийного состояния</a:t>
            </a:r>
          </a:p>
          <a:p>
            <a:pPr>
              <a:buNone/>
            </a:pPr>
            <a:r>
              <a:rPr lang="ru-RU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балконов,лоджий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эркеров необходимо </a:t>
            </a:r>
          </a:p>
          <a:p>
            <a:pPr>
              <a:buNone/>
            </a:pP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закрыть и опломбировать входы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них,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провести охранные работы и принять меры </a:t>
            </a:r>
          </a:p>
          <a:p>
            <a:pPr>
              <a:spcAft>
                <a:spcPts val="12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их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восстановлению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Работы по ремонту должны выполняться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соответствии с проектом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110</a:t>
            </a:fld>
            <a:endParaRPr lang="ru-RU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57298"/>
            <a:ext cx="5472608" cy="642942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ТЕКУЩИЙ   РЕМОНТ  ОИ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00052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7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4) 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Обслуживание, ремонт и замена </a:t>
            </a:r>
            <a:r>
              <a:rPr lang="ru-RU" sz="27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абонентских</a:t>
            </a:r>
          </a:p>
          <a:p>
            <a:pPr>
              <a:buNone/>
            </a:pPr>
            <a:r>
              <a:rPr lang="ru-RU" sz="27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почтовых шкафов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возлагаются на собственников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жилых домов или жилищно-эксплуатационные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организации, которые обеспечивают сохранность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жилых домов и надлежащее их использование, 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осуществляются </a:t>
            </a:r>
            <a:r>
              <a:rPr lang="ru-RU" sz="27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счет собственников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7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ст.31 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Федерального закона от 17 июля 1999</a:t>
            </a:r>
          </a:p>
          <a:p>
            <a:pPr>
              <a:buNone/>
            </a:pPr>
            <a:r>
              <a:rPr lang="ru-RU" sz="27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№176-ФЗ 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 почтовой связи»).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111</a:t>
            </a:fld>
            <a:endParaRPr lang="ru-RU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000108"/>
            <a:ext cx="4500594" cy="1060740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АКТ 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выполненных работ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378621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1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Акт приемки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оказанных услуг и (или)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выполненных работ по содержанию и текущему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ремонту ОИ в МКД составляется по форме,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утвержденной </a:t>
            </a:r>
            <a:r>
              <a:rPr lang="ru-RU" sz="3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приказом</a:t>
            </a:r>
            <a:r>
              <a:rPr lang="ru-RU" sz="31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Минстроя России 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26 октября 2015 г. </a:t>
            </a:r>
            <a:r>
              <a:rPr lang="ru-RU" sz="3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761/пр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sz="31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реквизитах Акта указаны две стороны</a:t>
            </a:r>
            <a:r>
              <a:rPr lang="ru-RU" sz="3100" dirty="0" smtClean="0">
                <a:solidFill>
                  <a:srgbClr val="8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lvl="0"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уполномоченный </a:t>
            </a:r>
            <a:r>
              <a:rPr lang="ru-RU" sz="3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помещения в МКД;</a:t>
            </a:r>
          </a:p>
          <a:p>
            <a:pPr lvl="0"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лицо, </a:t>
            </a:r>
            <a:r>
              <a:rPr lang="ru-RU" sz="3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оказывающее работы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(услуги) по</a:t>
            </a:r>
          </a:p>
          <a:p>
            <a:pPr lvl="0"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содержанию и ремонту ОИ в МКД.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112</a:t>
            </a:fld>
            <a:endParaRPr lang="ru-RU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000108"/>
            <a:ext cx="4510284" cy="1060740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АКТ 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выполненных работ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378621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30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7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1)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Требования об </a:t>
            </a:r>
            <a:r>
              <a:rPr lang="ru-RU" sz="27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обязательном подписании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актов выполненных работ </a:t>
            </a:r>
            <a:r>
              <a:rPr lang="ru-RU" sz="27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собственниками</a:t>
            </a:r>
          </a:p>
          <a:p>
            <a:pPr>
              <a:spcAft>
                <a:spcPts val="1200"/>
              </a:spcAft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 МКД закреплена </a:t>
            </a:r>
            <a:r>
              <a:rPr lang="ru-RU" sz="27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 9 ПП РФ №290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sz="27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2)</a:t>
            </a:r>
            <a:r>
              <a:rPr lang="ru-RU" sz="2700" dirty="0" smtClean="0"/>
              <a:t> 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Правомочия собственника </a:t>
            </a:r>
            <a:r>
              <a:rPr lang="ru-RU" sz="27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подтверждается</a:t>
            </a:r>
          </a:p>
          <a:p>
            <a:pPr>
              <a:buNone/>
            </a:pPr>
            <a:r>
              <a:rPr lang="ru-RU" sz="27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решением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общего собрания собственников либо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выданными собственниками помещений</a:t>
            </a:r>
          </a:p>
          <a:p>
            <a:pPr>
              <a:buNone/>
            </a:pPr>
            <a:r>
              <a:rPr lang="ru-RU" sz="27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доверенностями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7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113</a:t>
            </a:fld>
            <a:endParaRPr lang="ru-RU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000108"/>
            <a:ext cx="4510284" cy="1060740"/>
          </a:xfrm>
        </p:spPr>
        <p:txBody>
          <a:bodyPr>
            <a:norm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АКТ 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выполненных работ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643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5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3)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Если в МКД </a:t>
            </a:r>
            <a:r>
              <a:rPr lang="ru-RU" sz="25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выбран Совет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то подписание 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актов выполненных работ председателем 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Совета МКД является его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обязанностью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spcAft>
                <a:spcPts val="12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п.4 ч.8 ст.161.1 ЖК РФ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5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4)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От имени ТСЖ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такой Акт подписывает </a:t>
            </a:r>
          </a:p>
          <a:p>
            <a:pPr>
              <a:buNone/>
            </a:pP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правления ТСЖ или иное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лицо </a:t>
            </a:r>
          </a:p>
          <a:p>
            <a:pPr>
              <a:buNone/>
            </a:pP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основании доверенности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выданной ТСЖ.</a:t>
            </a:r>
          </a:p>
          <a:p>
            <a:pPr>
              <a:buNone/>
            </a:pPr>
            <a:endParaRPr lang="ru-RU" sz="25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114</a:t>
            </a:fld>
            <a:endParaRPr lang="ru-RU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700808"/>
            <a:ext cx="8534752" cy="101381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8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Благодарю за внимание!</a:t>
            </a:r>
            <a:endParaRPr lang="ru-RU" sz="4000" b="1" dirty="0">
              <a:solidFill>
                <a:srgbClr val="8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2857496"/>
            <a:ext cx="8501122" cy="359584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Фролова Ольга Евгеньевна,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председатель Правления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НП «Воронежское Содружество ТСЖ»,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Руководитель Воронежского городского центра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общественного  контроля в сфере ЖКХ</a:t>
            </a:r>
            <a:endParaRPr lang="ru-RU" dirty="0">
              <a:solidFill>
                <a:schemeClr val="accent1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г</a:t>
            </a:r>
            <a:r>
              <a:rPr lang="ru-RU" dirty="0">
                <a:solidFill>
                  <a:schemeClr val="accent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. </a:t>
            </a:r>
            <a:r>
              <a:rPr lang="ru-RU" dirty="0" smtClean="0">
                <a:solidFill>
                  <a:schemeClr val="accent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Воронеж, площадь Ленина, </a:t>
            </a:r>
            <a:r>
              <a:rPr lang="ru-RU" dirty="0">
                <a:solidFill>
                  <a:schemeClr val="accent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д. </a:t>
            </a:r>
            <a:r>
              <a:rPr lang="ru-RU" dirty="0" smtClean="0">
                <a:solidFill>
                  <a:schemeClr val="accent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8, оф.115</a:t>
            </a:r>
            <a:endParaRPr lang="ru-RU" dirty="0">
              <a:solidFill>
                <a:schemeClr val="accent1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dirty="0">
                <a:solidFill>
                  <a:schemeClr val="accent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тел.: </a:t>
            </a:r>
            <a:r>
              <a:rPr lang="ru-RU" dirty="0" smtClean="0">
                <a:solidFill>
                  <a:schemeClr val="accent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(473)291-02-75, (910)243-47-10</a:t>
            </a:r>
            <a:endParaRPr lang="ru-RU" dirty="0">
              <a:solidFill>
                <a:schemeClr val="accent1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2400" b="1" u="sng" dirty="0" smtClean="0">
                <a:solidFill>
                  <a:srgbClr val="820000"/>
                </a:solidFill>
                <a:latin typeface="Georgia" pitchFamily="18" charset="0"/>
                <a:cs typeface="Times New Roman" panose="02020603050405020304" pitchFamily="18" charset="0"/>
              </a:rPr>
              <a:t>oefrolova@yandex.ru </a:t>
            </a:r>
            <a:endParaRPr lang="ru-RU" sz="2400" b="1" u="sng" dirty="0">
              <a:solidFill>
                <a:srgbClr val="820000"/>
              </a:solidFill>
              <a:latin typeface="Georgia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714356"/>
            <a:ext cx="3867342" cy="1214446"/>
          </a:xfrm>
        </p:spPr>
        <p:txBody>
          <a:bodyPr>
            <a:norm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ПРИНЯТЫЕ СОКРАЩЕНИЯ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3929090"/>
          </a:xfrm>
        </p:spPr>
        <p:txBody>
          <a:bodyPr/>
          <a:lstStyle/>
          <a:p>
            <a:pPr>
              <a:buNone/>
            </a:pPr>
            <a:r>
              <a:rPr lang="ru-RU" sz="2600" b="1" dirty="0" smtClean="0">
                <a:solidFill>
                  <a:srgbClr val="8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ХВС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холодное водоснабжение;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8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ГВС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горячее водоснабжение;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8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АДС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аварийно-диспетчерская служба;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8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ТКО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твердые коммунальные отходы.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285860"/>
            <a:ext cx="4929222" cy="642942"/>
          </a:xfrm>
        </p:spPr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 ОИ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21484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29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Содержание МКД </a:t>
            </a:r>
            <a:r>
              <a:rPr lang="ru-RU" sz="29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техническое </a:t>
            </a:r>
            <a:r>
              <a:rPr lang="ru-RU" sz="29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обслуживание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(поддержание надлежащего технического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состояния ОИ) и </a:t>
            </a:r>
            <a:r>
              <a:rPr lang="ru-RU" sz="29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ремонты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(восстановление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улучшение состояния имущества), </a:t>
            </a:r>
            <a:r>
              <a:rPr lang="ru-RU" sz="29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уборка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</a:t>
            </a:r>
          </a:p>
          <a:p>
            <a:pPr>
              <a:lnSpc>
                <a:spcPct val="120000"/>
              </a:lnSpc>
              <a:buNone/>
            </a:pPr>
            <a:r>
              <a:rPr lang="ru-RU" sz="29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санитарно-гигиеническая очистка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(санитарное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содержание), другие работы, направленные на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сохранность, обеспечение безопасности и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создание необходимых условий для проживания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9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 39 ЖК РФ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285860"/>
            <a:ext cx="4867474" cy="714380"/>
          </a:xfrm>
        </p:spPr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 ОИ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04864"/>
            <a:ext cx="8750206" cy="379590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Содержание ОИ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МКД включает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комплекс работ</a:t>
            </a:r>
          </a:p>
          <a:p>
            <a:pPr>
              <a:lnSpc>
                <a:spcPct val="120000"/>
              </a:lnSpc>
              <a:buNone/>
            </a:pP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услуг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 содержанию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санитарной очистке ОИ, 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уборке придомовой территории, включенной в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состав ОИ;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по </a:t>
            </a:r>
            <a:r>
              <a:rPr lang="ru-RU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техническому обслуживанию 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коммуникаций, технических устройств и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технических помещений, относящихся к ОИ.</a:t>
            </a:r>
          </a:p>
          <a:p>
            <a:pPr>
              <a:lnSpc>
                <a:spcPct val="120000"/>
              </a:lnSpc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285860"/>
            <a:ext cx="4867474" cy="774988"/>
          </a:xfrm>
        </p:spPr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 ОИ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04864"/>
            <a:ext cx="8856984" cy="4081656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Обе составляющие понятия «содержание </a:t>
            </a:r>
          </a:p>
          <a:p>
            <a:pPr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ОИ в МКД» осуществляются, как правило, 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одной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организацией, кроме случаев, </a:t>
            </a:r>
          </a:p>
          <a:p>
            <a:pPr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когда в МКД выбран непосредственный</a:t>
            </a:r>
          </a:p>
          <a:p>
            <a:pPr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способ управления.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285860"/>
            <a:ext cx="4867474" cy="774988"/>
          </a:xfrm>
        </p:spPr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 ОИ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3116"/>
            <a:ext cx="8715436" cy="4000528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ru-RU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Объект управления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в процессе </a:t>
            </a:r>
            <a:r>
              <a:rPr lang="ru-RU" sz="29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содержания ОИ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воздействие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оказывается на состояние крыш, чердаков, 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подвалов, фасадов, внешнее благоустройство,</a:t>
            </a:r>
          </a:p>
          <a:p>
            <a:pPr>
              <a:spcAft>
                <a:spcPts val="600"/>
              </a:spcAft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санитарное состояние</a:t>
            </a:r>
            <a:r>
              <a:rPr lang="en-US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ru-RU" sz="29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в процессе </a:t>
            </a:r>
            <a:r>
              <a:rPr lang="ru-RU" sz="29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технического обслуживания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внутридомовые инженерные коммуникации,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технические устройства и технические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помещения.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285860"/>
            <a:ext cx="4938912" cy="642942"/>
          </a:xfrm>
        </p:spPr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 ОИ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357718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40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Содержание ОИ</a:t>
            </a: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Tx/>
              <a:buChar char="-"/>
            </a:pPr>
            <a:r>
              <a:rPr lang="ru-RU" sz="4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технический надзор</a:t>
            </a: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(плановые общие </a:t>
            </a: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частичные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осмотры </a:t>
            </a: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крыш, чердаков, подвалов, </a:t>
            </a: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фасадов</a:t>
            </a: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элементов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внешнего </a:t>
            </a: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благоустройства</a:t>
            </a: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), надзор за состоянием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отдельных </a:t>
            </a: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элементов и </a:t>
            </a: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</a:t>
            </a: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ОИ; 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Tx/>
              <a:buChar char="-"/>
            </a:pP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подготовка </a:t>
            </a:r>
            <a:r>
              <a:rPr lang="ru-RU" sz="4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 сезонной эксплуатации</a:t>
            </a: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крыш,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чердаков, подвалов, фасадов, внешнего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благоустройства; 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FontTx/>
              <a:buChar char="-"/>
            </a:pPr>
            <a:r>
              <a:rPr lang="ru-RU" sz="4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санитарная</a:t>
            </a: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очистка чердаков, подвалов и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ru-RU" sz="4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придомовой </a:t>
            </a:r>
            <a:r>
              <a:rPr lang="ru-RU" sz="4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территории. </a:t>
            </a:r>
            <a:endParaRPr lang="ru-RU" sz="4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285860"/>
            <a:ext cx="4938912" cy="642942"/>
          </a:xfrm>
        </p:spPr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 ОИ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071966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Техническое обслуживание:</a:t>
            </a:r>
          </a:p>
          <a:p>
            <a:pPr lvl="0">
              <a:buFontTx/>
              <a:buChar char="-"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аварийное обслуживание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(незамедлительное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устранение аварий и неисправностей); 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технический надзор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(плановые общие и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частичные осмотры инженерных коммуникаций,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технических устройств и технических помещений);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подготовка к сезонной эксплуатации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инженерных коммуникаций, технических устройств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технических помещений.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285860"/>
            <a:ext cx="5010350" cy="714380"/>
          </a:xfrm>
        </p:spPr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 ОИ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1484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4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Обязанности лиц, ответственных за содержание</a:t>
            </a:r>
          </a:p>
          <a:p>
            <a:pPr>
              <a:buNone/>
            </a:pPr>
            <a:r>
              <a:rPr lang="ru-RU" sz="34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 ремонт ОИ 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3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п.6 ПП РФ №290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 lvl="0">
              <a:buNone/>
            </a:pPr>
            <a:r>
              <a:rPr lang="ru-RU" sz="31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1)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обеспечить работу </a:t>
            </a:r>
            <a:r>
              <a:rPr lang="ru-RU" sz="3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аварийно-диспетчерской</a:t>
            </a:r>
          </a:p>
          <a:p>
            <a:pPr lvl="0"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службы;</a:t>
            </a:r>
          </a:p>
          <a:p>
            <a:pPr lvl="0">
              <a:buNone/>
            </a:pPr>
            <a:r>
              <a:rPr lang="ru-RU" sz="31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2)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вести, хранить  и передавать  </a:t>
            </a:r>
            <a:r>
              <a:rPr lang="ru-RU" sz="3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техническую</a:t>
            </a:r>
          </a:p>
          <a:p>
            <a:pPr lvl="0">
              <a:buNone/>
            </a:pPr>
            <a:r>
              <a:rPr lang="ru-RU" sz="3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документацию 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МКД;</a:t>
            </a:r>
          </a:p>
          <a:p>
            <a:pPr lvl="0">
              <a:buNone/>
            </a:pPr>
            <a:r>
              <a:rPr lang="ru-RU" sz="31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3)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своевременно </a:t>
            </a:r>
            <a:r>
              <a:rPr lang="ru-RU" sz="3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заключать договоры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оказания</a:t>
            </a:r>
          </a:p>
          <a:p>
            <a:pPr lvl="0"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услуг/выполнения работ по содержанию</a:t>
            </a:r>
          </a:p>
          <a:p>
            <a:pPr lvl="0"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ремонту ОИ с подрядчиками, </a:t>
            </a:r>
            <a:r>
              <a:rPr lang="ru-RU" sz="3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осуществлять</a:t>
            </a:r>
          </a:p>
          <a:p>
            <a:pPr lvl="0">
              <a:buNone/>
            </a:pPr>
            <a:r>
              <a:rPr lang="ru-RU" sz="3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контроль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 выполнением ими обязательств по</a:t>
            </a:r>
          </a:p>
          <a:p>
            <a:pPr lvl="0"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заключенным договорам;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57298"/>
            <a:ext cx="5472608" cy="64294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63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392909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3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1. 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Федеральный закон от 29.12.2004г.  </a:t>
            </a:r>
          </a:p>
          <a:p>
            <a:pPr>
              <a:buNone/>
            </a:pPr>
            <a:r>
              <a:rPr lang="ru-RU" sz="33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 188-ФЗ 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28.12.2016)  «Жилищный кодекс </a:t>
            </a:r>
          </a:p>
          <a:p>
            <a:pPr>
              <a:spcAft>
                <a:spcPts val="600"/>
              </a:spcAft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Российской Федерации».</a:t>
            </a:r>
          </a:p>
          <a:p>
            <a:pPr>
              <a:buNone/>
            </a:pPr>
            <a:r>
              <a:rPr lang="ru-RU" sz="33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2. 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Федеральный закон от 24 июня 1998 г. </a:t>
            </a:r>
          </a:p>
          <a:p>
            <a:pPr>
              <a:spcAft>
                <a:spcPts val="600"/>
              </a:spcAft>
              <a:buNone/>
            </a:pPr>
            <a:r>
              <a:rPr lang="ru-RU" sz="33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 89-ФЗ</a:t>
            </a:r>
            <a:r>
              <a:rPr lang="ru-RU" sz="33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3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«Об отходах производства и потребления»</a:t>
            </a:r>
          </a:p>
          <a:p>
            <a:pPr>
              <a:buNone/>
            </a:pPr>
            <a:r>
              <a:rPr lang="ru-RU" sz="33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3. 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Постановление Правительства РФ от 05.05.2013г. </a:t>
            </a:r>
          </a:p>
          <a:p>
            <a:pPr>
              <a:buNone/>
            </a:pPr>
            <a:r>
              <a:rPr lang="ru-RU" sz="33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№416 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25.12.2015) «О порядке  </a:t>
            </a:r>
          </a:p>
          <a:p>
            <a:pPr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осуществления деятельности по управлению</a:t>
            </a:r>
          </a:p>
          <a:p>
            <a:pPr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многоквартирными домами»</a:t>
            </a:r>
          </a:p>
          <a:p>
            <a:pPr>
              <a:buNone/>
            </a:pPr>
            <a:endParaRPr lang="ru-RU" sz="3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214422"/>
            <a:ext cx="4867474" cy="774988"/>
          </a:xfrm>
        </p:spPr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 ОИ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00052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4)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осуществлять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подготовку предложений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выполнении плановых текущих работ по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содержанию и ремонту ОИ, а также предложений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проведении капремонта и доводить их до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сведения собственников;</a:t>
            </a:r>
          </a:p>
          <a:p>
            <a:pPr lvl="0">
              <a:buNone/>
            </a:pPr>
            <a:r>
              <a:rPr lang="ru-RU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5)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организовывать работу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начислению и сбору</a:t>
            </a:r>
          </a:p>
          <a:p>
            <a:pPr lvl="0"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платы за жилищные услуги;</a:t>
            </a:r>
          </a:p>
          <a:p>
            <a:pPr lvl="0">
              <a:buNone/>
            </a:pPr>
            <a:r>
              <a:rPr lang="ru-RU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6)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организовать работу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взысканию</a:t>
            </a:r>
          </a:p>
          <a:p>
            <a:pPr lvl="0">
              <a:buNone/>
            </a:pP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задолженности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оплате жилых помещений;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285860"/>
            <a:ext cx="4938912" cy="714380"/>
          </a:xfrm>
        </p:spPr>
        <p:txBody>
          <a:bodyPr>
            <a:no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 ОИ</a:t>
            </a:r>
            <a:endParaRPr lang="ru-RU" sz="32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14554"/>
            <a:ext cx="8750206" cy="392909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7)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предоставлять потребителям в МКД</a:t>
            </a:r>
          </a:p>
          <a:p>
            <a:pPr lvl="0">
              <a:buNone/>
            </a:pP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информацию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связанную с оказанием услуг 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выполнением работ, предусмотренных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перечнем услуг и работ, раскрытие которой 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соответствии с законодательством РФ</a:t>
            </a:r>
          </a:p>
          <a:p>
            <a:pPr lvl="0">
              <a:buNone/>
            </a:pPr>
            <a:r>
              <a:rPr lang="ru-RU" sz="26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является обязательным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sz="2600" dirty="0" smtClean="0"/>
              <a:t> 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642918"/>
            <a:ext cx="4286280" cy="1643074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АВАРИЙНО-ДИСПЕТЧЕРСКОЕ ОБСЛУЖИВАНИЕ</a:t>
            </a:r>
            <a:endParaRPr lang="ru-RU" sz="28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786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УО, ТСЖ или кооператив обязаны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организовать </a:t>
            </a:r>
            <a:r>
              <a:rPr lang="ru-RU" sz="26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аварийно-диспетчерское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обслуживание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МКД самостоятельно или путем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заключения договора на оказание услуг с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организацией, осуществляющей деятельность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аварийно-диспетчерскому обслуживанию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п.9 ПП РФ №416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sz="2800" dirty="0" smtClean="0"/>
          </a:p>
          <a:p>
            <a:pPr>
              <a:buNone/>
            </a:pPr>
            <a:endParaRPr lang="ru-RU" sz="3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714356"/>
            <a:ext cx="4286280" cy="150019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АВАРИЙНО-ДИСПЕТЧЕРСКОЕ ОБСЛУЖИВАНИЕ</a:t>
            </a:r>
            <a:endParaRPr lang="ru-RU" sz="28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428868"/>
            <a:ext cx="8856984" cy="371477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</a:t>
            </a:r>
            <a:r>
              <a:rPr lang="ru-RU" sz="31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непосредственном управлении 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положения о аварийно-диспетчерском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обслуживании </a:t>
            </a:r>
            <a:r>
              <a:rPr lang="ru-RU" sz="3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включаются в договоры</a:t>
            </a:r>
            <a:r>
              <a:rPr lang="ru-RU" sz="31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обслуживающей организациями и/или РСО.</a:t>
            </a:r>
          </a:p>
          <a:p>
            <a:pPr>
              <a:buNone/>
            </a:pPr>
            <a:endParaRPr lang="ru-RU" sz="3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Возможно </a:t>
            </a:r>
            <a:r>
              <a:rPr lang="ru-RU" sz="31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заключение отдельного договора 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аварийно-диспетчерское  обслуживание со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специализированной организацией.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714356"/>
            <a:ext cx="4286280" cy="150019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АВАРИЙНО-ДИСПЕТЧЕРСКОЕ ОБСЛУЖИВАНИЕ</a:t>
            </a:r>
            <a:endParaRPr lang="ru-RU" sz="28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71477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8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Аварийно-диспетчерская служба обеспечивает</a:t>
            </a:r>
          </a:p>
          <a:p>
            <a:pPr>
              <a:spcAft>
                <a:spcPts val="6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п.13 ПП РФ №416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незамедлительную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ликвидацию засоров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внутридомовой инженерной системы</a:t>
            </a:r>
          </a:p>
          <a:p>
            <a:pPr>
              <a:spcAft>
                <a:spcPts val="6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водоотведения и мусоропроводов внутри МКД;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устранение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аварийных повреждений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внутридомовых инженерных систем ХВС, ГВС,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водоотведения и внутридомовых систем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отопления и электроснабжения.</a:t>
            </a:r>
            <a:endParaRPr lang="ru-RU" sz="3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714356"/>
            <a:ext cx="4286280" cy="150019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АВАРИЙНО-ДИСПЕТЧЕРСКОЕ ОБСЛУЖИВАНИЕ</a:t>
            </a:r>
            <a:endParaRPr lang="ru-RU" sz="28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00052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Устранение утечек газа и локализация аварий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внутриквартирном и внутридомовом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газовом оборудовании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выполняется</a:t>
            </a:r>
          </a:p>
          <a:p>
            <a:pPr>
              <a:buNone/>
            </a:pP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круглосуточно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аварийно-диспетчерской службой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специализированной организации.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714356"/>
            <a:ext cx="4286280" cy="150019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АВАРИЙНО-ДИСПЕТЧЕРСКОЕ ОБСЛУЖИВАНИЕ</a:t>
            </a:r>
            <a:endParaRPr lang="ru-RU" sz="28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0005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Устранение утечек </a:t>
            </a:r>
            <a:r>
              <a:rPr lang="ru-RU" sz="2800" b="1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газа</a:t>
            </a:r>
            <a:r>
              <a:rPr lang="ru-RU" sz="28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и локализация аварий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выполняются </a:t>
            </a:r>
            <a:r>
              <a:rPr lang="ru-RU" sz="26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незамедлительно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поступлении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информации об аварии или о ее угрозе и при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необходимости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без соблюдения требования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 предварительном предупреждении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заказчика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 обеспечении доступа в помещение, в котором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расположено газоиспользующее оборудование,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(или) требования </a:t>
            </a:r>
            <a:r>
              <a:rPr lang="ru-RU" sz="26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 приостановлении подачи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газа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714356"/>
            <a:ext cx="4286280" cy="150019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АВАРИЙНО-ДИСПЕТЧЕРСКОЕ ОБСЛУЖИВАНИЕ</a:t>
            </a:r>
            <a:endParaRPr lang="ru-RU" sz="28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07196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УО, ТСЖ или кооператив, собственники при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непосредственном способе управления при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заключении договоров на аварийно-диспетчерское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обслуживание </a:t>
            </a:r>
            <a:r>
              <a:rPr lang="ru-RU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обязаны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п.15, 16 ПП РФ №416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>
              <a:buNone/>
            </a:pPr>
            <a:r>
              <a:rPr lang="ru-RU" sz="31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1)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представить в АДС </a:t>
            </a:r>
            <a:r>
              <a:rPr lang="ru-RU" sz="3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комплект технической</a:t>
            </a:r>
          </a:p>
          <a:p>
            <a:pPr>
              <a:buNone/>
            </a:pPr>
            <a:r>
              <a:rPr lang="ru-RU" sz="3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документации 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все объекты, сети и сооружения, 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схемы всех отключающих и запорных узлов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внутридомовых инженерных систем, планы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подземных коммуникаций и иную необходимую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документацию;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714356"/>
            <a:ext cx="4286280" cy="150019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АВАРИЙНО-ДИСПЕТЧЕРСКОЕ ОБСЛУЖИВАНИЕ</a:t>
            </a:r>
            <a:endParaRPr lang="ru-RU" sz="28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64333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2)</a:t>
            </a:r>
            <a:r>
              <a:rPr lang="ru-RU" sz="2600" dirty="0" smtClean="0"/>
              <a:t>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обеспечить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свободный доступ</a:t>
            </a:r>
            <a:r>
              <a:rPr lang="ru-RU" sz="26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сотрудников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АДС в помещения, входящие в состав ОИ, и на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иные объекты, предназначенные для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обслуживания, эксплуатации и благоустройства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МКД.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30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помещениях собственников АДС выполняет</a:t>
            </a:r>
          </a:p>
          <a:p>
            <a:pPr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только </a:t>
            </a:r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отношении ОИ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714356"/>
            <a:ext cx="4286280" cy="150019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АВАРИЙНО-ДИСПЕТЧЕРСКОЕ ОБСЛУЖИВАН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ИЕ</a:t>
            </a:r>
            <a:endParaRPr lang="ru-RU" sz="32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78621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АДС осуществляет </a:t>
            </a:r>
            <a:r>
              <a:rPr lang="ru-RU" sz="28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прием и выполнение заявок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и пользователей помещений в МКД. </a:t>
            </a:r>
          </a:p>
          <a:p>
            <a:pPr>
              <a:buNone/>
            </a:pPr>
            <a:endParaRPr lang="ru-R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Заявки принимаются </a:t>
            </a:r>
            <a:r>
              <a:rPr lang="ru-RU" sz="28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при непосредственном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обращении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АДС, в том числе посредством</a:t>
            </a:r>
          </a:p>
          <a:p>
            <a:pPr>
              <a:buNone/>
            </a:pP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телефонной связи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с помощью прямой связи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</a:t>
            </a:r>
          </a:p>
          <a:p>
            <a:pPr>
              <a:buNone/>
            </a:pP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переговорным устройствам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устанавливаемым в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подъездах МКД и кабинах лифтов, или других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возможных средств связи 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п.17 ПП РФ №416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3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14422"/>
            <a:ext cx="5472608" cy="78581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63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14340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5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4. </a:t>
            </a:r>
            <a:r>
              <a:rPr lang="ru-RU" sz="3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Постановление Правительства РФ от 13.08.2006г. </a:t>
            </a:r>
          </a:p>
          <a:p>
            <a:pPr>
              <a:buNone/>
            </a:pPr>
            <a:r>
              <a:rPr lang="ru-RU" sz="37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№491 </a:t>
            </a:r>
            <a:r>
              <a:rPr lang="ru-RU" sz="3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26.12.2016) «Об  утверждении Правил</a:t>
            </a:r>
          </a:p>
          <a:p>
            <a:pPr>
              <a:buNone/>
            </a:pPr>
            <a:r>
              <a:rPr lang="ru-RU" sz="3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содержания общего имущества в многоквартирном</a:t>
            </a:r>
          </a:p>
          <a:p>
            <a:pPr>
              <a:buNone/>
            </a:pPr>
            <a:r>
              <a:rPr lang="ru-RU" sz="3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доме и  правил изменения размера платы за</a:t>
            </a:r>
          </a:p>
          <a:p>
            <a:pPr>
              <a:buNone/>
            </a:pPr>
            <a:r>
              <a:rPr lang="ru-RU" sz="3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жилого помещения в случае оказания</a:t>
            </a:r>
          </a:p>
          <a:p>
            <a:pPr>
              <a:buNone/>
            </a:pPr>
            <a:r>
              <a:rPr lang="ru-RU" sz="3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услуг и выполнения работ по управлению, </a:t>
            </a:r>
          </a:p>
          <a:p>
            <a:pPr>
              <a:buNone/>
            </a:pPr>
            <a:r>
              <a:rPr lang="ru-RU" sz="3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содержанию и ремонту общего имущества </a:t>
            </a:r>
          </a:p>
          <a:p>
            <a:pPr>
              <a:buNone/>
            </a:pPr>
            <a:r>
              <a:rPr lang="ru-RU" sz="3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многоквартирном доме ненадлежащего качества </a:t>
            </a:r>
          </a:p>
          <a:p>
            <a:pPr>
              <a:buNone/>
            </a:pPr>
            <a:r>
              <a:rPr lang="ru-RU" sz="3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(или) с перерывами, превышающими </a:t>
            </a:r>
          </a:p>
          <a:p>
            <a:pPr>
              <a:buNone/>
            </a:pPr>
            <a:r>
              <a:rPr lang="ru-RU" sz="3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установленную продолжительность».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714356"/>
            <a:ext cx="4224532" cy="157163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АВАРИЙНО-ДИСПЕТЧЕРСКОЕ ОБСЛУЖИВАНИЕ</a:t>
            </a:r>
            <a:endParaRPr lang="ru-RU" sz="28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14776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3300" b="1" i="1" u="sng" dirty="0" smtClean="0">
                <a:solidFill>
                  <a:srgbClr val="2E2ED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spcBef>
                <a:spcPts val="600"/>
              </a:spcBef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Работа  АДС осуществляется </a:t>
            </a:r>
            <a:r>
              <a:rPr lang="ru-RU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круглосуточно</a:t>
            </a:r>
            <a:r>
              <a:rPr lang="ru-RU" dirty="0" smtClean="0">
                <a:solidFill>
                  <a:srgbClr val="8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Bef>
                <a:spcPts val="600"/>
              </a:spcBef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Сведения, полученные в результате </a:t>
            </a:r>
          </a:p>
          <a:p>
            <a:pPr>
              <a:spcBef>
                <a:spcPts val="600"/>
              </a:spcBef>
              <a:buNone/>
            </a:pPr>
            <a:r>
              <a:rPr lang="ru-RU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непрерывного контроля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работой</a:t>
            </a:r>
          </a:p>
          <a:p>
            <a:pPr>
              <a:spcBef>
                <a:spcPts val="600"/>
              </a:spcBef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инженерного оборудования, отражаются АДС</a:t>
            </a:r>
          </a:p>
          <a:p>
            <a:pPr>
              <a:spcBef>
                <a:spcPts val="600"/>
              </a:spcBef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соответствующих 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журналах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spcBef>
                <a:spcPts val="6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u="sng" dirty="0" smtClean="0">
                <a:solidFill>
                  <a:srgbClr val="2E2ED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п.12 ПП РФ №416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714356"/>
            <a:ext cx="4286280" cy="1643074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АВАРИЙНО-ДИСПЕТЧЕРСКОЕ ОБСЛУЖИВАНИЕ</a:t>
            </a:r>
            <a:endParaRPr lang="ru-RU" sz="28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78621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0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spcBef>
                <a:spcPts val="120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Регистрация заявок осуществляется в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журнале заявок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или в автоматизированной</a:t>
            </a:r>
          </a:p>
          <a:p>
            <a:pPr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системе учета таких заявок (при ее наличии).</a:t>
            </a:r>
          </a:p>
          <a:p>
            <a:pPr>
              <a:buNone/>
            </a:pPr>
            <a:endParaRPr lang="ru-R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Журнал учета заявок должен быть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прошнурован, пронумерован и скреплен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печатью</a:t>
            </a:r>
            <a:r>
              <a:rPr lang="ru-RU" sz="2800" dirty="0" smtClean="0">
                <a:solidFill>
                  <a:srgbClr val="8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АДС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п.17 ПП РФ №416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3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714356"/>
            <a:ext cx="4224532" cy="1714512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АВАРИЙНО-ДИСПЕТЧЕРСКОЕ ОБСЛУЖИВАНИЕ</a:t>
            </a:r>
            <a:endParaRPr lang="ru-RU" sz="28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500462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АДС обязана обеспечить </a:t>
            </a:r>
            <a:r>
              <a:rPr lang="ru-RU" sz="27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хранение</a:t>
            </a:r>
          </a:p>
          <a:p>
            <a:pPr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журнала заявок  в занимаемом этой</a:t>
            </a:r>
          </a:p>
          <a:p>
            <a:pPr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службой помещении и </a:t>
            </a:r>
            <a:r>
              <a:rPr lang="ru-RU" sz="27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ознакомление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 желанию собственников и пользователей</a:t>
            </a:r>
          </a:p>
          <a:p>
            <a:pPr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 МКД с внесенными в журнал</a:t>
            </a:r>
          </a:p>
          <a:p>
            <a:pPr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учета заявок </a:t>
            </a:r>
            <a:r>
              <a:rPr lang="ru-RU" sz="27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записями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sz="27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п.17 ПП РФ №416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714356"/>
            <a:ext cx="4286280" cy="1714512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АВАРИЙНО-ДИСПЕТЧЕРСКОЕ ОБСЛУЖИВАНИЕ</a:t>
            </a:r>
            <a:endParaRPr lang="ru-RU" sz="28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42902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600" b="1" i="1" u="sng" dirty="0" smtClean="0">
                <a:solidFill>
                  <a:srgbClr val="2E2ED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УО, ТСЖ, кооператив </a:t>
            </a:r>
            <a:r>
              <a:rPr lang="ru-RU" sz="26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обязаны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проинформировать</a:t>
            </a:r>
          </a:p>
          <a:p>
            <a:pPr>
              <a:buNone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потребителей в МКД об </a:t>
            </a:r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адресах и номерах</a:t>
            </a:r>
          </a:p>
          <a:p>
            <a:pPr>
              <a:buNone/>
            </a:pPr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телефонов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диспетчерской, аварийно-ремонтной</a:t>
            </a:r>
          </a:p>
          <a:p>
            <a:pPr>
              <a:buNone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службы, объединенных и (или) единых </a:t>
            </a:r>
          </a:p>
          <a:p>
            <a:pPr>
              <a:buNone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диспетчерских службах (при наличии).</a:t>
            </a:r>
          </a:p>
          <a:p>
            <a:pPr>
              <a:buNone/>
            </a:pPr>
            <a:endParaRPr lang="ru-RU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1000108"/>
            <a:ext cx="4071966" cy="928694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ТЕХНИЧЕСКОЕ СОСТОЯНИЕ ОИ</a:t>
            </a:r>
            <a:endParaRPr lang="ru-RU" sz="30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3116"/>
            <a:ext cx="8642670" cy="392909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Технические осмотры, обследование и (или)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мониторинг </a:t>
            </a:r>
            <a:r>
              <a:rPr lang="ru-RU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технического состояния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 или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его частей проводится в соответствии с </a:t>
            </a:r>
          </a:p>
          <a:p>
            <a:pPr>
              <a:buNone/>
            </a:pP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ГОСТ 31937-2011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 итогам осмотров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формируются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планы и </a:t>
            </a:r>
          </a:p>
          <a:p>
            <a:pPr>
              <a:buNone/>
            </a:pP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перечни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работ, выполнение которых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обеспечивает комфортные условия проживания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нормативное техническое состояние МКД.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928670"/>
            <a:ext cx="4010218" cy="1214446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ТЕХНИЧЕСКОЕ СОСТОЯНИЕ ОИ</a:t>
            </a:r>
            <a:endParaRPr lang="ru-RU" sz="30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00052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Первое обследование зданий проводится </a:t>
            </a:r>
          </a:p>
          <a:p>
            <a:pPr>
              <a:buNone/>
            </a:pPr>
            <a:r>
              <a:rPr lang="ru-RU" sz="31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позднее чем через два года 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после их ввода </a:t>
            </a:r>
          </a:p>
          <a:p>
            <a:pPr>
              <a:spcAft>
                <a:spcPts val="800"/>
              </a:spcAft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эксплуатацию. 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дальнейшем обследование технического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состояния проводится </a:t>
            </a:r>
            <a:r>
              <a:rPr lang="ru-RU" sz="31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реже одного раза в 10</a:t>
            </a:r>
          </a:p>
          <a:p>
            <a:pPr>
              <a:buNone/>
            </a:pPr>
            <a:r>
              <a:rPr lang="ru-RU" sz="31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лет и не реже одного раза в пять лет</a:t>
            </a:r>
            <a:r>
              <a:rPr lang="ru-RU" sz="3100" dirty="0" smtClean="0">
                <a:solidFill>
                  <a:srgbClr val="8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зданий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их отдельных элементов, работающих </a:t>
            </a:r>
          </a:p>
          <a:p>
            <a:pPr>
              <a:buNone/>
            </a:pPr>
            <a:r>
              <a:rPr lang="ru-RU" sz="3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неблагоприятных условиях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(агрессивные среды, 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вибрации, повышенная влажность, сейсмичность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района 7 баллов и более и др.)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928670"/>
            <a:ext cx="4143404" cy="1000132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ТЕХНИЧЕСКОЕ СОСТОЯНИЕ ОИ</a:t>
            </a:r>
            <a:endParaRPr lang="ru-RU" sz="30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21484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Обследование и мониторинг технического</a:t>
            </a:r>
          </a:p>
          <a:p>
            <a:pPr>
              <a:spcAft>
                <a:spcPts val="600"/>
              </a:spcAft>
              <a:buNone/>
            </a:pPr>
            <a:r>
              <a:rPr lang="ru-RU" sz="34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состояния зданий </a:t>
            </a: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проводят также:</a:t>
            </a:r>
          </a:p>
          <a:p>
            <a:pPr>
              <a:buFontTx/>
              <a:buChar char="-"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истечении </a:t>
            </a:r>
            <a:r>
              <a:rPr lang="ru-RU" sz="3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нормативных сроков</a:t>
            </a:r>
            <a:r>
              <a:rPr lang="ru-RU" sz="3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эксплуатации</a:t>
            </a:r>
          </a:p>
          <a:p>
            <a:pPr>
              <a:spcAft>
                <a:spcPts val="600"/>
              </a:spcAft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зданий и сооружений;</a:t>
            </a:r>
          </a:p>
          <a:p>
            <a:pPr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при обнаружении </a:t>
            </a:r>
            <a:r>
              <a:rPr lang="ru-RU" sz="3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значительных дефектов</a:t>
            </a: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повреждений и деформаций в процессе</a:t>
            </a:r>
          </a:p>
          <a:p>
            <a:pPr>
              <a:spcAft>
                <a:spcPts val="600"/>
              </a:spcAft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технического обслуживания здания;</a:t>
            </a:r>
          </a:p>
          <a:p>
            <a:pPr>
              <a:buFontTx/>
              <a:buChar char="-"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результатам </a:t>
            </a:r>
            <a:r>
              <a:rPr lang="ru-RU" sz="3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последствий</a:t>
            </a: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пожаров, стихийных</a:t>
            </a:r>
          </a:p>
          <a:p>
            <a:pPr>
              <a:spcAft>
                <a:spcPts val="600"/>
              </a:spcAft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бедствий, аварий, связанных с разрушением здания;</a:t>
            </a:r>
          </a:p>
          <a:p>
            <a:pPr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3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инициативе</a:t>
            </a:r>
            <a:r>
              <a:rPr lang="ru-RU" sz="3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 объекта.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85794"/>
            <a:ext cx="3938780" cy="1071570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ОСМОТРЫ ОИ</a:t>
            </a:r>
            <a:endParaRPr lang="ru-RU" sz="30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000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8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Технический осмотр </a:t>
            </a:r>
            <a:r>
              <a:rPr lang="ru-RU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проводится с целью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получения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оценки технического состояния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МКД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(или) отдельных его частей, для определения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формирования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плана работ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перечня работ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(услуг), объема и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периодичности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их выполнения.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857232"/>
            <a:ext cx="3938780" cy="1000132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ОСМОТРЫ ОИ</a:t>
            </a:r>
            <a:endParaRPr lang="ru-RU" sz="30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21484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Услуга проведения технических осмотров</a:t>
            </a: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является </a:t>
            </a:r>
          </a:p>
          <a:p>
            <a:pPr>
              <a:buNone/>
            </a:pP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системной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включает в себя (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ГОСТ Р 56194−2014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визуальные осмотры;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инструментальные осмотры;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технические обследования;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мониторинг технического состояния имущества.</a:t>
            </a:r>
          </a:p>
          <a:p>
            <a:endParaRPr lang="ru-RU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Визуальный осмотр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осмотр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проводимый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без</a:t>
            </a:r>
          </a:p>
          <a:p>
            <a:pPr>
              <a:buNone/>
            </a:pP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применения специальных приборов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инструментов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целью получения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приближенной оценки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технического состояния осматриваемого ОИ.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857232"/>
            <a:ext cx="3938780" cy="1000132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ОСМОТРЫ ОИ</a:t>
            </a:r>
            <a:endParaRPr lang="ru-RU" sz="30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392909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7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Инструментальные осмотры 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проводятся </a:t>
            </a:r>
          </a:p>
          <a:p>
            <a:pPr>
              <a:buNone/>
            </a:pPr>
            <a:r>
              <a:rPr lang="ru-RU" sz="27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использованием специальных инструментов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приборов </a:t>
            </a:r>
            <a:r>
              <a:rPr lang="ru-RU" sz="27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при выявлении повреждений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характерных признаков дефектов с целью</a:t>
            </a:r>
          </a:p>
          <a:p>
            <a:pPr>
              <a:buNone/>
            </a:pPr>
            <a:r>
              <a:rPr lang="ru-RU" sz="27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оценки технического состояния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имущества,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определения и </a:t>
            </a:r>
            <a:r>
              <a:rPr lang="ru-RU" sz="27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корректировки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состава работ</a:t>
            </a:r>
          </a:p>
          <a:p>
            <a:pPr>
              <a:spcAft>
                <a:spcPts val="600"/>
              </a:spcAft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содержания и ремонта  ОИ.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Проводятся с привлечением </a:t>
            </a:r>
          </a:p>
          <a:p>
            <a:pPr>
              <a:buNone/>
            </a:pPr>
            <a:r>
              <a:rPr lang="ru-RU" sz="27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специализированных организаций</a:t>
            </a:r>
            <a:r>
              <a:rPr lang="ru-RU" sz="2700" dirty="0" smtClean="0">
                <a:solidFill>
                  <a:srgbClr val="8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ru-RU" sz="27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57298"/>
            <a:ext cx="5472608" cy="64294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63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14340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31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5. 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Постановление Правительства РФ от 03.04.2013г. </a:t>
            </a:r>
          </a:p>
          <a:p>
            <a:pPr>
              <a:buNone/>
            </a:pPr>
            <a:r>
              <a:rPr lang="ru-RU" sz="31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№290</a:t>
            </a:r>
            <a:r>
              <a:rPr lang="ru-RU" sz="3100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 минимальном перечне услуг и работ, 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необходимых для обеспечения надлежащего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содержания общего имущества в многоквартирном</a:t>
            </a:r>
          </a:p>
          <a:p>
            <a:pPr>
              <a:spcAft>
                <a:spcPts val="600"/>
              </a:spcAft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доме, и порядке  их оказания и выполнения».</a:t>
            </a:r>
          </a:p>
          <a:p>
            <a:pPr>
              <a:buNone/>
            </a:pPr>
            <a:r>
              <a:rPr lang="ru-RU" sz="31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6.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Постановление Госстроя РФ от 27.09.2003</a:t>
            </a:r>
          </a:p>
          <a:p>
            <a:pPr>
              <a:buNone/>
            </a:pPr>
            <a:r>
              <a:rPr lang="ru-RU" sz="31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 170 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«Об утверждении Правил и норм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технической эксплуатации жилищного фонда».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000528" cy="1000132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ОСМОТРЫ ОИ</a:t>
            </a:r>
            <a:endParaRPr lang="ru-RU" sz="30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371477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Мониторинг технического состояния МКД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проводится при необходимости </a:t>
            </a:r>
            <a:r>
              <a:rPr lang="ru-RU" sz="28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выявить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временные изменения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происходящие с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конструкциями, которые изменили свое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напряженно-деформированное состояние, а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также при попадании  МКД в зону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влияния</a:t>
            </a:r>
          </a:p>
          <a:p>
            <a:pPr>
              <a:buNone/>
            </a:pP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строек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природно-техногенных воздействий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др.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проведения мониторинга технического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состояния приведен в 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ГОСТ 31937-2011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ru-RU" sz="3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000528" cy="1071570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ОСМОТРЫ ОИ</a:t>
            </a:r>
            <a:endParaRPr lang="ru-RU" sz="30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000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Осмотр общего имущества в МКД –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неотъемлемая составляющая его содержания.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Цели осмотра</a:t>
            </a:r>
            <a:r>
              <a:rPr lang="ru-RU" sz="26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своевременно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выявить:</a:t>
            </a:r>
          </a:p>
          <a:p>
            <a:pPr lvl="0"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1)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факт того, что состояние общего имущества</a:t>
            </a:r>
          </a:p>
          <a:p>
            <a:pPr lvl="0"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соответствует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установленным требованиям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законодательства;</a:t>
            </a:r>
          </a:p>
          <a:p>
            <a:pPr lvl="0"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2)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наличие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угрозы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безопасности жизни и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здоровью граждан.</a:t>
            </a:r>
          </a:p>
          <a:p>
            <a:pPr>
              <a:buNone/>
            </a:pPr>
            <a:endParaRPr lang="ru-RU" sz="3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85794"/>
            <a:ext cx="3938780" cy="1071570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ОСМОТРЫ ОИ</a:t>
            </a:r>
            <a:endParaRPr lang="ru-RU" sz="30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00052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Осмотры ОИ в </a:t>
            </a:r>
            <a:r>
              <a:rPr lang="ru-RU" sz="28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зависимости от способа управления</a:t>
            </a:r>
            <a:r>
              <a:rPr lang="ru-RU" sz="2800" dirty="0" smtClean="0">
                <a:solidFill>
                  <a:srgbClr val="8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spcAft>
                <a:spcPts val="6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проводятся 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п.13 ПП РФ №491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>
              <a:buFontTx/>
              <a:buChar char="-"/>
            </a:pP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собственниками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помещений, лицами, привлекаемыми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собственниками на основании договора для проведения</a:t>
            </a:r>
          </a:p>
          <a:p>
            <a:pPr>
              <a:spcAft>
                <a:spcPts val="6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строительно-технической экспертизы;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ответственными лицами органов управления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ТСЖ,</a:t>
            </a:r>
          </a:p>
          <a:p>
            <a:pPr>
              <a:spcAft>
                <a:spcPts val="600"/>
              </a:spcAft>
              <a:buNone/>
            </a:pP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кооператива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spcAft>
                <a:spcPts val="6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управляющей организацией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лицами, оказывающими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услуги и (или) выполняющими</a:t>
            </a:r>
          </a:p>
          <a:p>
            <a:pPr>
              <a:buNone/>
            </a:pP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работы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(при непосредственном управлении).</a:t>
            </a:r>
          </a:p>
          <a:p>
            <a:pPr>
              <a:buNone/>
            </a:pPr>
            <a:endParaRPr lang="ru-RU" sz="3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85794"/>
            <a:ext cx="4000528" cy="1071570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ОСМОТРЫ ОИ</a:t>
            </a:r>
            <a:endParaRPr lang="ru-RU" sz="30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214842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36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 смене способа управления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или выборе другой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УО  необходимо провести общий осмотр состояния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ОИ, чтобы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0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зафиксировать его</a:t>
            </a:r>
            <a:r>
              <a:rPr lang="ru-RU" sz="3000" dirty="0" smtClean="0">
                <a:solidFill>
                  <a:srgbClr val="8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 момент вступления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силу договора управления МКД или реализации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выбранного способа управления в виде создания ТСЖ.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Целесообразно проводить общий осмотр ОИ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 представителями УО </a:t>
            </a:r>
            <a:r>
              <a:rPr lang="ru-RU" sz="30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 окончании каждого года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управления МКД </a:t>
            </a:r>
            <a:r>
              <a:rPr lang="ru-RU" sz="30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для определения эффективности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0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работы УО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785794"/>
            <a:ext cx="3938780" cy="1071570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ОСМОТРЫ ОИ</a:t>
            </a:r>
            <a:endParaRPr lang="ru-RU" sz="30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21484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Общие осмотры необходимо проводить </a:t>
            </a:r>
            <a:r>
              <a:rPr lang="ru-RU" sz="38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два раза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8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год</a:t>
            </a:r>
            <a:r>
              <a:rPr lang="ru-RU" sz="3800" b="1" i="1" dirty="0" smtClean="0">
                <a:solidFill>
                  <a:srgbClr val="8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3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весной и осенью (до начала отопительного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сезона).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Рекомендуемая периодичность плановых и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частичных осмотров элементов ОИ в МКД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приведена в </a:t>
            </a:r>
            <a:r>
              <a:rPr lang="ru-RU" sz="3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приложении №1</a:t>
            </a:r>
            <a:r>
              <a:rPr lang="ru-RU" sz="3800" dirty="0" smtClean="0">
                <a:solidFill>
                  <a:srgbClr val="2E2ED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 Правилам </a:t>
            </a:r>
            <a:r>
              <a:rPr lang="ru-RU" sz="3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№170</a:t>
            </a:r>
            <a:r>
              <a:rPr lang="ru-RU" sz="3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Периодичность осмотров ОИ целесообразно указать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</a:t>
            </a:r>
            <a:r>
              <a:rPr lang="ru-RU" sz="38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ДУ</a:t>
            </a:r>
            <a:r>
              <a:rPr lang="ru-RU" sz="3800" dirty="0" smtClean="0">
                <a:solidFill>
                  <a:srgbClr val="8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(с участием Совета МКД) или </a:t>
            </a:r>
            <a:r>
              <a:rPr lang="ru-RU" sz="38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Уставе</a:t>
            </a:r>
            <a:r>
              <a:rPr lang="ru-RU" sz="3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3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ТСЖ,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кооператива.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85794"/>
            <a:ext cx="3938780" cy="1071570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ОСМОТРЫ ОИ</a:t>
            </a:r>
            <a:endParaRPr lang="ru-RU" sz="30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378621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buNone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Особое внимание в процессе осмотров</a:t>
            </a:r>
          </a:p>
          <a:p>
            <a:pPr>
              <a:buNone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должно быть уделено </a:t>
            </a:r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тем зданиям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и их</a:t>
            </a:r>
          </a:p>
          <a:p>
            <a:pPr>
              <a:buNone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конструкциям и оборудованию, которые</a:t>
            </a:r>
          </a:p>
          <a:p>
            <a:pPr>
              <a:buNone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имеют физический </a:t>
            </a:r>
            <a:r>
              <a:rPr lang="ru-RU" sz="26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износ свыше 60%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п.2.1.2 Правил № 170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85794"/>
            <a:ext cx="3938780" cy="1071570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ОСМОТРЫ ОИ</a:t>
            </a:r>
            <a:endParaRPr lang="ru-RU" sz="30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07196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Осмотры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 делятся на: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-плановые;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-внеплановые.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Это предусматривает 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абз.3 раздела II</a:t>
            </a:r>
            <a:r>
              <a:rPr lang="ru-RU" sz="28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Правил</a:t>
            </a:r>
          </a:p>
          <a:p>
            <a:pPr>
              <a:buNone/>
            </a:pP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 170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ru-R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Виды </a:t>
            </a:r>
            <a:r>
              <a:rPr lang="ru-RU" sz="28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плановых осмотров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п.2.1.1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Правил 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170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общие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направлены на осмотр ОИ в целом,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включая конструкции, инженерное оборудование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внешнее благоустройство;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частичные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осмотры отдельных элементов ОИ.</a:t>
            </a:r>
          </a:p>
          <a:p>
            <a:pPr>
              <a:buNone/>
            </a:pPr>
            <a:endParaRPr lang="ru-RU" sz="3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85794"/>
            <a:ext cx="3938780" cy="1071570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ОСМОТРЫ ОИ</a:t>
            </a:r>
            <a:endParaRPr lang="ru-RU" sz="30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14340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b="1" u="sng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Пример частичных осмотров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п.27 ПП РФ №290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пожарных лестниц;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лазов;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проходов;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выходов;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систем аварийного освещения;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пожаротушения;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сигнализации;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противопожарного водоснабжения;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средств противопожарной защиты;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противодымной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защиты.</a:t>
            </a:r>
            <a:endParaRPr lang="ru-RU" sz="3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85794"/>
            <a:ext cx="3938780" cy="1071570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ОСМОТРЫ ОИ</a:t>
            </a:r>
            <a:endParaRPr lang="ru-RU" sz="30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14340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Внеплановые осмотры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необходимо проводить</a:t>
            </a:r>
          </a:p>
          <a:p>
            <a:pPr>
              <a:spcAft>
                <a:spcPts val="6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п.2.1.1 Правил 170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после ливней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ураганных ветров, обильных 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снегопадов, наводнений и других явлений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стихийного характера, вызывающих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повреждения отдельных элементов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ОИ;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случае аварий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внешних коммуникациях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при выявлении деформации конструкций и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неисправности инженерного оборудования, 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нарушающих условия нормальной эксплуатации.</a:t>
            </a:r>
          </a:p>
          <a:p>
            <a:pPr>
              <a:buNone/>
            </a:pPr>
            <a:endParaRPr lang="ru-RU" sz="3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85794"/>
            <a:ext cx="4000528" cy="1071570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ОСМОТРЫ ОИ</a:t>
            </a:r>
            <a:endParaRPr lang="ru-RU" sz="30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07196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Осмотры отдельных элементов МКД, которые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обсуживают специализированные организации,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необходимо проводить с </a:t>
            </a:r>
            <a:r>
              <a:rPr lang="ru-RU" sz="28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привлечением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ответственных сотрудников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этих организаций.</a:t>
            </a:r>
          </a:p>
          <a:p>
            <a:pPr>
              <a:buNone/>
            </a:pPr>
            <a:endParaRPr lang="ru-R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Например, они должны участвовать в осмотре</a:t>
            </a:r>
          </a:p>
          <a:p>
            <a:pPr>
              <a:buNone/>
            </a:pP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лифтов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системы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пожарной сигнализации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внутридомового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газового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оборудования,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системы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вентиляции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ru-RU" sz="3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57298"/>
            <a:ext cx="5472608" cy="64294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63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14554"/>
            <a:ext cx="8750206" cy="364333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7.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Постановление Правительства РФ от 26.12.2014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1521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07.12.2016) «Об утверждении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перечня национальных стандартов и сводов правил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(частей таких стандартов и сводов правил),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результате применения которых на обязательной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основе обеспечивается соблюдение требований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Федерального закона «Технический регламент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безопасности зданий и сооружений»».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14422"/>
            <a:ext cx="5472608" cy="714380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АКТ  ОСМОТРА  ОИ</a:t>
            </a:r>
            <a:endParaRPr lang="ru-RU" sz="30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07196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Результаты осмотра ОИ </a:t>
            </a:r>
            <a:r>
              <a:rPr lang="ru-RU" sz="28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оформляются актом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который является основанием для принятия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решения 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п.14 ПП РФ №491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>
              <a:buNone/>
            </a:pPr>
            <a:r>
              <a:rPr lang="ru-RU" sz="28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1)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 соответствии проверяемого  ОИ требованиям </a:t>
            </a:r>
          </a:p>
          <a:p>
            <a:pPr>
              <a:buNone/>
            </a:pP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законодательства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None/>
            </a:pPr>
            <a:r>
              <a:rPr lang="ru-RU" sz="28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2)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 соответствии требованиям обеспечения</a:t>
            </a:r>
          </a:p>
          <a:p>
            <a:pPr>
              <a:buNone/>
            </a:pP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безопасности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граждан;</a:t>
            </a:r>
          </a:p>
          <a:p>
            <a:pPr>
              <a:buNone/>
            </a:pPr>
            <a:r>
              <a:rPr lang="ru-RU" sz="28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3)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 принятии решения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мерах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(мероприятиях),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необходимых для устранения выявленных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дефектов.</a:t>
            </a:r>
          </a:p>
          <a:p>
            <a:pPr>
              <a:buNone/>
            </a:pPr>
            <a:endParaRPr lang="ru-RU" sz="3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571504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АКТ  ОСМОТРА  ОИ</a:t>
            </a:r>
            <a:endParaRPr lang="ru-RU" sz="30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214842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33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spcBef>
                <a:spcPts val="100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 необходимости в акте указывается  тот факт,</a:t>
            </a:r>
          </a:p>
          <a:p>
            <a:pPr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что ОИ достигло уровня </a:t>
            </a:r>
            <a:r>
              <a:rPr lang="ru-RU" sz="28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предельно допустимых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характеристик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надежности и безопасности МКД</a:t>
            </a:r>
          </a:p>
          <a:p>
            <a:pPr>
              <a:spcAft>
                <a:spcPts val="600"/>
              </a:spcAft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или его отдельных элементов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п.22 ПП РФ №491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Это необходимо для </a:t>
            </a:r>
            <a:r>
              <a:rPr lang="ru-RU" sz="28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переноса сроков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проведения</a:t>
            </a:r>
          </a:p>
          <a:p>
            <a:pPr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капитального ремонта МКД или принятия</a:t>
            </a:r>
          </a:p>
          <a:p>
            <a:pPr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решения ОМСУ о признании дома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непригодным к</a:t>
            </a:r>
          </a:p>
          <a:p>
            <a:pPr>
              <a:spcAft>
                <a:spcPts val="600"/>
              </a:spcAft>
              <a:buNone/>
            </a:pPr>
            <a:r>
              <a:rPr lang="ru-RU" sz="28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проживанию</a:t>
            </a:r>
            <a:r>
              <a:rPr lang="ru-RU" sz="2800" dirty="0" smtClean="0">
                <a:solidFill>
                  <a:srgbClr val="8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Акт подписывают </a:t>
            </a:r>
            <a:r>
              <a:rPr lang="ru-RU" sz="28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все участники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осмотра.</a:t>
            </a:r>
            <a:endParaRPr lang="ru-RU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642942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АКТ  ОСМОТРА  ОИ</a:t>
            </a:r>
            <a:endParaRPr lang="ru-RU" sz="30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07196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300" b="1" dirty="0" smtClean="0">
                <a:solidFill>
                  <a:srgbClr val="8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течение месяца 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 дня составления акта УО, ТСЖ</a:t>
            </a:r>
          </a:p>
          <a:p>
            <a:pPr>
              <a:spcAft>
                <a:spcPts val="1200"/>
              </a:spcAft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обязаны (</a:t>
            </a:r>
            <a:r>
              <a:rPr lang="ru-RU" sz="33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п.2.1.5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Правил </a:t>
            </a:r>
            <a:r>
              <a:rPr lang="ru-RU" sz="33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№170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 lvl="0"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уточнить </a:t>
            </a:r>
            <a:r>
              <a:rPr lang="ru-RU" sz="33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объемы работ 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текущему ремонту</a:t>
            </a:r>
          </a:p>
          <a:p>
            <a:pPr lvl="0"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(на текущий год – по результатам </a:t>
            </a:r>
            <a:r>
              <a:rPr lang="ru-RU" sz="3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весеннего</a:t>
            </a:r>
          </a:p>
          <a:p>
            <a:pPr lvl="0"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осмотра, на следующий год – по итогам</a:t>
            </a:r>
          </a:p>
          <a:p>
            <a:pPr lvl="0">
              <a:spcAft>
                <a:spcPts val="600"/>
              </a:spcAft>
              <a:buNone/>
            </a:pPr>
            <a:r>
              <a:rPr lang="ru-RU" sz="3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осеннего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 lvl="0">
              <a:buNone/>
            </a:pPr>
            <a:r>
              <a:rPr lang="ru-RU" sz="33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А)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результатам </a:t>
            </a:r>
            <a:r>
              <a:rPr lang="ru-RU" sz="33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весеннего осмотра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необходимо </a:t>
            </a:r>
          </a:p>
          <a:p>
            <a:pPr lvl="0"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установить объемы работ, необходимых для</a:t>
            </a:r>
          </a:p>
          <a:p>
            <a:pPr lvl="0"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подготовки МКД и его инженерного оборудования</a:t>
            </a:r>
          </a:p>
          <a:p>
            <a:pPr lvl="0"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 эксплуатации </a:t>
            </a:r>
            <a:r>
              <a:rPr lang="ru-RU" sz="3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следующий зимний период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642942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АКТ ОСМОТРА ОИ</a:t>
            </a:r>
            <a:endParaRPr lang="ru-RU" sz="30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3929090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ru-RU" sz="27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Б) 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результатам </a:t>
            </a:r>
            <a:r>
              <a:rPr lang="ru-RU" sz="27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осеннего осмотра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необходимо </a:t>
            </a:r>
          </a:p>
          <a:p>
            <a:pPr lvl="0"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определить </a:t>
            </a:r>
            <a:r>
              <a:rPr lang="ru-RU" sz="27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готовность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каждого МКД к</a:t>
            </a:r>
          </a:p>
          <a:p>
            <a:pPr lvl="0"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эксплуатации в зимних условиях;</a:t>
            </a:r>
          </a:p>
          <a:p>
            <a:pPr lvl="0"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выдать </a:t>
            </a:r>
            <a:r>
              <a:rPr lang="ru-RU" sz="27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рекомендации 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 на</a:t>
            </a:r>
          </a:p>
          <a:p>
            <a:pPr lvl="0"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выполнение работ по текущему ремонту;</a:t>
            </a:r>
          </a:p>
          <a:p>
            <a:pPr lvl="0"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определить неисправности и повреждения,</a:t>
            </a:r>
          </a:p>
          <a:p>
            <a:pPr lvl="0"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устранение которых требует </a:t>
            </a:r>
            <a:r>
              <a:rPr lang="ru-RU" sz="27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капитального</a:t>
            </a:r>
          </a:p>
          <a:p>
            <a:pPr lvl="0">
              <a:buNone/>
            </a:pPr>
            <a:r>
              <a:rPr lang="ru-RU" sz="27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ремонта.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714380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ЖУРНАЛ ОСМОТРОВ</a:t>
            </a:r>
            <a:endParaRPr lang="ru-RU" sz="30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00052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УО, ТСЖ, кооператив должны вести </a:t>
            </a:r>
            <a:r>
              <a:rPr lang="ru-RU" sz="28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журнал</a:t>
            </a:r>
          </a:p>
          <a:p>
            <a:pPr>
              <a:lnSpc>
                <a:spcPct val="120000"/>
              </a:lnSpc>
              <a:spcAft>
                <a:spcPts val="1200"/>
              </a:spcAft>
              <a:buNone/>
            </a:pPr>
            <a:r>
              <a:rPr lang="ru-RU" sz="28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осмотров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ОИ 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п.2.1.4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Правил 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№170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итогам осмотра в журнале отражаются: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выявленные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неисправности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повреждения;</a:t>
            </a:r>
          </a:p>
          <a:p>
            <a:pPr lvl="0">
              <a:lnSpc>
                <a:spcPct val="120000"/>
              </a:lnSpc>
              <a:spcAft>
                <a:spcPts val="1200"/>
              </a:spcAft>
              <a:buFontTx/>
              <a:buChar char="-"/>
            </a:pP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техническое состояние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элементов дома.</a:t>
            </a:r>
          </a:p>
          <a:p>
            <a:pPr>
              <a:lnSpc>
                <a:spcPct val="12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Рекомендованная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форма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журнала осмотра</a:t>
            </a:r>
          </a:p>
          <a:p>
            <a:pPr>
              <a:lnSpc>
                <a:spcPct val="12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приведена в 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приложении № 3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 Правилам 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№170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642942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 ОИ</a:t>
            </a:r>
            <a:endParaRPr lang="ru-RU" sz="30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00052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Периодичность и сезонность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(лето, зима)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выполнения работ и/или оказания услуг в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отношении ОИ  Минимальным перечнем (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ПП</a:t>
            </a:r>
          </a:p>
          <a:p>
            <a:pPr>
              <a:buNone/>
            </a:pP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РФ №290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установлена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Зависимость выполняемых работ и оказываемых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услуг с учетом сезонности предусмотрена </a:t>
            </a:r>
          </a:p>
          <a:p>
            <a:pPr>
              <a:buNone/>
            </a:pPr>
            <a:r>
              <a:rPr lang="ru-RU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только в отношении придомовой территории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включенной в состав ОИ.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642942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 ОИ</a:t>
            </a:r>
            <a:endParaRPr lang="ru-RU" sz="30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071966"/>
          </a:xfrm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30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Состав работ и услуг, которые будут выполнены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оказаны к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весенне-летнему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сезону (и в период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весенне-летнего сезона), к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осенне-зимнему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сезону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(и в период осенне-зимнего сезона) определяется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отношении каждого МКД</a:t>
            </a:r>
            <a:r>
              <a:rPr lang="ru-RU" sz="26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отдельно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учетом ОИ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климатических особенностей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региона,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котором расположен МКД.</a:t>
            </a:r>
          </a:p>
          <a:p>
            <a:pPr>
              <a:buNone/>
            </a:pPr>
            <a:endParaRPr lang="ru-RU" sz="29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642942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 ОИ</a:t>
            </a:r>
            <a:endParaRPr lang="ru-RU" sz="30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3929090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300"/>
              </a:spcBef>
              <a:buNone/>
            </a:pPr>
            <a:r>
              <a:rPr lang="ru-RU" sz="3400" b="1" dirty="0" smtClean="0">
                <a:solidFill>
                  <a:srgbClr val="8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Работы по содержанию ОИ, выполняемые к</a:t>
            </a:r>
          </a:p>
          <a:p>
            <a:pPr>
              <a:spcBef>
                <a:spcPts val="300"/>
              </a:spcBef>
              <a:buNone/>
            </a:pPr>
            <a:r>
              <a:rPr lang="ru-RU" sz="3400" b="1" dirty="0" smtClean="0">
                <a:solidFill>
                  <a:srgbClr val="8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весенне-летнему периоду эксплуатации </a:t>
            </a:r>
          </a:p>
          <a:p>
            <a:pPr>
              <a:spcBef>
                <a:spcPts val="300"/>
              </a:spcBef>
              <a:spcAft>
                <a:spcPts val="1200"/>
              </a:spcAft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(Правила </a:t>
            </a:r>
            <a:r>
              <a:rPr lang="ru-RU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№170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):</a:t>
            </a:r>
          </a:p>
          <a:p>
            <a:pPr>
              <a:spcBef>
                <a:spcPts val="300"/>
              </a:spcBef>
              <a:spcAft>
                <a:spcPts val="6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укрепление </a:t>
            </a:r>
            <a:r>
              <a:rPr lang="ru-RU" sz="3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водосточных труб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колен и воронок;</a:t>
            </a:r>
          </a:p>
          <a:p>
            <a:pPr>
              <a:spcBef>
                <a:spcPts val="300"/>
              </a:spcBef>
              <a:spcAft>
                <a:spcPts val="600"/>
              </a:spcAft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расконсервирование и </a:t>
            </a:r>
            <a:r>
              <a:rPr lang="ru-RU" sz="3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ремонт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поливочной системы;</a:t>
            </a:r>
          </a:p>
          <a:p>
            <a:pPr>
              <a:spcBef>
                <a:spcPts val="300"/>
              </a:spcBef>
              <a:spcAft>
                <a:spcPts val="600"/>
              </a:spcAft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снятие пружин на входных дверях;</a:t>
            </a:r>
          </a:p>
          <a:p>
            <a:pPr>
              <a:spcBef>
                <a:spcPts val="300"/>
              </a:spcBef>
              <a:spcAft>
                <a:spcPts val="600"/>
              </a:spcAft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3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консервация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системы центрального отопления;</a:t>
            </a:r>
          </a:p>
          <a:p>
            <a:pPr>
              <a:spcBef>
                <a:spcPts val="300"/>
              </a:spcBef>
              <a:spcAft>
                <a:spcPts val="600"/>
              </a:spcAft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3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ремонт 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оборудования детских и спортивных</a:t>
            </a:r>
          </a:p>
          <a:p>
            <a:pPr>
              <a:spcBef>
                <a:spcPts val="300"/>
              </a:spcBef>
              <a:spcAft>
                <a:spcPts val="600"/>
              </a:spcAft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площадок;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642942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 ОИ</a:t>
            </a:r>
            <a:endParaRPr lang="ru-RU" sz="30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000528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buFontTx/>
              <a:buChar char="-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ремонт просевших </a:t>
            </a:r>
            <a:r>
              <a:rPr lang="ru-RU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отмосток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устройство дополнительной сети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поливочных</a:t>
            </a:r>
          </a:p>
          <a:p>
            <a:pPr>
              <a:spcBef>
                <a:spcPts val="6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систем.</a:t>
            </a:r>
          </a:p>
          <a:p>
            <a:pPr>
              <a:spcBef>
                <a:spcPts val="600"/>
              </a:spcBef>
              <a:buNone/>
            </a:pPr>
            <a:endParaRPr lang="ru-RU" sz="3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Также должны быть выполнены (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Приложение №4</a:t>
            </a:r>
          </a:p>
          <a:p>
            <a:pPr>
              <a:spcBef>
                <a:spcPts val="6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 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ВСН 58-88 (</a:t>
            </a:r>
            <a:r>
              <a:rPr lang="ru-RU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>
              <a:spcBef>
                <a:spcPts val="6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работы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раскрытию продухов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цоколях и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вентиляции чердаков; </a:t>
            </a:r>
          </a:p>
          <a:p>
            <a:pPr>
              <a:spcBef>
                <a:spcPts val="6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осмотр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кровель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фасадов и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полов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подвалах.</a:t>
            </a:r>
          </a:p>
          <a:p>
            <a:pPr>
              <a:spcBef>
                <a:spcPts val="600"/>
              </a:spcBef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642942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 ОИ</a:t>
            </a:r>
            <a:endParaRPr lang="ru-RU" sz="30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3857652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300"/>
              </a:spcBef>
              <a:buNone/>
            </a:pPr>
            <a:r>
              <a:rPr lang="ru-RU" sz="2800" b="1" dirty="0" smtClean="0">
                <a:solidFill>
                  <a:srgbClr val="8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Работы по содержанию ОИ, выполняемые </a:t>
            </a:r>
          </a:p>
          <a:p>
            <a:pPr>
              <a:spcBef>
                <a:spcPts val="300"/>
              </a:spcBef>
              <a:buNone/>
            </a:pPr>
            <a:r>
              <a:rPr lang="ru-RU" sz="2800" b="1" dirty="0" smtClean="0">
                <a:solidFill>
                  <a:srgbClr val="8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 осенне-зимнему периоду эксплуатации</a:t>
            </a:r>
          </a:p>
          <a:p>
            <a:pPr>
              <a:spcBef>
                <a:spcPts val="300"/>
              </a:spcBef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(Правила 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№170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утепление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оконных и балконных проемов;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замена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разбитых стекол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окон и балконных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дверей;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утепление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чердачных перекрытий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утепление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трубопроводов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чердачных и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подвальных помещениях;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укрепление и ремонт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парапетных ограждений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71438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63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071966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8.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ГОСТ Р 51929-2014.</a:t>
            </a:r>
            <a:r>
              <a:rPr lang="ru-RU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Услуги жилищно-коммунального</a:t>
            </a:r>
          </a:p>
          <a:p>
            <a:pPr lvl="0"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хозяйства и управления многоквартирными домами.</a:t>
            </a:r>
          </a:p>
          <a:p>
            <a:pPr lvl="0">
              <a:spcAft>
                <a:spcPts val="6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Термины и определения.</a:t>
            </a:r>
          </a:p>
          <a:p>
            <a:pPr lvl="0">
              <a:buNone/>
            </a:pPr>
            <a:r>
              <a:rPr lang="ru-RU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9.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ГОСТ Р 56038-2014.</a:t>
            </a:r>
            <a:r>
              <a:rPr lang="ru-RU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Услуги жилищно-коммунального</a:t>
            </a:r>
          </a:p>
          <a:p>
            <a:pPr lvl="0"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хозяйства и управления многоквартирными домами.</a:t>
            </a:r>
          </a:p>
          <a:p>
            <a:pPr lvl="0"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Услуги управления многоквартирными домами. Общие</a:t>
            </a:r>
          </a:p>
          <a:p>
            <a:pPr lvl="0">
              <a:spcAft>
                <a:spcPts val="6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требования.</a:t>
            </a:r>
          </a:p>
          <a:p>
            <a:pPr>
              <a:buNone/>
            </a:pPr>
            <a:r>
              <a:rPr lang="ru-RU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10.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ГОСТ Р 56192-2014</a:t>
            </a:r>
            <a:r>
              <a:rPr lang="ru-RU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.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Услуги жилищно-коммунального</a:t>
            </a:r>
          </a:p>
          <a:p>
            <a:pPr lvl="0"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хозяйства и управления многоквартирными домами.</a:t>
            </a:r>
          </a:p>
          <a:p>
            <a:pPr lvl="0"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Услуги содержания общего имущества </a:t>
            </a:r>
          </a:p>
          <a:p>
            <a:pPr lvl="0"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многоквартирных домов. Общие требования</a:t>
            </a: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642942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 ОИ</a:t>
            </a:r>
            <a:endParaRPr lang="ru-RU" sz="30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378621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проверка </a:t>
            </a:r>
            <a:r>
              <a:rPr lang="ru-RU" sz="27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исправности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слуховых окон и</a:t>
            </a:r>
          </a:p>
          <a:p>
            <a:pPr>
              <a:buNone/>
            </a:pPr>
            <a:r>
              <a:rPr lang="ru-RU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жалюзей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изготовление новых или ремонт существующих</a:t>
            </a:r>
          </a:p>
          <a:p>
            <a:pPr>
              <a:buNone/>
            </a:pPr>
            <a:r>
              <a:rPr lang="ru-RU" sz="27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ходовых досок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7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переходных мостиков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чердаках;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ремонт, регулировка и испытание </a:t>
            </a:r>
            <a:r>
              <a:rPr lang="ru-RU" sz="27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систем</a:t>
            </a:r>
          </a:p>
          <a:p>
            <a:pPr>
              <a:buNone/>
            </a:pPr>
            <a:r>
              <a:rPr lang="ru-RU" sz="27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центрального отопления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ремонт печей и кухонных очагов (при наличии);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7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утепление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бойлеров;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642942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 ОИ</a:t>
            </a:r>
            <a:endParaRPr lang="ru-RU" sz="30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214842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утепление и прочистка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дымовентиляционных каналов;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 замена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разбитых стекол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окон и дверей 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вспомогательных помещений;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консервация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поливочных систем. Укрепление</a:t>
            </a:r>
          </a:p>
          <a:p>
            <a:pPr>
              <a:spcAft>
                <a:spcPts val="600"/>
              </a:spcAft>
              <a:buNone/>
            </a:pPr>
            <a:r>
              <a:rPr lang="ru-RU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флагодержателей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проверка состояния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продухов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цоколях зданий;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ремонт и утепление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наружных водоразборных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кранов и колонок;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поставка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доводчиков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входных дверях;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ремонт и укрепление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входных дверей.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285860"/>
            <a:ext cx="5653292" cy="857256"/>
          </a:xfrm>
        </p:spPr>
        <p:txBody>
          <a:bodyPr>
            <a:noAutofit/>
          </a:bodyPr>
          <a:lstStyle/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УБОРКА И САНИТАРНО-ГИГИЕНИЧЕСКАЯ ОЧИСТКА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14340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Работы в отношении придомовой территории 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3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теплый период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года (</a:t>
            </a:r>
            <a:r>
              <a:rPr lang="ru-RU" sz="23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п.25 ПП РФ №290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 lvl="0">
              <a:spcBef>
                <a:spcPts val="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подметание и уборка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придомовой территории;</a:t>
            </a:r>
          </a:p>
          <a:p>
            <a:pPr lvl="0">
              <a:spcBef>
                <a:spcPts val="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очистка от мусора и промывка </a:t>
            </a: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урн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возле</a:t>
            </a:r>
          </a:p>
          <a:p>
            <a:pPr lvl="0">
              <a:spcBef>
                <a:spcPts val="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подъездов, и уборка </a:t>
            </a: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контейнерных площадок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lvl="0">
              <a:spcBef>
                <a:spcPts val="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расположенных на территории ОИ;</a:t>
            </a:r>
          </a:p>
          <a:p>
            <a:pPr lvl="0">
              <a:spcBef>
                <a:spcPts val="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уборка и выкашивание </a:t>
            </a: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газонов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spcBef>
                <a:spcPts val="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прочистка </a:t>
            </a: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ливневой канализации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spcBef>
                <a:spcPts val="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уборка </a:t>
            </a: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крыльца и площадки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перед входом в</a:t>
            </a:r>
          </a:p>
          <a:p>
            <a:pPr lvl="0">
              <a:spcBef>
                <a:spcPts val="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подъезд, очистка металлической решетки и</a:t>
            </a:r>
          </a:p>
          <a:p>
            <a:pPr lvl="0">
              <a:spcBef>
                <a:spcPts val="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приямка.</a:t>
            </a:r>
            <a:endParaRPr lang="ru-RU" sz="23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62</a:t>
            </a:fld>
            <a:endParaRPr lang="ru-RU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57298"/>
            <a:ext cx="5472608" cy="928694"/>
          </a:xfrm>
        </p:spPr>
        <p:txBody>
          <a:bodyPr>
            <a:noAutofit/>
          </a:bodyPr>
          <a:lstStyle/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УБОРКА И САНИТАРНО-ГИГИЕНИЧЕСКАЯ ОЧИСТКА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43182"/>
            <a:ext cx="8856984" cy="350046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Работы в отношении придомовой территории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холодный период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года (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п.24 ПП РФ №290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очистка крышек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люков колодцев и пожарных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гидрантов от снега и льда толщиной слоя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свыше</a:t>
            </a:r>
          </a:p>
          <a:p>
            <a:pPr>
              <a:buNone/>
            </a:pP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 см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сдвигание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свежевыпавшего снега и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очистка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придомовой территории от снега и льда при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наличии </a:t>
            </a:r>
            <a:r>
              <a:rPr lang="ru-RU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колейности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свыше 5 см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63</a:t>
            </a:fld>
            <a:endParaRPr lang="ru-RU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928694"/>
          </a:xfrm>
        </p:spPr>
        <p:txBody>
          <a:bodyPr>
            <a:normAutofit/>
          </a:bodyPr>
          <a:lstStyle/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УБОРКА И САНИТАРНО-ГИГИЕНИЧЕСКАЯ ОЧИСТКА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147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очистка придомовой территории </a:t>
            </a:r>
            <a:r>
              <a:rPr lang="ru-RU" u="sng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от снега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наносного происхождения (или подметание такой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территории, свободной от снежного покрова);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очистка придомовой территории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наледи и</a:t>
            </a:r>
          </a:p>
          <a:p>
            <a:pPr>
              <a:buNone/>
            </a:pP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льда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очистка от мусора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урн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установленных возле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подъездов, и их промывка, уборка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контейнерных</a:t>
            </a:r>
          </a:p>
          <a:p>
            <a:pPr>
              <a:buNone/>
            </a:pP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площадок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расположенных на придомовой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территории ОИ.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64</a:t>
            </a:fld>
            <a:endParaRPr lang="ru-RU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1000132"/>
          </a:xfrm>
        </p:spPr>
        <p:txBody>
          <a:bodyPr>
            <a:normAutofit/>
          </a:bodyPr>
          <a:lstStyle/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УБОРКА И САНИТАРНО-ГИГИЕНИЧЕСКАЯ ОЧИСТКА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500462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Уборка территории должна проводиться</a:t>
            </a:r>
          </a:p>
          <a:p>
            <a:pPr lvl="0"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ежедневно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включая в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теплое время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года –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полив территории, в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зимнее время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</a:p>
          <a:p>
            <a:pPr lvl="0">
              <a:buNone/>
            </a:pPr>
            <a:r>
              <a:rPr lang="ru-RU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антигололедные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мероприятия (удаление,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посыпание песком, </a:t>
            </a:r>
            <a:r>
              <a:rPr lang="ru-RU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антигололедными</a:t>
            </a:r>
            <a:endParaRPr lang="ru-R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реагентами и другое) 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п.2.11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СанПиН</a:t>
            </a:r>
            <a:endParaRPr lang="ru-RU" sz="2800" u="sng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2.1.2.2645-10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65</a:t>
            </a:fld>
            <a:endParaRPr lang="ru-RU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928694"/>
          </a:xfrm>
        </p:spPr>
        <p:txBody>
          <a:bodyPr>
            <a:normAutofit/>
          </a:bodyPr>
          <a:lstStyle/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УБОРКА И САНИТАРНО-ГИГИЕНИЧЕСКАЯ ОЧИСТКА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000528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36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1)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При озеленении придомовой территории 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расстояние от стен домов до оси стволов деревьев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кроной диаметром до 5 м должно составлять </a:t>
            </a:r>
          </a:p>
          <a:p>
            <a:pPr>
              <a:spcAft>
                <a:spcPts val="600"/>
              </a:spcAft>
              <a:buNone/>
            </a:pP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менее 5м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деревьев большего размера расстояние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должно быть более 5 м, для кустарников -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1,5 м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Высота кустарников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должна превышать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нижнего края оконного проема помещений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первого этажа (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п.2.4 </a:t>
            </a:r>
            <a:r>
              <a:rPr lang="ru-RU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СанПиН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2.1.2.2645-10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66</a:t>
            </a:fld>
            <a:endParaRPr lang="ru-RU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928694"/>
          </a:xfrm>
        </p:spPr>
        <p:txBody>
          <a:bodyPr>
            <a:normAutofit/>
          </a:bodyPr>
          <a:lstStyle/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УБОРКА И САНИТАРНО-ГИГИЕНИЧЕСКАЯ ОЧИСТКА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000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2)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внутридворовым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проездам придомовой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территории не должно быть </a:t>
            </a:r>
            <a:r>
              <a:rPr lang="ru-RU" sz="24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транзитного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движения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транспорта. К площадкам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мусоросборников необходимо предусматривать</a:t>
            </a:r>
          </a:p>
          <a:p>
            <a:pPr>
              <a:spcBef>
                <a:spcPts val="0"/>
              </a:spcBef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подъезд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для специального транспорта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п.2.5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СанПиН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2.1.2.2645-10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3)</a:t>
            </a:r>
            <a:r>
              <a:rPr lang="ru-RU" sz="2400" b="1" dirty="0" smtClean="0"/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придомовых территориях </a:t>
            </a:r>
            <a:r>
              <a:rPr lang="ru-RU" sz="24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запрещается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производить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мойку автомашин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слив топлива и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масел, регулировать звуковые сигналы, тормоза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двигатели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п.2.8 </a:t>
            </a:r>
            <a:r>
              <a:rPr lang="ru-RU" sz="24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СанПиН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2.1.2.2645-10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67</a:t>
            </a:fld>
            <a:endParaRPr lang="ru-RU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857256"/>
          </a:xfrm>
        </p:spPr>
        <p:txBody>
          <a:bodyPr>
            <a:noAutofit/>
          </a:bodyPr>
          <a:lstStyle/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УБОРКА И САНИТАРНО-ГИГИЕНИЧЕСКАЯ ОЧИСТКА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8576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1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4)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территории дворов жилых зданий</a:t>
            </a:r>
          </a:p>
          <a:p>
            <a:pPr>
              <a:buNone/>
            </a:pPr>
            <a:r>
              <a:rPr lang="ru-RU" sz="31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запрещается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размещать любые </a:t>
            </a:r>
            <a:r>
              <a:rPr lang="ru-RU" sz="3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предприятия</a:t>
            </a:r>
          </a:p>
          <a:p>
            <a:pPr>
              <a:buNone/>
            </a:pPr>
            <a:r>
              <a:rPr lang="ru-RU" sz="3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торговли и общественного питания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включая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палатки, киоски, ларьки, мини-рынки,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павильоны, летние кафе, производственные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объекты, предприятия по мелкому ремонту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автомобилей, бытовой техники, обуви, а также </a:t>
            </a:r>
          </a:p>
          <a:p>
            <a:pPr>
              <a:buNone/>
            </a:pPr>
            <a:r>
              <a:rPr lang="ru-RU" sz="3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автостоянки кроме гостевых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sz="3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п.2.10 </a:t>
            </a:r>
            <a:r>
              <a:rPr lang="ru-RU" sz="31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СанПиН</a:t>
            </a:r>
            <a:endParaRPr lang="ru-RU" sz="3100" u="sng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3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2.1.2.2645-10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68</a:t>
            </a:fld>
            <a:endParaRPr lang="ru-RU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928694"/>
          </a:xfrm>
        </p:spPr>
        <p:txBody>
          <a:bodyPr>
            <a:normAutofit/>
          </a:bodyPr>
          <a:lstStyle/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УБОРКА И САНИТАРНО-ГИГИЕНИЧЕСКАЯ ОЧИСТКА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14776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Участки д</a:t>
            </a:r>
            <a:r>
              <a:rPr lang="ru-RU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ля стоянки автотранспорта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персонала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работающего в нежилых помещениях,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расположенных в МКД, должны располагаться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пределами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придомовой территории  (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п.3.7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СанПиН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2.1.2.2645-10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 Допустимая температура </a:t>
            </a:r>
            <a:r>
              <a:rPr lang="ru-RU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 лестничной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клетке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14 - 20 градусов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Цельсию (</a:t>
            </a:r>
            <a:r>
              <a:rPr lang="ru-RU" u="sng" dirty="0" smtClean="0">
                <a:solidFill>
                  <a:srgbClr val="2E2ED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Приложение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u="sng" dirty="0" smtClean="0">
                <a:solidFill>
                  <a:srgbClr val="2E2ED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№2 к </a:t>
            </a:r>
            <a:r>
              <a:rPr lang="ru-RU" u="sng" dirty="0" err="1" smtClean="0">
                <a:solidFill>
                  <a:srgbClr val="2E2ED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СанПиН</a:t>
            </a:r>
            <a:r>
              <a:rPr lang="ru-RU" u="sng" dirty="0" smtClean="0">
                <a:solidFill>
                  <a:srgbClr val="2E2ED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2.1.2.2645-10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69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57298"/>
            <a:ext cx="5472608" cy="64294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63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000528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ru-RU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НАЦИОНАЛЬНЫЙ  СТАНДАРТ РФ</a:t>
            </a:r>
            <a:endParaRPr lang="ru-RU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r>
              <a:rPr lang="ru-RU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11.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ГОСТ Р 56535-2015. 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Услуги жилищно-коммунального</a:t>
            </a:r>
          </a:p>
          <a:p>
            <a:pPr lvl="0"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хозяйства и управления многоквартирными домами.</a:t>
            </a:r>
          </a:p>
          <a:p>
            <a:pPr lvl="0"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Услуги текущего ремонта общего имущества </a:t>
            </a:r>
          </a:p>
          <a:p>
            <a:pPr lvl="0">
              <a:spcAft>
                <a:spcPts val="600"/>
              </a:spcAft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многоквартирных домов. Общие требования.</a:t>
            </a:r>
          </a:p>
          <a:p>
            <a:pPr lvl="0">
              <a:buNone/>
            </a:pPr>
            <a:r>
              <a:rPr lang="ru-RU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12.</a:t>
            </a:r>
            <a:r>
              <a:rPr lang="ru-RU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ГОСТ Р 56194-2014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.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Услуги жилищно-коммунального</a:t>
            </a:r>
          </a:p>
          <a:p>
            <a:pPr lvl="0"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хозяйства и управления многоквартирными домами.</a:t>
            </a:r>
          </a:p>
          <a:p>
            <a:pPr lvl="0"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Услуги по проведению технических осмотров</a:t>
            </a:r>
          </a:p>
          <a:p>
            <a:pPr lvl="0"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многоквартирных домов и определения на их основе</a:t>
            </a:r>
          </a:p>
          <a:p>
            <a:pPr lvl="0"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плана работ, перечня работ. Общие требования.</a:t>
            </a:r>
          </a:p>
          <a:p>
            <a:pPr lvl="0"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928694"/>
          </a:xfrm>
        </p:spPr>
        <p:txBody>
          <a:bodyPr>
            <a:normAutofit/>
          </a:bodyPr>
          <a:lstStyle/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УБОРКА И САНИТАРНО-ГИГИЕНИЧЕСКАЯ ОЧИСТКА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143404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300"/>
              </a:spcBef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Работы по содержанию помещений,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входящих в</a:t>
            </a:r>
          </a:p>
          <a:p>
            <a:pPr>
              <a:spcBef>
                <a:spcPts val="300"/>
              </a:spcBef>
              <a:spcAft>
                <a:spcPts val="12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состав ОИ (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п.23 ПП РФ №290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>
              <a:spcBef>
                <a:spcPts val="300"/>
              </a:spcBef>
              <a:buNone/>
            </a:pPr>
            <a:r>
              <a:rPr lang="ru-RU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1)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сухая и влажная уборка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тамбуров, холлов,</a:t>
            </a:r>
          </a:p>
          <a:p>
            <a:pPr>
              <a:spcBef>
                <a:spcPts val="3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коридоров, галерей, лифтовых площадок и</a:t>
            </a:r>
          </a:p>
          <a:p>
            <a:pPr>
              <a:spcBef>
                <a:spcPts val="3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лифтовых холлов и кабин, лестничных площадок</a:t>
            </a:r>
          </a:p>
          <a:p>
            <a:pPr>
              <a:spcBef>
                <a:spcPts val="300"/>
              </a:spcBef>
              <a:spcAft>
                <a:spcPts val="6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маршей, пандусов;</a:t>
            </a:r>
          </a:p>
          <a:p>
            <a:pPr>
              <a:spcBef>
                <a:spcPts val="300"/>
              </a:spcBef>
              <a:buNone/>
            </a:pPr>
            <a:r>
              <a:rPr lang="ru-RU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2)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влажная протирка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подоконников, оконных</a:t>
            </a:r>
          </a:p>
          <a:p>
            <a:pPr>
              <a:spcBef>
                <a:spcPts val="3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решеток, перил лестниц, шкафов для</a:t>
            </a:r>
          </a:p>
          <a:p>
            <a:pPr>
              <a:spcBef>
                <a:spcPts val="3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электросчетчиков слаботочных устройств,</a:t>
            </a:r>
          </a:p>
          <a:p>
            <a:pPr>
              <a:spcBef>
                <a:spcPts val="3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почтовых ящиков, дверных коробок, полотен</a:t>
            </a:r>
          </a:p>
          <a:p>
            <a:pPr>
              <a:spcBef>
                <a:spcPts val="3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дверей, доводчиков, дверных ручек;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70</a:t>
            </a:fld>
            <a:endParaRPr lang="ru-RU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928694"/>
          </a:xfrm>
        </p:spPr>
        <p:txBody>
          <a:bodyPr>
            <a:normAutofit/>
          </a:bodyPr>
          <a:lstStyle/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УБОРКА И САНИТАРНО-ГИГИЕНИЧЕСКАЯ ОЧИСТКА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857652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300"/>
              </a:spcBef>
              <a:spcAft>
                <a:spcPts val="600"/>
              </a:spcAft>
              <a:buNone/>
            </a:pPr>
            <a:r>
              <a:rPr lang="ru-RU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3)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мытье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окон;</a:t>
            </a:r>
          </a:p>
          <a:p>
            <a:pPr>
              <a:spcBef>
                <a:spcPts val="300"/>
              </a:spcBef>
              <a:buNone/>
            </a:pPr>
            <a:r>
              <a:rPr lang="ru-RU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4)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очистка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систем защиты от грязи (металлических </a:t>
            </a:r>
          </a:p>
          <a:p>
            <a:pPr>
              <a:spcBef>
                <a:spcPts val="3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решеток, ячеистых покрытий, приямков,</a:t>
            </a:r>
          </a:p>
          <a:p>
            <a:pPr>
              <a:spcBef>
                <a:spcPts val="300"/>
              </a:spcBef>
              <a:spcAft>
                <a:spcPts val="6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текстильных матов);</a:t>
            </a:r>
          </a:p>
          <a:p>
            <a:pPr>
              <a:spcBef>
                <a:spcPts val="300"/>
              </a:spcBef>
              <a:buNone/>
            </a:pPr>
            <a:r>
              <a:rPr lang="ru-RU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5)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проведение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дератизации и дезинсекции</a:t>
            </a:r>
          </a:p>
          <a:p>
            <a:pPr>
              <a:spcBef>
                <a:spcPts val="3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помещений, входящих в состав ОИ, дезинфекция</a:t>
            </a:r>
          </a:p>
          <a:p>
            <a:pPr>
              <a:spcBef>
                <a:spcPts val="3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септиков, дворовых туалетов, находящихся на</a:t>
            </a:r>
          </a:p>
          <a:p>
            <a:pPr>
              <a:spcBef>
                <a:spcPts val="3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земельном участке, на котором расположен дом.</a:t>
            </a:r>
          </a:p>
          <a:p>
            <a:pPr>
              <a:spcBef>
                <a:spcPts val="300"/>
              </a:spcBef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71</a:t>
            </a:fld>
            <a:endParaRPr lang="ru-RU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5472608" cy="857256"/>
          </a:xfrm>
        </p:spPr>
        <p:txBody>
          <a:bodyPr>
            <a:noAutofit/>
          </a:bodyPr>
          <a:lstStyle/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УБОРКА И САНИТАРНО-ГИГИЕНИЧЕСКАЯ ОЧИСТКА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643338"/>
          </a:xfrm>
        </p:spPr>
        <p:txBody>
          <a:bodyPr>
            <a:normAutofit fontScale="85000" lnSpcReduction="10000"/>
          </a:bodyPr>
          <a:lstStyle/>
          <a:p>
            <a:pPr lvl="0">
              <a:spcAft>
                <a:spcPts val="1200"/>
              </a:spcAft>
              <a:buNone/>
            </a:pPr>
            <a:r>
              <a:rPr lang="ru-RU" sz="33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Работы по уборке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вестибюля подъезда,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лестничных клеток (влажная уборка, мытье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лестниц, стен и окон) должны производиться</a:t>
            </a:r>
          </a:p>
          <a:p>
            <a:pPr>
              <a:buNone/>
            </a:pPr>
            <a:r>
              <a:rPr lang="ru-RU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 периодичностью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установленной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законодательством и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договором управления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72</a:t>
            </a:fld>
            <a:endParaRPr lang="ru-RU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14422"/>
            <a:ext cx="5472608" cy="928694"/>
          </a:xfrm>
        </p:spPr>
        <p:txBody>
          <a:bodyPr>
            <a:normAutofit/>
          </a:bodyPr>
          <a:lstStyle/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УБОРКА И САНИТАРНО-ГИГИЕНИЧЕСКАЯ ОЧИСТКА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071966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300"/>
              </a:spcBef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Работы, выполняемые в целях надлежащего содержания </a:t>
            </a:r>
          </a:p>
          <a:p>
            <a:pPr>
              <a:spcBef>
                <a:spcPts val="300"/>
              </a:spcBef>
              <a:spcAft>
                <a:spcPts val="1200"/>
              </a:spcAft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мусоропроводов</a:t>
            </a:r>
            <a:r>
              <a:rPr lang="ru-RU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(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п.14 ПП РФ №290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):</a:t>
            </a: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300"/>
              </a:spcBef>
              <a:buFontTx/>
              <a:buChar char="-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технического состояния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работоспособности</a:t>
            </a:r>
          </a:p>
          <a:p>
            <a:pPr>
              <a:spcBef>
                <a:spcPts val="3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элементов мусоропровода;</a:t>
            </a:r>
          </a:p>
          <a:p>
            <a:pPr>
              <a:spcBef>
                <a:spcPts val="300"/>
              </a:spcBef>
              <a:buFontTx/>
              <a:buChar char="-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выявлении засоров -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незамедлительное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их</a:t>
            </a:r>
          </a:p>
          <a:p>
            <a:pPr>
              <a:spcBef>
                <a:spcPts val="3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устранение;</a:t>
            </a:r>
          </a:p>
          <a:p>
            <a:pPr>
              <a:spcBef>
                <a:spcPts val="300"/>
              </a:spcBef>
              <a:buFontTx/>
              <a:buChar char="-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чистка,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промывка и дезинфекция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загрузочных клапанов</a:t>
            </a:r>
          </a:p>
          <a:p>
            <a:pPr>
              <a:spcBef>
                <a:spcPts val="3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стволов мусоропроводов, </a:t>
            </a:r>
            <a:r>
              <a:rPr lang="ru-RU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мусоросборной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камеры и </a:t>
            </a:r>
          </a:p>
          <a:p>
            <a:pPr>
              <a:spcBef>
                <a:spcPts val="3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ее оборудования;</a:t>
            </a:r>
          </a:p>
          <a:p>
            <a:pPr>
              <a:spcBef>
                <a:spcPts val="300"/>
              </a:spcBef>
              <a:buFontTx/>
              <a:buChar char="-"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выявлении повреждений и нарушений - разработка </a:t>
            </a:r>
          </a:p>
          <a:p>
            <a:pPr>
              <a:spcBef>
                <a:spcPts val="3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плана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восстановительных работ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(при необходимости),</a:t>
            </a:r>
          </a:p>
          <a:p>
            <a:pPr>
              <a:spcBef>
                <a:spcPts val="3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проведение восстановительных работ.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73</a:t>
            </a:fld>
            <a:endParaRPr lang="ru-RU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928694"/>
          </a:xfrm>
        </p:spPr>
        <p:txBody>
          <a:bodyPr>
            <a:normAutofit/>
          </a:bodyPr>
          <a:lstStyle/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УБОРКА И САНИТАРНО-ГИГИЕНИЧЕСКАЯ ОЧИСТКА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147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содержание  ОИ включены </a:t>
            </a: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сбор и вывоз</a:t>
            </a:r>
          </a:p>
          <a:p>
            <a:pPr>
              <a:buNone/>
            </a:pP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твердых и жидких бытовых отходов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включая отходы, образующиеся в результате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деятельности организаций и ИП,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пользующихся нежилыми (встроенными 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пристроенными) помещениями в МКД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5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подп</a:t>
            </a:r>
            <a:r>
              <a:rPr lang="ru-RU" sz="2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.«</a:t>
            </a:r>
            <a:r>
              <a:rPr lang="ru-RU" sz="25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</a:t>
            </a:r>
            <a:r>
              <a:rPr lang="ru-RU" sz="2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 п.11 ПП РФ №491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74</a:t>
            </a:fld>
            <a:endParaRPr lang="ru-RU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928694"/>
          </a:xfrm>
        </p:spPr>
        <p:txBody>
          <a:bodyPr>
            <a:normAutofit/>
          </a:bodyPr>
          <a:lstStyle/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УБОРКА И САНИТАРНО-ГИГИЕНИЧЕСКАЯ ОЧИСТКА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92909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300"/>
              </a:spcBef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Работы по обеспечению вывоза бытовых</a:t>
            </a:r>
          </a:p>
          <a:p>
            <a:pPr>
              <a:spcBef>
                <a:spcPts val="300"/>
              </a:spcBef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отходов</a:t>
            </a:r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том числе откачке жидких бытовых</a:t>
            </a:r>
          </a:p>
          <a:p>
            <a:pPr>
              <a:spcBef>
                <a:spcPts val="300"/>
              </a:spcBef>
              <a:spcAft>
                <a:spcPts val="12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отходов (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п.26 ПП РФ №290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>
              <a:spcBef>
                <a:spcPts val="3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незамедлительный вывоз твердых бытовых</a:t>
            </a:r>
          </a:p>
          <a:p>
            <a:pPr>
              <a:spcBef>
                <a:spcPts val="3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отходов при накоплении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более 2,5 куб. метров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spcBef>
                <a:spcPts val="3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вывоз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жидких бытовых отходов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из дворовых</a:t>
            </a:r>
          </a:p>
          <a:p>
            <a:pPr>
              <a:spcBef>
                <a:spcPts val="3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туалетов, находящихся на придомовой</a:t>
            </a:r>
          </a:p>
          <a:p>
            <a:pPr>
              <a:spcBef>
                <a:spcPts val="3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территории;</a:t>
            </a:r>
          </a:p>
          <a:p>
            <a:pPr>
              <a:spcBef>
                <a:spcPts val="3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вывоз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бытовых сточных вод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из септиков,</a:t>
            </a:r>
          </a:p>
          <a:p>
            <a:pPr>
              <a:spcBef>
                <a:spcPts val="3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находящихся на придомовой территории;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75</a:t>
            </a:fld>
            <a:endParaRPr lang="ru-RU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14422"/>
            <a:ext cx="5472608" cy="1000132"/>
          </a:xfrm>
        </p:spPr>
        <p:txBody>
          <a:bodyPr>
            <a:normAutofit/>
          </a:bodyPr>
          <a:lstStyle/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УБОРКА И САНИТАРНО-ГИГИЕНИЧЕСКАЯ ОЧИСТКА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8576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организация мест накопления бытовых отходов,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сбор отходов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 - IV классов опасности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(отработанных ртутьсодержащих ламп и др.) и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их передача в специализированные организации,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имеющие лицензии на осуществление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деятельности по сбору, использованию,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обезвреживанию, транспортированию и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размещению таких отходов.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76</a:t>
            </a:fld>
            <a:endParaRPr lang="ru-RU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928694"/>
          </a:xfrm>
        </p:spPr>
        <p:txBody>
          <a:bodyPr>
            <a:normAutofit/>
          </a:bodyPr>
          <a:lstStyle/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УБОРКА И САНИТАРНО-ГИГИЕНИЧЕСКАЯ ОЧИСТКА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929090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300"/>
              </a:spcBef>
              <a:buNone/>
            </a:pPr>
            <a:r>
              <a:rPr lang="ru-RU" sz="33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Контейнерная площадка 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это отгороженная</a:t>
            </a:r>
          </a:p>
          <a:p>
            <a:pPr>
              <a:spcBef>
                <a:spcPts val="300"/>
              </a:spcBef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территория, на которой установлены мусорные</a:t>
            </a:r>
          </a:p>
          <a:p>
            <a:pPr>
              <a:spcBef>
                <a:spcPts val="300"/>
              </a:spcBef>
              <a:spcAft>
                <a:spcPts val="600"/>
              </a:spcAft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контейнеры.</a:t>
            </a:r>
          </a:p>
          <a:p>
            <a:pPr>
              <a:spcBef>
                <a:spcPts val="300"/>
              </a:spcBef>
              <a:buNone/>
            </a:pPr>
            <a:r>
              <a:rPr lang="ru-RU" sz="33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Содержание контейнерной площадки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включает в</a:t>
            </a:r>
          </a:p>
          <a:p>
            <a:pPr>
              <a:spcBef>
                <a:spcPts val="300"/>
              </a:spcBef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себя:</a:t>
            </a:r>
          </a:p>
          <a:p>
            <a:pPr lvl="0">
              <a:spcBef>
                <a:spcPts val="300"/>
              </a:spcBef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содержание (в чистоте) непосредственно </a:t>
            </a:r>
            <a:r>
              <a:rPr lang="ru-RU" sz="3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площадки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spcBef>
                <a:spcPts val="300"/>
              </a:spcBef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содержание (в чистоте и исправности) </a:t>
            </a:r>
            <a:r>
              <a:rPr lang="ru-RU" sz="3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ограждения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spcBef>
                <a:spcPts val="300"/>
              </a:spcBef>
              <a:buFontTx/>
              <a:buChar char="-"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(в чистоте исправности) </a:t>
            </a:r>
            <a:r>
              <a:rPr lang="ru-RU" sz="3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мусорных </a:t>
            </a:r>
          </a:p>
          <a:p>
            <a:pPr lvl="0">
              <a:spcBef>
                <a:spcPts val="300"/>
              </a:spcBef>
              <a:buNone/>
            </a:pPr>
            <a:r>
              <a:rPr lang="ru-RU" sz="3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контейнеров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lvl="0">
              <a:spcBef>
                <a:spcPts val="300"/>
              </a:spcBef>
              <a:buFontTx/>
              <a:buChar char="-"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spcBef>
                <a:spcPts val="300"/>
              </a:spcBef>
              <a:buNone/>
            </a:pPr>
            <a:r>
              <a:rPr lang="ru-RU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ВЫЯСНИТЕ ПРИНАДЛЕЖНОСТЬ КОНТЕЙНЕРОВ!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77</a:t>
            </a:fld>
            <a:endParaRPr lang="ru-RU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928694"/>
          </a:xfrm>
        </p:spPr>
        <p:txBody>
          <a:bodyPr>
            <a:normAutofit/>
          </a:bodyPr>
          <a:lstStyle/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УБОРКА И САНИТАРНО-ГИГИЕНИЧЕСКАЯ ОЧИСТКА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92909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3600" b="1" i="1" u="sng" dirty="0" smtClean="0">
                <a:solidFill>
                  <a:srgbClr val="8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spcBef>
                <a:spcPts val="300"/>
              </a:spcBef>
              <a:buNone/>
            </a:pPr>
            <a:r>
              <a:rPr lang="ru-RU" sz="31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1)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Контейнеры и другие емкости, </a:t>
            </a:r>
            <a:r>
              <a:rPr lang="ru-RU" sz="3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предназначеные</a:t>
            </a:r>
            <a:endParaRPr lang="ru-RU" sz="3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300"/>
              </a:spcBef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сбора мусора, должны вывозится </a:t>
            </a:r>
            <a:r>
              <a:rPr lang="ru-RU" sz="3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ежедневно</a:t>
            </a:r>
          </a:p>
          <a:p>
            <a:pPr>
              <a:spcBef>
                <a:spcPts val="300"/>
              </a:spcBef>
              <a:spcAft>
                <a:spcPts val="1200"/>
              </a:spcAft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3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п.8.2.4 </a:t>
            </a:r>
            <a:r>
              <a:rPr lang="ru-RU" sz="31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СанПиН</a:t>
            </a:r>
            <a:r>
              <a:rPr lang="ru-RU" sz="3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2.1.2.2645-10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Bef>
                <a:spcPts val="300"/>
              </a:spcBef>
              <a:buNone/>
            </a:pPr>
            <a:r>
              <a:rPr lang="ru-RU" sz="31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2)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Для установки контейнеров должна быть</a:t>
            </a:r>
          </a:p>
          <a:p>
            <a:pPr>
              <a:spcBef>
                <a:spcPts val="300"/>
              </a:spcBef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оборудована специальная площадка </a:t>
            </a:r>
            <a:r>
              <a:rPr lang="ru-RU" sz="3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бетонным</a:t>
            </a:r>
          </a:p>
          <a:p>
            <a:pPr>
              <a:spcBef>
                <a:spcPts val="300"/>
              </a:spcBef>
              <a:buNone/>
            </a:pPr>
            <a:r>
              <a:rPr lang="ru-RU" sz="3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асфальтовым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покрытием и имеющая</a:t>
            </a:r>
          </a:p>
          <a:p>
            <a:pPr>
              <a:spcBef>
                <a:spcPts val="300"/>
              </a:spcBef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подъездной путь для автотранспорта (</a:t>
            </a:r>
            <a:r>
              <a:rPr lang="ru-RU" sz="3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п.8.2.5</a:t>
            </a:r>
          </a:p>
          <a:p>
            <a:pPr>
              <a:spcBef>
                <a:spcPts val="300"/>
              </a:spcBef>
              <a:buNone/>
            </a:pPr>
            <a:r>
              <a:rPr lang="ru-RU" sz="31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СанПиН</a:t>
            </a:r>
            <a:r>
              <a:rPr lang="ru-RU" sz="3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2.1.2.2645-10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Bef>
                <a:spcPts val="300"/>
              </a:spcBef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78</a:t>
            </a:fld>
            <a:endParaRPr lang="ru-RU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928694"/>
          </a:xfrm>
        </p:spPr>
        <p:txBody>
          <a:bodyPr>
            <a:normAutofit/>
          </a:bodyPr>
          <a:lstStyle/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УБОРКА И САНИТАРНО-ГИГИЕНИЧЕСКАЯ ОЧИСТКА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92909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300"/>
              </a:spcBef>
              <a:buNone/>
            </a:pPr>
            <a:r>
              <a:rPr lang="ru-RU" sz="31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3)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каждом населенном пункте периодичность</a:t>
            </a:r>
          </a:p>
          <a:p>
            <a:pPr>
              <a:spcBef>
                <a:spcPts val="300"/>
              </a:spcBef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удаления данных отходов </a:t>
            </a:r>
            <a:r>
              <a:rPr lang="ru-RU" sz="3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согласовывается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</a:t>
            </a:r>
          </a:p>
          <a:p>
            <a:pPr>
              <a:spcBef>
                <a:spcPts val="300"/>
              </a:spcBef>
              <a:spcAft>
                <a:spcPts val="1200"/>
              </a:spcAft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местными учреждениями </a:t>
            </a:r>
            <a:r>
              <a:rPr lang="ru-RU" sz="3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Санэпиднадзора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Bef>
                <a:spcPts val="300"/>
              </a:spcBef>
              <a:buNone/>
            </a:pPr>
            <a:r>
              <a:rPr lang="ru-RU" sz="31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4)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Площадки для установки контейнеров должны</a:t>
            </a:r>
          </a:p>
          <a:p>
            <a:pPr>
              <a:spcBef>
                <a:spcPts val="300"/>
              </a:spcBef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быть удалены от жилых домов, детских</a:t>
            </a:r>
          </a:p>
          <a:p>
            <a:pPr>
              <a:spcBef>
                <a:spcPts val="300"/>
              </a:spcBef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учреждений, спортивных площадок и от мест</a:t>
            </a:r>
          </a:p>
          <a:p>
            <a:pPr>
              <a:spcBef>
                <a:spcPts val="300"/>
              </a:spcBef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отдыха населения на расстояние </a:t>
            </a:r>
            <a:r>
              <a:rPr lang="ru-RU" sz="3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менее 20 м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spcBef>
                <a:spcPts val="300"/>
              </a:spcBef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но </a:t>
            </a:r>
            <a:r>
              <a:rPr lang="ru-RU" sz="3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более 100 м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Размер площадок должен</a:t>
            </a:r>
          </a:p>
          <a:p>
            <a:pPr>
              <a:spcBef>
                <a:spcPts val="300"/>
              </a:spcBef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быть рассчитан на установку необходимого числа</a:t>
            </a:r>
          </a:p>
          <a:p>
            <a:pPr>
              <a:spcBef>
                <a:spcPts val="300"/>
              </a:spcBef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контейнеров, но </a:t>
            </a:r>
            <a:r>
              <a:rPr lang="ru-RU" sz="3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более 5 шт. </a:t>
            </a:r>
          </a:p>
          <a:p>
            <a:pPr>
              <a:spcBef>
                <a:spcPts val="300"/>
              </a:spcBef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31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СанПиН</a:t>
            </a:r>
            <a:r>
              <a:rPr lang="ru-RU" sz="3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42-128-4690-88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79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57298"/>
            <a:ext cx="5472608" cy="64294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63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38576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13.</a:t>
            </a:r>
            <a:r>
              <a:rPr lang="ru-RU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6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ГОСТ 31937-2011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Межгосударственный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стандарт. Здания и сооружения. Правила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обследования и мониторинга технического</a:t>
            </a:r>
          </a:p>
          <a:p>
            <a:pPr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состояния.</a:t>
            </a:r>
            <a:endParaRPr lang="ru-RU" sz="2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14.</a:t>
            </a:r>
            <a:r>
              <a:rPr lang="ru-RU" sz="2600" b="1" dirty="0" smtClean="0">
                <a:solidFill>
                  <a:srgbClr val="2E2EDA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600" b="1" dirty="0" err="1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СанПиН</a:t>
            </a:r>
            <a:r>
              <a:rPr lang="ru-RU" sz="26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2.1.2.2645-10</a:t>
            </a:r>
            <a:r>
              <a:rPr lang="ru-RU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Санитарно-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эпидемиологические требования к условиям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проживания в жилых зданиях и помещениях.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Санитарно-эпидемиологические правила и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нормативы.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928694"/>
          </a:xfrm>
        </p:spPr>
        <p:txBody>
          <a:bodyPr>
            <a:normAutofit/>
          </a:bodyPr>
          <a:lstStyle/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УБОРКА И САНИТАРНО-ГИГИЕНИЧЕСКАЯ ОЧИСТКА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929090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 районах сложившейся застройки эти</a:t>
            </a:r>
          </a:p>
          <a:p>
            <a:pPr>
              <a:spcBef>
                <a:spcPts val="300"/>
              </a:spcBef>
              <a:spcAft>
                <a:spcPts val="12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расстояния устанавливаются </a:t>
            </a:r>
            <a:r>
              <a:rPr lang="ru-RU" sz="25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комиссионно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Bef>
                <a:spcPts val="300"/>
              </a:spcBef>
              <a:buNone/>
            </a:pPr>
            <a:r>
              <a:rPr lang="ru-RU" sz="25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5)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Хранение отходов в дворовых контейнерах:</a:t>
            </a:r>
          </a:p>
          <a:p>
            <a:pPr lvl="0">
              <a:spcBef>
                <a:spcPts val="30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 холодное время года (при температуре - 5</a:t>
            </a:r>
          </a:p>
          <a:p>
            <a:pPr lvl="0">
              <a:spcBef>
                <a:spcPts val="30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град. и ниже) - не более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трех суток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spcBef>
                <a:spcPts val="30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-в теплое время (при плюсовой температуре –</a:t>
            </a:r>
          </a:p>
          <a:p>
            <a:pPr lvl="0">
              <a:spcBef>
                <a:spcPts val="30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свыше +5 град.) - не более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одних суток</a:t>
            </a:r>
          </a:p>
          <a:p>
            <a:pPr>
              <a:spcBef>
                <a:spcPts val="30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(ежедневный вывоз) (</a:t>
            </a:r>
            <a:r>
              <a:rPr lang="ru-RU" sz="25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СанПиН</a:t>
            </a:r>
            <a:r>
              <a:rPr lang="ru-RU" sz="2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42-128-4690-88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80</a:t>
            </a:fld>
            <a:endParaRPr lang="ru-RU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928694"/>
          </a:xfrm>
        </p:spPr>
        <p:txBody>
          <a:bodyPr>
            <a:normAutofit/>
          </a:bodyPr>
          <a:lstStyle/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УБОРКА И САНИТАРНО-ГИГИЕНИЧЕСКАЯ ОЧИСТКА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857652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300"/>
              </a:spcBef>
              <a:buNone/>
            </a:pPr>
            <a:r>
              <a:rPr lang="ru-RU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6)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dirty="0" smtClean="0"/>
              <a:t>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УО, ТСЖ, кооперативы обязаны</a:t>
            </a:r>
          </a:p>
          <a:p>
            <a:pPr>
              <a:spcBef>
                <a:spcPts val="3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контролировать соблюдение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графика вывоза</a:t>
            </a:r>
          </a:p>
          <a:p>
            <a:pPr>
              <a:spcBef>
                <a:spcPts val="3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бытового мусора и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состояние контейнеров</a:t>
            </a:r>
          </a:p>
          <a:p>
            <a:pPr>
              <a:spcBef>
                <a:spcPts val="3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(исправность и мытье в установленные</a:t>
            </a:r>
          </a:p>
          <a:p>
            <a:pPr>
              <a:spcBef>
                <a:spcPts val="300"/>
              </a:spcBef>
              <a:spcAft>
                <a:spcPts val="12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нормативными документами сроки).</a:t>
            </a:r>
          </a:p>
          <a:p>
            <a:pPr>
              <a:spcBef>
                <a:spcPts val="600"/>
              </a:spcBef>
              <a:buNone/>
            </a:pPr>
            <a:r>
              <a:rPr lang="ru-RU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7)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Складирование тары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торговых организаций и</a:t>
            </a:r>
          </a:p>
          <a:p>
            <a:pPr>
              <a:spcBef>
                <a:spcPts val="6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других арендаторов, размещенных в жилых</a:t>
            </a:r>
          </a:p>
          <a:p>
            <a:pPr>
              <a:spcBef>
                <a:spcPts val="6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домах, на открытой территории домовладения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</a:t>
            </a:r>
          </a:p>
          <a:p>
            <a:pPr>
              <a:spcBef>
                <a:spcPts val="600"/>
              </a:spcBef>
              <a:buNone/>
            </a:pP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допускается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п.3.5.10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Правил 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170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81</a:t>
            </a:fld>
            <a:endParaRPr lang="ru-RU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57298"/>
            <a:ext cx="5472608" cy="1000132"/>
          </a:xfrm>
        </p:spPr>
        <p:txBody>
          <a:bodyPr>
            <a:normAutofit/>
          </a:bodyPr>
          <a:lstStyle/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УБОРКА И САНИТАРНО-ГИГИЕНИЧЕСКАЯ ОЧИСТКА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571744"/>
            <a:ext cx="8856984" cy="3500462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spcBef>
                <a:spcPts val="600"/>
              </a:spcBef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1 января 2015г.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ст.1 89-ФЗ</a:t>
            </a:r>
            <a:r>
              <a:rPr lang="ru-RU" sz="26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spcBef>
                <a:spcPts val="600"/>
              </a:spcBef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«Об отходах производства и потребления» </a:t>
            </a:r>
          </a:p>
          <a:p>
            <a:pPr>
              <a:spcBef>
                <a:spcPts val="600"/>
              </a:spcBef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введена новая терминология – </a:t>
            </a:r>
          </a:p>
          <a:p>
            <a:pPr>
              <a:spcBef>
                <a:spcPts val="600"/>
              </a:spcBef>
              <a:buNone/>
            </a:pP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твердые коммунальные отходы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82</a:t>
            </a:fld>
            <a:endParaRPr lang="ru-RU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928694"/>
          </a:xfrm>
        </p:spPr>
        <p:txBody>
          <a:bodyPr>
            <a:normAutofit/>
          </a:bodyPr>
          <a:lstStyle/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УБОРКА И САНИТАРНО-ГИГИЕНИЧЕСКАЯ ОЧИСТКА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8576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9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Твердые коммунальные отходы 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ru-RU" sz="2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отходы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образующиеся </a:t>
            </a:r>
            <a:r>
              <a:rPr lang="ru-RU" sz="29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жилых помещениях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процессе потребления физическими лицами,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 также товары, </a:t>
            </a:r>
            <a:r>
              <a:rPr lang="ru-RU" sz="29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утратившие свои</a:t>
            </a:r>
          </a:p>
          <a:p>
            <a:pPr>
              <a:buNone/>
            </a:pPr>
            <a:r>
              <a:rPr lang="ru-RU" sz="29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потребительские свойства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процессе их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использования физическими лицами в жилых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помещениях в целях удовлетворения личных</a:t>
            </a:r>
          </a:p>
          <a:p>
            <a:pPr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бытовых нужд.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83</a:t>
            </a:fld>
            <a:endParaRPr lang="ru-RU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1000132"/>
          </a:xfrm>
        </p:spPr>
        <p:txBody>
          <a:bodyPr>
            <a:normAutofit/>
          </a:bodyPr>
          <a:lstStyle/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УБОРКА И САНИТАРНО-ГИГИЕНИЧЕСКАЯ ОЧИСТКА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42902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 твердым коммунальным отходам также</a:t>
            </a:r>
          </a:p>
          <a:p>
            <a:pPr>
              <a:spcBef>
                <a:spcPts val="600"/>
              </a:spcBef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относятся отходы, образующиеся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процессе</a:t>
            </a:r>
          </a:p>
          <a:p>
            <a:pPr>
              <a:spcBef>
                <a:spcPts val="600"/>
              </a:spcBef>
              <a:buNone/>
            </a:pP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деятельности юридических лиц,  ИП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</a:t>
            </a:r>
          </a:p>
          <a:p>
            <a:pPr>
              <a:spcBef>
                <a:spcPts val="600"/>
              </a:spcBef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подобные по составу отходам, образующимся</a:t>
            </a:r>
          </a:p>
          <a:p>
            <a:pPr>
              <a:spcBef>
                <a:spcPts val="600"/>
              </a:spcBef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жилых помещениях в процессе потребления</a:t>
            </a:r>
          </a:p>
          <a:p>
            <a:pPr>
              <a:spcBef>
                <a:spcPts val="600"/>
              </a:spcBef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физическими лицами 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ст.1 89-ФЗ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ru-RU" sz="2600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84</a:t>
            </a:fld>
            <a:endParaRPr lang="ru-RU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928694"/>
          </a:xfrm>
        </p:spPr>
        <p:txBody>
          <a:bodyPr>
            <a:normAutofit/>
          </a:bodyPr>
          <a:lstStyle/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УБОРКА И САНИТАРНО-ГИГИЕНИЧЕСКАЯ ОЧИСТКА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071966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4000" b="1" i="1" u="sng" dirty="0" smtClean="0">
                <a:solidFill>
                  <a:srgbClr val="8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Плата за обращение с ТКО включена в состав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платы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коммунальные услуги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ч.4 ст.154ЖК РФ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2)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Юридическому лицу присваивается статус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регионального оператора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определяется зона его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деятельности на основании конкурсного отбора 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срок не менее чем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десять лет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3)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УО, ТСЖ, кооперативы заключают договоры 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оказание услуг по обращению с ТКО с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региональным оператором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ч.6.2 ст.155 ЖК РФ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85</a:t>
            </a:fld>
            <a:endParaRPr lang="ru-RU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928694"/>
          </a:xfrm>
        </p:spPr>
        <p:txBody>
          <a:bodyPr>
            <a:normAutofit/>
          </a:bodyPr>
          <a:lstStyle/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УБОРКА И САНИТАРНО-ГИГИЕНИЧЕСКАЯ ОЧИСТКА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7016" y="2500306"/>
            <a:ext cx="8714140" cy="364333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4)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непосредственном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управлении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 заключают договоры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напрямую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региональным оператором 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ч.11.1 ст.161 ЖК РФ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 lvl="0">
              <a:buNone/>
            </a:pPr>
            <a:r>
              <a:rPr lang="ru-RU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5)</a:t>
            </a:r>
            <a:r>
              <a:rPr lang="ru-RU" dirty="0" smtClean="0"/>
              <a:t>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Региональный оператор по обращению с ТКО</a:t>
            </a:r>
          </a:p>
          <a:p>
            <a:pPr lvl="0"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отвечает за оказание коммунальной услуги</a:t>
            </a:r>
          </a:p>
          <a:p>
            <a:pPr lvl="0"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начиная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места сбора ТКО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если иное не</a:t>
            </a:r>
          </a:p>
          <a:p>
            <a:pPr lvl="0"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установлено договором (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ч.15.1 ст.161 ЖК РФ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86</a:t>
            </a:fld>
            <a:endParaRPr lang="ru-RU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928694"/>
          </a:xfrm>
        </p:spPr>
        <p:txBody>
          <a:bodyPr>
            <a:normAutofit/>
          </a:bodyPr>
          <a:lstStyle/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УБОРКА И САНИТАРНО-ГИГИЕНИЧЕСКАЯ ОЧИСТКА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857652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36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spcBef>
                <a:spcPts val="6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Обязанность по внесению платы за КУ по</a:t>
            </a:r>
          </a:p>
          <a:p>
            <a:pPr>
              <a:spcBef>
                <a:spcPts val="6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обращению с ТКО наступает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 наличии</a:t>
            </a:r>
          </a:p>
          <a:p>
            <a:pPr>
              <a:spcBef>
                <a:spcPts val="600"/>
              </a:spcBef>
              <a:buNone/>
            </a:pP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заключенного соглашения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между органом</a:t>
            </a:r>
          </a:p>
          <a:p>
            <a:pPr>
              <a:spcBef>
                <a:spcPts val="6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исполнительной власти субъекта РФ и</a:t>
            </a:r>
          </a:p>
          <a:p>
            <a:pPr>
              <a:spcBef>
                <a:spcPts val="6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утвержденного единого тарифа на услугу</a:t>
            </a:r>
          </a:p>
          <a:p>
            <a:pPr>
              <a:spcBef>
                <a:spcPts val="6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 обращению с ТКО на территории этого</a:t>
            </a:r>
          </a:p>
          <a:p>
            <a:pPr>
              <a:spcBef>
                <a:spcPts val="6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субъекта, но </a:t>
            </a:r>
            <a:r>
              <a:rPr lang="ru-RU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 позднее 1 января 2019 года</a:t>
            </a:r>
          </a:p>
          <a:p>
            <a:pPr>
              <a:spcBef>
                <a:spcPts val="600"/>
              </a:spcBef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ч.20 ст.12</a:t>
            </a:r>
            <a:r>
              <a:rPr lang="ru-RU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Закона от 29 июня 2015г. 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№176-ФЗ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smtClean="0"/>
              <a:t> </a:t>
            </a:r>
            <a:r>
              <a:rPr lang="ru-RU" smtClean="0"/>
              <a:t>городах и сельских территориях «Перспектива»</a:t>
            </a:r>
            <a:br>
              <a:rPr lang="ru-RU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87</a:t>
            </a:fld>
            <a:endParaRPr lang="ru-RU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642942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ТЕКУЩИЙ   РЕМОНТ  ОИ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2285992"/>
            <a:ext cx="8750776" cy="41673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общего имущества в МКД</a:t>
            </a:r>
          </a:p>
          <a:p>
            <a:pPr>
              <a:spcAft>
                <a:spcPts val="1200"/>
              </a:spcAft>
              <a:buNone/>
            </a:pPr>
            <a:r>
              <a:rPr lang="ru-RU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неразрывно связано с его ремонтом.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Текущий ремонт ОИ проводится для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предупреждения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преждевременного износа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поддержания эксплуатационных показателей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 работоспособности,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устранения повреждений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 неисправностей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ОИ или его отдельных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элементов (без замены ограждающих несущих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конструкций, лифтов) - 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п.18  ПП РФ №491.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5472122" cy="71438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ТЕКУЩИЙ   РЕМОНТ  ОИ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8229600" cy="439579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ВСН 58-88 (</a:t>
            </a:r>
            <a:r>
              <a:rPr lang="ru-RU" sz="18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</a:t>
            </a:r>
            <a:r>
              <a:rPr lang="ru-RU" sz="1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r>
              <a:rPr lang="ru-RU" sz="18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Ведомственные строительные нормы. Положение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 организации и проведении реконструкции, ремонта и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технического обслуживания зданий, объектов коммунального и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социально-культурного назначения.</a:t>
            </a:r>
            <a:endParaRPr lang="ru-RU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3286124"/>
          <a:ext cx="8715436" cy="3306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6478"/>
                <a:gridCol w="2928958"/>
              </a:tblGrid>
              <a:tr h="928694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Виды жилых зданий по материалам основных конструкций</a:t>
                      </a:r>
                      <a:endParaRPr lang="ru-RU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Продолжительность эффективной комплектации, лет</a:t>
                      </a:r>
                      <a:endParaRPr lang="ru-RU" b="1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9729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Полносборные крупнопанельные, крупноблочные, со стенами из кирпича, естественного камня и т.п. с железобетонными перекрытиями при нормальных условиях эксплуатации</a:t>
                      </a:r>
                      <a:endParaRPr lang="ru-RU" sz="1800" dirty="0">
                        <a:latin typeface="Arial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3 - 5</a:t>
                      </a:r>
                      <a:endParaRPr lang="ru-RU" sz="1800" dirty="0">
                        <a:latin typeface="Arial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7157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Со стенами из кирпича, естественного камня и т.п. с деревянными перекрытиями; деревянные, со стенами из прочих материалов при нормальных условиях эксплуатации</a:t>
                      </a:r>
                      <a:endParaRPr lang="ru-RU" sz="1800" dirty="0">
                        <a:latin typeface="Arial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2 - 3</a:t>
                      </a:r>
                      <a:endParaRPr lang="ru-RU" sz="1800" dirty="0">
                        <a:latin typeface="Arial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57298"/>
            <a:ext cx="5472608" cy="64294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63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rgbClr val="0063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14340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15.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СанПиН</a:t>
            </a: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42-128-4690-88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Санитарные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правила содержания территорий населенных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мест (утв. Главным государственным санитарным</a:t>
            </a:r>
          </a:p>
          <a:p>
            <a:pPr>
              <a:lnSpc>
                <a:spcPct val="120000"/>
              </a:lnSpc>
              <a:spcAft>
                <a:spcPts val="8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врачом СССР 05.08.1988 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4690-88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16.</a:t>
            </a: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ВСН 58-88 (</a:t>
            </a:r>
            <a:r>
              <a:rPr lang="ru-RU" b="1" dirty="0" err="1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</a:t>
            </a: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)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Ведомственные строительные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нормы. Положение об организации и проведении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реконструкции, ремонта и технического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обслуживания зданий, объектов коммунального и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социально-культурного назначения,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утвержденные приказом </a:t>
            </a:r>
            <a:r>
              <a:rPr lang="ru-RU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Госкомархитектуры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от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23.11.1988 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312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642942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ТЕКУЩИЙ   РЕМОНТ  ОИ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2214554"/>
            <a:ext cx="8750776" cy="423878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Текущий ремонт ОИ проводится </a:t>
            </a:r>
            <a:r>
              <a:rPr lang="ru-RU" sz="3100" u="sng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основании</a:t>
            </a:r>
          </a:p>
          <a:p>
            <a:pPr>
              <a:buNone/>
            </a:pPr>
            <a:r>
              <a:rPr lang="ru-RU" sz="3100" u="sng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решения ОСС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принимаемого </a:t>
            </a:r>
            <a:r>
              <a:rPr lang="ru-RU" sz="31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большинством</a:t>
            </a:r>
          </a:p>
          <a:p>
            <a:pPr>
              <a:buNone/>
            </a:pPr>
            <a:r>
              <a:rPr lang="ru-RU" sz="31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голосов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от общего числа голосов, участвующих </a:t>
            </a:r>
          </a:p>
          <a:p>
            <a:pPr>
              <a:spcAft>
                <a:spcPts val="1200"/>
              </a:spcAft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собрании собственников. 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 </a:t>
            </a:r>
            <a:r>
              <a:rPr lang="ru-RU" sz="31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 наделении совета МКД полномочиями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принимать решения о текущем ремонте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принимается большинством </a:t>
            </a:r>
            <a:r>
              <a:rPr lang="ru-RU" sz="31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менее двух третей</a:t>
            </a:r>
          </a:p>
          <a:p>
            <a:pPr>
              <a:buNone/>
            </a:pPr>
            <a:r>
              <a:rPr lang="ru-RU" sz="31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голосов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от общего числа голосов собственников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(</a:t>
            </a:r>
            <a:r>
              <a:rPr lang="ru-RU" sz="3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п.п.4.1, 4.2 ч.2 ст.44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 </a:t>
            </a:r>
            <a:r>
              <a:rPr lang="ru-RU" sz="3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ст.46 </a:t>
            </a:r>
          </a:p>
          <a:p>
            <a:pPr>
              <a:buNone/>
            </a:pPr>
            <a:r>
              <a:rPr lang="ru-RU" sz="3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ЖК РФ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 </a:t>
            </a:r>
            <a:r>
              <a:rPr lang="ru-RU" sz="3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п.18 ПП РФ №491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 algn="ctr"/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90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642942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ТЕКУЩИЙ   РЕМОНТ  ОИ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2214554"/>
            <a:ext cx="8750776" cy="42387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 </a:t>
            </a:r>
            <a:r>
              <a:rPr lang="ru-RU" sz="24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обязаны утвердить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 ОСС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перечень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услуг и работ,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условия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их оказания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выполнения, а также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размер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их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финансирования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п.17 ПП РФ №491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 вправе самостоятельно совершать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действия по ремонту ОИ или привлекать иных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лиц для оказания услуг и выполнения работ по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ремонту </a:t>
            </a:r>
            <a:r>
              <a:rPr lang="ru-RU" sz="24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 учетом выбранного способа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управления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п.12 ПП РФ №491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91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642942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ТЕКУЩИЙ   РЕМОНТ  ОИ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2071678"/>
            <a:ext cx="8750776" cy="435771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1) </a:t>
            </a:r>
            <a:r>
              <a:rPr lang="ru-RU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ТСЖ, кооперативы</a:t>
            </a:r>
            <a:r>
              <a:rPr lang="ru-RU" dirty="0" smtClean="0">
                <a:solidFill>
                  <a:srgbClr val="8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могут выполнять работы по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текущему ремонту ОИ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своими силами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или </a:t>
            </a:r>
          </a:p>
          <a:p>
            <a:pPr>
              <a:buNone/>
            </a:pP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привлекать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основании договоров лиц,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которые выполняют соответствующие виды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 (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ч.2.2 ст.161 ЖК РФ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2)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был заключен договор с УО, то в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договоре управления должен содержаться</a:t>
            </a:r>
          </a:p>
          <a:p>
            <a:pPr>
              <a:buNone/>
            </a:pPr>
            <a:r>
              <a:rPr lang="ru-RU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перечень услуг и работ по содержанию и ремонту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ОИ, порядок изменения такого перечня, </a:t>
            </a:r>
          </a:p>
          <a:p>
            <a:pPr>
              <a:buNone/>
            </a:pPr>
            <a:r>
              <a:rPr lang="ru-RU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размера платы</a:t>
            </a:r>
            <a:r>
              <a:rPr lang="ru-RU" dirty="0" smtClean="0">
                <a:solidFill>
                  <a:srgbClr val="8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 жилого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помещения, а также порядок внесения такой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платы (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ч.2, 3 ст.162 ЖК РФ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92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642942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ТЕКУЩИЙ   РЕМОНТ  ОИ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2214554"/>
            <a:ext cx="8750776" cy="4071966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800"/>
              </a:spcAft>
              <a:buNone/>
            </a:pPr>
            <a:r>
              <a:rPr lang="ru-RU" sz="40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Плата за текущий ремонт включается </a:t>
            </a:r>
          </a:p>
          <a:p>
            <a:pPr marL="514350" indent="-514350">
              <a:buNone/>
            </a:pPr>
            <a:r>
              <a:rPr lang="ru-RU" sz="28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состав платы за содержание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жилого</a:t>
            </a:r>
          </a:p>
          <a:p>
            <a:pPr>
              <a:spcAft>
                <a:spcPts val="12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помещения 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ст.154 ЖК РФ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8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2)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Если  при утверждении платы за содержание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жилого помещения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заложены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расходы на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текущий ремонт ОИ – то ремонт проводится </a:t>
            </a:r>
            <a:r>
              <a:rPr lang="ru-RU" sz="28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82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решению ОСС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на котором утверждается смета и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источник финансирования.</a:t>
            </a:r>
          </a:p>
          <a:p>
            <a:pPr algn="ctr"/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93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642942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ТЕКУЩИЙ   РЕМОНТ  ОИ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2000240"/>
            <a:ext cx="8750776" cy="450059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b="1" dirty="0" smtClean="0">
                <a:solidFill>
                  <a:srgbClr val="8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Перечень работ относящихся к текущему </a:t>
            </a:r>
          </a:p>
          <a:p>
            <a:pPr>
              <a:spcAft>
                <a:spcPts val="1200"/>
              </a:spcAft>
              <a:buNone/>
            </a:pPr>
            <a:r>
              <a:rPr lang="ru-RU" sz="3400" b="1" dirty="0" smtClean="0">
                <a:solidFill>
                  <a:srgbClr val="8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ремонту </a:t>
            </a: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3400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Приложение 7</a:t>
            </a:r>
            <a:r>
              <a:rPr lang="ru-RU" sz="3400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3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к Правилам </a:t>
            </a:r>
            <a:r>
              <a:rPr lang="ru-RU" sz="3400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№170</a:t>
            </a: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>
              <a:buNone/>
            </a:pPr>
            <a:r>
              <a:rPr lang="ru-RU" sz="3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1.</a:t>
            </a: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Фундаменты</a:t>
            </a: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устранение местных</a:t>
            </a:r>
          </a:p>
          <a:p>
            <a:pPr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деформаций, усиление, восстановление</a:t>
            </a:r>
          </a:p>
          <a:p>
            <a:pPr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поврежденных участков фундаментов,</a:t>
            </a:r>
          </a:p>
          <a:p>
            <a:pPr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вентиляционных продухов, </a:t>
            </a:r>
            <a:r>
              <a:rPr lang="ru-RU" sz="3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отмостков</a:t>
            </a: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входов </a:t>
            </a:r>
          </a:p>
          <a:p>
            <a:pPr>
              <a:spcAft>
                <a:spcPts val="1200"/>
              </a:spcAft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подвалы.</a:t>
            </a:r>
          </a:p>
          <a:p>
            <a:pPr>
              <a:buNone/>
            </a:pPr>
            <a:r>
              <a:rPr lang="ru-RU" sz="3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2. </a:t>
            </a:r>
            <a:r>
              <a:rPr lang="ru-RU" sz="3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Стены и фасады </a:t>
            </a: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герметизация стыков,</a:t>
            </a:r>
          </a:p>
          <a:p>
            <a:pPr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заделка и восстановление архитектурных</a:t>
            </a:r>
          </a:p>
          <a:p>
            <a:pPr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элементов; смена участков обшивки деревянных</a:t>
            </a:r>
          </a:p>
          <a:p>
            <a:pPr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стен, ремонт и окраска фасадов.</a:t>
            </a:r>
          </a:p>
          <a:p>
            <a:pPr algn="ctr"/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94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642942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ТЕКУЩИЙ   РЕМОНТ  ОИ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2285992"/>
            <a:ext cx="8750776" cy="378621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3.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Перекрытия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частичная смена отдельных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элементов; заделка швов и трещин; укрепление</a:t>
            </a:r>
          </a:p>
          <a:p>
            <a:pPr>
              <a:spcAft>
                <a:spcPts val="12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окраска.</a:t>
            </a:r>
          </a:p>
          <a:p>
            <a:pPr>
              <a:buNone/>
            </a:pPr>
            <a:r>
              <a:rPr lang="ru-RU" sz="28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4.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Крыши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усиление элементов деревянной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стропильной системы, </a:t>
            </a:r>
            <a:r>
              <a:rPr lang="ru-RU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антисептирование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</a:t>
            </a:r>
          </a:p>
          <a:p>
            <a:pPr>
              <a:buNone/>
            </a:pPr>
            <a:r>
              <a:rPr lang="ru-RU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антиперирование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 устранение неисправностей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стальных, асбестоцементных и других кровель,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замена водосточных труб; ремонт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гидроизоляции, утепления и вентиляции.</a:t>
            </a:r>
          </a:p>
          <a:p>
            <a:pPr algn="ctr"/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95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642942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ТЕКУЩИЙ   РЕМОНТ  ОИ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2214554"/>
            <a:ext cx="8750776" cy="400052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5.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Оконные и дверные заполнения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смена и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восстановление отдельных элементов и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заполнений.</a:t>
            </a:r>
          </a:p>
          <a:p>
            <a:pPr>
              <a:buNone/>
            </a:pPr>
            <a:r>
              <a:rPr lang="ru-RU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6.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Межквартирные перегородки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усиление,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смена, заделка отдельных участков.</a:t>
            </a:r>
          </a:p>
          <a:p>
            <a:pPr>
              <a:buNone/>
            </a:pPr>
            <a:r>
              <a:rPr lang="ru-RU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7.</a:t>
            </a:r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Лестницы, балконы, козырьки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над входами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подъезды, подвалы, над балконами верхних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этажей</a:t>
            </a:r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восстановление или замена отдельных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участков и элементов.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96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642942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ТЕКУЩИЙ   РЕМОНТ  ОИ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2214554"/>
            <a:ext cx="8750776" cy="4214842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33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8.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Полы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замена, восстановление отдельных участков.</a:t>
            </a:r>
          </a:p>
          <a:p>
            <a:pPr>
              <a:buNone/>
            </a:pPr>
            <a:r>
              <a:rPr lang="ru-RU" sz="33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9.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Внутренняя отделка 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восстановление отделки стен, </a:t>
            </a:r>
          </a:p>
          <a:p>
            <a:pPr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потолков, полов отдельными участками в подъездах, </a:t>
            </a:r>
          </a:p>
          <a:p>
            <a:pPr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технических помещениях, в других </a:t>
            </a:r>
            <a:r>
              <a:rPr lang="ru-RU" sz="3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общедомовых</a:t>
            </a:r>
            <a:endParaRPr lang="ru-RU" sz="3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вспомогательных помещениях.</a:t>
            </a:r>
          </a:p>
          <a:p>
            <a:pPr>
              <a:buNone/>
            </a:pPr>
            <a:r>
              <a:rPr lang="ru-RU" sz="33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10. </a:t>
            </a:r>
            <a:r>
              <a:rPr lang="ru-RU" sz="3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Центральное отопление</a:t>
            </a:r>
            <a:r>
              <a:rPr lang="ru-RU" sz="3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установка, замена </a:t>
            </a:r>
          </a:p>
          <a:p>
            <a:pPr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восстановление работоспособности отдельных</a:t>
            </a:r>
          </a:p>
          <a:p>
            <a:pPr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элементов и частей элементов внутренних систем</a:t>
            </a:r>
          </a:p>
          <a:p>
            <a:pPr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центрального отопления, включая домовые</a:t>
            </a:r>
          </a:p>
          <a:p>
            <a:pPr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котельные.</a:t>
            </a:r>
          </a:p>
          <a:p>
            <a:pPr algn="ctr"/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97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642942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ТЕКУЩИЙ   РЕМОНТ  ОИ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2143116"/>
            <a:ext cx="8750776" cy="414340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1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11.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Водопровод и канализация, горячее</a:t>
            </a:r>
          </a:p>
          <a:p>
            <a:pPr>
              <a:buNone/>
            </a:pPr>
            <a:r>
              <a:rPr lang="ru-RU" sz="3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водоснабжение 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установка, замена и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восстановление работоспособности отдельных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элементов и частей элементов внутренних систем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водопроводов и канализации, горячего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водоснабжения, включая </a:t>
            </a:r>
            <a:r>
              <a:rPr lang="ru-RU" sz="3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насосные установки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</a:t>
            </a:r>
          </a:p>
          <a:p>
            <a:pPr>
              <a:spcAft>
                <a:spcPts val="1200"/>
              </a:spcAft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жилых зданиях.</a:t>
            </a:r>
          </a:p>
          <a:p>
            <a:pPr>
              <a:buNone/>
            </a:pPr>
            <a:r>
              <a:rPr lang="ru-RU" sz="31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12. </a:t>
            </a:r>
            <a:r>
              <a:rPr lang="ru-RU" sz="3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Электроснабжение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электротехнические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устройства - установка, замена и восстановление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работоспособности электроснабжения здания.</a:t>
            </a:r>
          </a:p>
          <a:p>
            <a:pPr algn="ctr"/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98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642942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ТЕКУЩИЙ   РЕМОНТ  ОИ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2214554"/>
            <a:ext cx="8750776" cy="4000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13.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Вентиляция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замена и восстановление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работоспособности внутридомовой системы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вентиляции.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14.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Мусоропроводы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восстановление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работоспособности вентиляционных 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промывочных устройств, крышек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мусороприемных клапанов и шиберных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устройств.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99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1F497D"/>
      </a:accent2>
      <a:accent3>
        <a:srgbClr val="548DD4"/>
      </a:accent3>
      <a:accent4>
        <a:srgbClr val="8DB3E2"/>
      </a:accent4>
      <a:accent5>
        <a:srgbClr val="4BACC6"/>
      </a:accent5>
      <a:accent6>
        <a:srgbClr val="1F497D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6409</TotalTime>
  <Words>10470</Words>
  <Application>Microsoft Office PowerPoint</Application>
  <PresentationFormat>Экран (4:3)</PresentationFormat>
  <Paragraphs>1469</Paragraphs>
  <Slides>115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115</vt:i4>
      </vt:variant>
    </vt:vector>
  </HeadingPairs>
  <TitlesOfParts>
    <vt:vector size="117" baseType="lpstr">
      <vt:lpstr>Тема2</vt:lpstr>
      <vt:lpstr>Специальное оформление</vt:lpstr>
      <vt:lpstr>СОДЕРЖАНИЕ  И ТЕКУЩИЙ РЕМОНТ  ОБЩЕГО ИМУЩЕСТВА  В МКД Часть 2</vt:lpstr>
      <vt:lpstr>ЗАКОНОДАТЕЛЬСТВО</vt:lpstr>
      <vt:lpstr>ЗАКОНОДАТЕЛЬСТВО</vt:lpstr>
      <vt:lpstr>ЗАКОНОДАТЕЛЬСТВО</vt:lpstr>
      <vt:lpstr>ЗАКОНОДАТЕЛЬСТВО</vt:lpstr>
      <vt:lpstr>ЗАКОНОДАТЕЛЬСТВО</vt:lpstr>
      <vt:lpstr>ЗАКОНОДАТЕЛЬСТВО</vt:lpstr>
      <vt:lpstr>ЗАКОНОДАТЕЛЬСТВО</vt:lpstr>
      <vt:lpstr>ЗАКОНОДАТЕЛЬСТВО</vt:lpstr>
      <vt:lpstr>ПРИНЯТЫЕ СОКРАЩЕНИЯ</vt:lpstr>
      <vt:lpstr>ПРИНЯТЫЕ СОКРАЩЕНИЯ</vt:lpstr>
      <vt:lpstr>ПРИНЯТЫЕ СОКРАЩЕНИЯ</vt:lpstr>
      <vt:lpstr>СОДЕРЖАНИЕ  ОИ</vt:lpstr>
      <vt:lpstr>СОДЕРЖАНИЕ  ОИ</vt:lpstr>
      <vt:lpstr>СОДЕРЖАНИЕ  ОИ</vt:lpstr>
      <vt:lpstr>СОДЕРЖАНИЕ  ОИ</vt:lpstr>
      <vt:lpstr>СОДЕРЖАНИЕ  ОИ</vt:lpstr>
      <vt:lpstr>СОДЕРЖАНИЕ  ОИ</vt:lpstr>
      <vt:lpstr>СОДЕРЖАНИЕ  ОИ</vt:lpstr>
      <vt:lpstr>СОДЕРЖАНИЕ  ОИ</vt:lpstr>
      <vt:lpstr>СОДЕРЖАНИЕ  ОИ</vt:lpstr>
      <vt:lpstr>АВАРИЙНО-ДИСПЕТЧЕРСКОЕ ОБСЛУЖИВАНИЕ</vt:lpstr>
      <vt:lpstr>АВАРИЙНО-ДИСПЕТЧЕРСКОЕ ОБСЛУЖИВАНИЕ</vt:lpstr>
      <vt:lpstr>АВАРИЙНО-ДИСПЕТЧЕРСКОЕ ОБСЛУЖИВАНИЕ</vt:lpstr>
      <vt:lpstr>АВАРИЙНО-ДИСПЕТЧЕРСКОЕ ОБСЛУЖИВАНИЕ</vt:lpstr>
      <vt:lpstr>АВАРИЙНО-ДИСПЕТЧЕРСКОЕ ОБСЛУЖИВАНИЕ</vt:lpstr>
      <vt:lpstr>АВАРИЙНО-ДИСПЕТЧЕРСКОЕ ОБСЛУЖИВАНИЕ</vt:lpstr>
      <vt:lpstr>АВАРИЙНО-ДИСПЕТЧЕРСКОЕ ОБСЛУЖИВАНИЕ</vt:lpstr>
      <vt:lpstr>АВАРИЙНО-ДИСПЕТЧЕРСКОЕ ОБСЛУЖИВАНИЕ</vt:lpstr>
      <vt:lpstr>АВАРИЙНО-ДИСПЕТЧЕРСКОЕ ОБСЛУЖИВАНИЕ</vt:lpstr>
      <vt:lpstr>АВАРИЙНО-ДИСПЕТЧЕРСКОЕ ОБСЛУЖИВАНИЕ</vt:lpstr>
      <vt:lpstr>АВАРИЙНО-ДИСПЕТЧЕРСКОЕ ОБСЛУЖИВАНИЕ</vt:lpstr>
      <vt:lpstr>АВАРИЙНО-ДИСПЕТЧЕРСКОЕ ОБСЛУЖИВАНИЕ</vt:lpstr>
      <vt:lpstr>ТЕХНИЧЕСКОЕ СОСТОЯНИЕ ОИ</vt:lpstr>
      <vt:lpstr>ТЕХНИЧЕСКОЕ СОСТОЯНИЕ ОИ</vt:lpstr>
      <vt:lpstr>ТЕХНИЧЕСКОЕ СОСТОЯНИЕ ОИ</vt:lpstr>
      <vt:lpstr>ОСМОТРЫ ОИ</vt:lpstr>
      <vt:lpstr>ОСМОТРЫ ОИ</vt:lpstr>
      <vt:lpstr>ОСМОТРЫ ОИ</vt:lpstr>
      <vt:lpstr>ОСМОТРЫ ОИ</vt:lpstr>
      <vt:lpstr>ОСМОТРЫ ОИ</vt:lpstr>
      <vt:lpstr>ОСМОТРЫ ОИ</vt:lpstr>
      <vt:lpstr>ОСМОТРЫ ОИ</vt:lpstr>
      <vt:lpstr>ОСМОТРЫ ОИ</vt:lpstr>
      <vt:lpstr>ОСМОТРЫ ОИ</vt:lpstr>
      <vt:lpstr>ОСМОТРЫ ОИ</vt:lpstr>
      <vt:lpstr>ОСМОТРЫ ОИ</vt:lpstr>
      <vt:lpstr>ОСМОТРЫ ОИ</vt:lpstr>
      <vt:lpstr>ОСМОТРЫ ОИ</vt:lpstr>
      <vt:lpstr>АКТ  ОСМОТРА  ОИ</vt:lpstr>
      <vt:lpstr>АКТ  ОСМОТРА  ОИ</vt:lpstr>
      <vt:lpstr>АКТ  ОСМОТРА  ОИ</vt:lpstr>
      <vt:lpstr>АКТ ОСМОТРА ОИ</vt:lpstr>
      <vt:lpstr>ЖУРНАЛ ОСМОТРОВ</vt:lpstr>
      <vt:lpstr>СОДЕРЖАНИЕ  ОИ</vt:lpstr>
      <vt:lpstr>СОДЕРЖАНИЕ  ОИ</vt:lpstr>
      <vt:lpstr>СОДЕРЖАНИЕ  ОИ</vt:lpstr>
      <vt:lpstr>СОДЕРЖАНИЕ  ОИ</vt:lpstr>
      <vt:lpstr>СОДЕРЖАНИЕ  ОИ</vt:lpstr>
      <vt:lpstr>СОДЕРЖАНИЕ  ОИ</vt:lpstr>
      <vt:lpstr>СОДЕРЖАНИЕ  ОИ</vt:lpstr>
      <vt:lpstr>УБОРКА И САНИТАРНО-ГИГИЕНИЧЕСКАЯ ОЧИСТКА</vt:lpstr>
      <vt:lpstr>УБОРКА И САНИТАРНО-ГИГИЕНИЧЕСКАЯ ОЧИСТКА</vt:lpstr>
      <vt:lpstr>УБОРКА И САНИТАРНО-ГИГИЕНИЧЕСКАЯ ОЧИСТКА</vt:lpstr>
      <vt:lpstr>УБОРКА И САНИТАРНО-ГИГИЕНИЧЕСКАЯ ОЧИСТКА</vt:lpstr>
      <vt:lpstr>УБОРКА И САНИТАРНО-ГИГИЕНИЧЕСКАЯ ОЧИСТКА</vt:lpstr>
      <vt:lpstr>УБОРКА И САНИТАРНО-ГИГИЕНИЧЕСКАЯ ОЧИСТКА</vt:lpstr>
      <vt:lpstr>УБОРКА И САНИТАРНО-ГИГИЕНИЧЕСКАЯ ОЧИСТКА</vt:lpstr>
      <vt:lpstr>УБОРКА И САНИТАРНО-ГИГИЕНИЧЕСКАЯ ОЧИСТКА</vt:lpstr>
      <vt:lpstr>УБОРКА И САНИТАРНО-ГИГИЕНИЧЕСКАЯ ОЧИСТКА</vt:lpstr>
      <vt:lpstr>УБОРКА И САНИТАРНО-ГИГИЕНИЧЕСКАЯ ОЧИСТКА</vt:lpstr>
      <vt:lpstr>УБОРКА И САНИТАРНО-ГИГИЕНИЧЕСКАЯ ОЧИСТКА</vt:lpstr>
      <vt:lpstr>УБОРКА И САНИТАРНО-ГИГИЕНИЧЕСКАЯ ОЧИСТКА</vt:lpstr>
      <vt:lpstr>УБОРКА И САНИТАРНО-ГИГИЕНИЧЕСКАЯ ОЧИСТКА</vt:lpstr>
      <vt:lpstr>УБОРКА И САНИТАРНО-ГИГИЕНИЧЕСКАЯ ОЧИСТКА</vt:lpstr>
      <vt:lpstr>УБОРКА И САНИТАРНО-ГИГИЕНИЧЕСКАЯ ОЧИСТКА</vt:lpstr>
      <vt:lpstr>УБОРКА И САНИТАРНО-ГИГИЕНИЧЕСКАЯ ОЧИСТКА</vt:lpstr>
      <vt:lpstr>УБОРКА И САНИТАРНО-ГИГИЕНИЧЕСКАЯ ОЧИСТКА</vt:lpstr>
      <vt:lpstr>УБОРКА И САНИТАРНО-ГИГИЕНИЧЕСКАЯ ОЧИСТКА</vt:lpstr>
      <vt:lpstr>УБОРКА И САНИТАРНО-ГИГИЕНИЧЕСКАЯ ОЧИСТКА</vt:lpstr>
      <vt:lpstr>УБОРКА И САНИТАРНО-ГИГИЕНИЧЕСКАЯ ОЧИСТКА</vt:lpstr>
      <vt:lpstr>УБОРКА И САНИТАРНО-ГИГИЕНИЧЕСКАЯ ОЧИСТКА</vt:lpstr>
      <vt:lpstr>УБОРКА И САНИТАРНО-ГИГИЕНИЧЕСКАЯ ОЧИСТКА</vt:lpstr>
      <vt:lpstr>УБОРКА И САНИТАРНО-ГИГИЕНИЧЕСКАЯ ОЧИСТКА</vt:lpstr>
      <vt:lpstr>УБОРКА И САНИТАРНО-ГИГИЕНИЧЕСКАЯ ОЧИСТКА</vt:lpstr>
      <vt:lpstr>УБОРКА И САНИТАРНО-ГИГИЕНИЧЕСКАЯ ОЧИСТКА</vt:lpstr>
      <vt:lpstr>УБОРКА И САНИТАРНО-ГИГИЕНИЧЕСКАЯ ОЧИСТКА</vt:lpstr>
      <vt:lpstr>ТЕКУЩИЙ   РЕМОНТ  ОИ</vt:lpstr>
      <vt:lpstr>ТЕКУЩИЙ   РЕМОНТ  ОИ</vt:lpstr>
      <vt:lpstr>ТЕКУЩИЙ   РЕМОНТ  ОИ</vt:lpstr>
      <vt:lpstr>ТЕКУЩИЙ   РЕМОНТ  ОИ</vt:lpstr>
      <vt:lpstr>ТЕКУЩИЙ   РЕМОНТ  ОИ</vt:lpstr>
      <vt:lpstr>ТЕКУЩИЙ   РЕМОНТ  ОИ</vt:lpstr>
      <vt:lpstr>ТЕКУЩИЙ   РЕМОНТ  ОИ</vt:lpstr>
      <vt:lpstr>ТЕКУЩИЙ   РЕМОНТ  ОИ</vt:lpstr>
      <vt:lpstr>ТЕКУЩИЙ   РЕМОНТ  ОИ</vt:lpstr>
      <vt:lpstr>ТЕКУЩИЙ   РЕМОНТ  ОИ</vt:lpstr>
      <vt:lpstr>ТЕКУЩИЙ   РЕМОНТ  ОИ</vt:lpstr>
      <vt:lpstr>ТЕКУЩИЙ   РЕМОНТ  ОИ</vt:lpstr>
      <vt:lpstr>ТЕКУЩИЙ   РЕМОНТ  ОИ</vt:lpstr>
      <vt:lpstr>ТЕКУЩИЙ   РЕМОНТ  ОИ</vt:lpstr>
      <vt:lpstr>Сроки устранения неисправностей</vt:lpstr>
      <vt:lpstr>Сроки устранения неисправностей</vt:lpstr>
      <vt:lpstr>Сроки устранения неисправностей</vt:lpstr>
      <vt:lpstr>Сроки устранения неисправностей</vt:lpstr>
      <vt:lpstr>ТЕКУЩИЙ   РЕМОНТ  ОИ</vt:lpstr>
      <vt:lpstr>ТЕКУЩИЙ   РЕМОНТ  ОИ</vt:lpstr>
      <vt:lpstr>ТЕКУЩИЙ   РЕМОНТ  ОИ</vt:lpstr>
      <vt:lpstr>ТЕКУЩИЙ   РЕМОНТ  ОИ</vt:lpstr>
      <vt:lpstr>ТЕКУЩИЙ   РЕМОНТ  ОИ</vt:lpstr>
      <vt:lpstr>ТЕКУЩИЙ   РЕМОНТ  ОИ</vt:lpstr>
      <vt:lpstr>АКТ  выполненных работ</vt:lpstr>
      <vt:lpstr>АКТ  выполненных работ</vt:lpstr>
      <vt:lpstr>АКТ  выполненных работ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МНОГОКВАРТИРНЫМ ДОМОМ</dc:title>
  <dc:creator>JJJ</dc:creator>
  <cp:lastModifiedBy>JJJ</cp:lastModifiedBy>
  <cp:revision>746</cp:revision>
  <dcterms:created xsi:type="dcterms:W3CDTF">2017-01-24T15:25:53Z</dcterms:created>
  <dcterms:modified xsi:type="dcterms:W3CDTF">2017-04-03T08:23:31Z</dcterms:modified>
</cp:coreProperties>
</file>