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4" r:id="rId2"/>
  </p:sldMasterIdLst>
  <p:notesMasterIdLst>
    <p:notesMasterId r:id="rId91"/>
  </p:notesMasterIdLst>
  <p:sldIdLst>
    <p:sldId id="256" r:id="rId3"/>
    <p:sldId id="257" r:id="rId4"/>
    <p:sldId id="270" r:id="rId5"/>
    <p:sldId id="263" r:id="rId6"/>
    <p:sldId id="264" r:id="rId7"/>
    <p:sldId id="343" r:id="rId8"/>
    <p:sldId id="265" r:id="rId9"/>
    <p:sldId id="258" r:id="rId10"/>
    <p:sldId id="342" r:id="rId11"/>
    <p:sldId id="276" r:id="rId12"/>
    <p:sldId id="262" r:id="rId13"/>
    <p:sldId id="266" r:id="rId14"/>
    <p:sldId id="267" r:id="rId15"/>
    <p:sldId id="310" r:id="rId16"/>
    <p:sldId id="268" r:id="rId17"/>
    <p:sldId id="457" r:id="rId18"/>
    <p:sldId id="277" r:id="rId19"/>
    <p:sldId id="456" r:id="rId20"/>
    <p:sldId id="318" r:id="rId21"/>
    <p:sldId id="360" r:id="rId22"/>
    <p:sldId id="329" r:id="rId23"/>
    <p:sldId id="330" r:id="rId24"/>
    <p:sldId id="306" r:id="rId25"/>
    <p:sldId id="367" r:id="rId26"/>
    <p:sldId id="298" r:id="rId27"/>
    <p:sldId id="325" r:id="rId28"/>
    <p:sldId id="327" r:id="rId29"/>
    <p:sldId id="326" r:id="rId30"/>
    <p:sldId id="354" r:id="rId31"/>
    <p:sldId id="353" r:id="rId32"/>
    <p:sldId id="328" r:id="rId33"/>
    <p:sldId id="295" r:id="rId34"/>
    <p:sldId id="331" r:id="rId35"/>
    <p:sldId id="300" r:id="rId36"/>
    <p:sldId id="297" r:id="rId37"/>
    <p:sldId id="311" r:id="rId38"/>
    <p:sldId id="332" r:id="rId39"/>
    <p:sldId id="341" r:id="rId40"/>
    <p:sldId id="361" r:id="rId41"/>
    <p:sldId id="362" r:id="rId42"/>
    <p:sldId id="340" r:id="rId43"/>
    <p:sldId id="450" r:id="rId44"/>
    <p:sldId id="355" r:id="rId45"/>
    <p:sldId id="350" r:id="rId46"/>
    <p:sldId id="349" r:id="rId47"/>
    <p:sldId id="357" r:id="rId48"/>
    <p:sldId id="449" r:id="rId49"/>
    <p:sldId id="346" r:id="rId50"/>
    <p:sldId id="344" r:id="rId51"/>
    <p:sldId id="345" r:id="rId52"/>
    <p:sldId id="359" r:id="rId53"/>
    <p:sldId id="358" r:id="rId54"/>
    <p:sldId id="432" r:id="rId55"/>
    <p:sldId id="433" r:id="rId56"/>
    <p:sldId id="435" r:id="rId57"/>
    <p:sldId id="436" r:id="rId58"/>
    <p:sldId id="320" r:id="rId59"/>
    <p:sldId id="334" r:id="rId60"/>
    <p:sldId id="364" r:id="rId61"/>
    <p:sldId id="441" r:id="rId62"/>
    <p:sldId id="365" r:id="rId63"/>
    <p:sldId id="335" r:id="rId64"/>
    <p:sldId id="322" r:id="rId65"/>
    <p:sldId id="369" r:id="rId66"/>
    <p:sldId id="437" r:id="rId67"/>
    <p:sldId id="438" r:id="rId68"/>
    <p:sldId id="442" r:id="rId69"/>
    <p:sldId id="443" r:id="rId70"/>
    <p:sldId id="444" r:id="rId71"/>
    <p:sldId id="451" r:id="rId72"/>
    <p:sldId id="447" r:id="rId73"/>
    <p:sldId id="445" r:id="rId74"/>
    <p:sldId id="448" r:id="rId75"/>
    <p:sldId id="439" r:id="rId76"/>
    <p:sldId id="387" r:id="rId77"/>
    <p:sldId id="452" r:id="rId78"/>
    <p:sldId id="388" r:id="rId79"/>
    <p:sldId id="391" r:id="rId80"/>
    <p:sldId id="392" r:id="rId81"/>
    <p:sldId id="393" r:id="rId82"/>
    <p:sldId id="394" r:id="rId83"/>
    <p:sldId id="395" r:id="rId84"/>
    <p:sldId id="396" r:id="rId85"/>
    <p:sldId id="397" r:id="rId86"/>
    <p:sldId id="398" r:id="rId87"/>
    <p:sldId id="399" r:id="rId88"/>
    <p:sldId id="453" r:id="rId89"/>
    <p:sldId id="455" r:id="rId9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F497D"/>
    <a:srgbClr val="00638A"/>
    <a:srgbClr val="0076A3"/>
    <a:srgbClr val="006666"/>
    <a:srgbClr val="0033CC"/>
    <a:srgbClr val="72105B"/>
    <a:srgbClr val="A91786"/>
    <a:srgbClr val="035065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699" autoAdjust="0"/>
  </p:normalViewPr>
  <p:slideViewPr>
    <p:cSldViewPr>
      <p:cViewPr>
        <p:scale>
          <a:sx n="100" d="100"/>
          <a:sy n="100" d="100"/>
        </p:scale>
        <p:origin x="-1932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tableStyles" Target="tableStyle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57655-15CA-4209-8213-7BFBD419A3EB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C145D-42E2-4668-8192-9775505AAD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19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C145D-42E2-4668-8192-9775505AADA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C145D-42E2-4668-8192-9775505AADA8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95536" y="5661248"/>
            <a:ext cx="21336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99592" y="6381328"/>
            <a:ext cx="7920880" cy="365125"/>
          </a:xfrm>
        </p:spPr>
        <p:txBody>
          <a:bodyPr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79512" y="6381328"/>
            <a:ext cx="586408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26E7C3F-C221-44AF-95ED-801235E4495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0701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91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961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22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716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554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743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276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6705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0736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76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5472608" cy="504056"/>
          </a:xfrm>
        </p:spPr>
        <p:txBody>
          <a:bodyPr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04864"/>
            <a:ext cx="8856984" cy="4248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11560" y="6492875"/>
            <a:ext cx="8424936" cy="365125"/>
          </a:xfrm>
        </p:spPr>
        <p:txBody>
          <a:bodyPr/>
          <a:lstStyle>
            <a:lvl1pPr algn="l">
              <a:defRPr lang="ru-RU" b="0" i="0" smtClean="0">
                <a:effectLst/>
              </a:defRPr>
            </a:lvl1pPr>
          </a:lstStyle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504" y="6492875"/>
            <a:ext cx="432048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2241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1805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602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4519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3337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18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22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05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70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35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22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5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0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E7C3F-C221-44AF-95ED-801235E449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51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62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2348880"/>
            <a:ext cx="7094022" cy="2152830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Особенности управления  многоквартирным домом управляющей компанией</a:t>
            </a:r>
            <a:r>
              <a:rPr lang="ru-RU" sz="36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40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40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40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Часть 1</a:t>
            </a:r>
            <a:endParaRPr lang="ru-RU" sz="4000" b="1" dirty="0">
              <a:solidFill>
                <a:schemeClr val="accen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97152"/>
            <a:ext cx="8182004" cy="1500198"/>
          </a:xfrm>
        </p:spPr>
        <p:txBody>
          <a:bodyPr>
            <a:noAutofit/>
          </a:bodyPr>
          <a:lstStyle/>
          <a:p>
            <a:pPr algn="l"/>
            <a:r>
              <a:rPr lang="ru-RU" sz="2400" i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НАРОДНЫЙ  ИНСТИТУТ</a:t>
            </a:r>
          </a:p>
          <a:p>
            <a:pPr algn="l"/>
            <a:r>
              <a:rPr lang="ru-RU" sz="2400" i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ВОРОНЕЖ</a:t>
            </a:r>
          </a:p>
          <a:p>
            <a:pPr algn="l"/>
            <a:r>
              <a:rPr lang="ru-RU" sz="2400" i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2017</a:t>
            </a:r>
            <a:endParaRPr lang="ru-RU" sz="2400" i="1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285860"/>
            <a:ext cx="4938912" cy="774988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ПРИНЯТЫЕ СОКРАЩЕНИЯ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ЖК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жилищный кооператив;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СПК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специализированный потребительский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кооператив;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РСО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ресурсоснабжающая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организация;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ОДПУ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ru-RU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общедомовые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приборы учета; 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ХВС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холодное водоснабжение;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ГВС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горячее водоснабжение.</a:t>
            </a:r>
            <a:endParaRPr lang="ru-RU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2"/>
            <a:ext cx="8424936" cy="642919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642942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ОПРЕДЕЛЕНИЯ</a:t>
            </a:r>
            <a:endParaRPr lang="ru-RU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000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Многоквартирный дом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совокупность двух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более квартир, имеющих самостоятельные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выходы либо на земельный участок,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прилегающий к жилому дому, либо в помещения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общего пользования в таком доме.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Многоквартирный дом </a:t>
            </a: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содержит в себе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элементы общего имущества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доме 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ст.6 ПП РФ 47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143645"/>
            <a:ext cx="8424936" cy="714356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57298"/>
            <a:ext cx="5472608" cy="64294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ОПРЕДЕЛЕНИЯ</a:t>
            </a:r>
            <a:endParaRPr lang="ru-RU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392909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buNone/>
            </a:pPr>
            <a:r>
              <a:rPr lang="ru-RU" sz="30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Жилое помещение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изолированное помещение,</a:t>
            </a:r>
          </a:p>
          <a:p>
            <a:pPr>
              <a:lnSpc>
                <a:spcPct val="11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которое является недвижимым имуществом и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пригодно</a:t>
            </a:r>
          </a:p>
          <a:p>
            <a:pPr>
              <a:lnSpc>
                <a:spcPct val="11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постоянного проживания граждан 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ч.2 ст.15 ЖК РФ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1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жилым помещениям относятся 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ст.16 ЖК РФ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>
              <a:lnSpc>
                <a:spcPct val="11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жилой дом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часть жилого дома;</a:t>
            </a:r>
          </a:p>
          <a:p>
            <a:pPr>
              <a:lnSpc>
                <a:spcPct val="11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квартира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часть квартиры;</a:t>
            </a:r>
          </a:p>
          <a:p>
            <a:pPr>
              <a:lnSpc>
                <a:spcPct val="11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комната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lnSpc>
                <a:spcPct val="11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Жилое помещение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предназначено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для</a:t>
            </a:r>
          </a:p>
          <a:p>
            <a:pPr>
              <a:lnSpc>
                <a:spcPct val="11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проживания граждан 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ст.17 ЖК РФ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sz="2400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57298"/>
            <a:ext cx="5472608" cy="571504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ОПРЕДЕЛЕНИЯ</a:t>
            </a:r>
            <a:endParaRPr lang="ru-RU" b="1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000528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400"/>
              </a:spcBef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Нежилое помещение </a:t>
            </a:r>
            <a:r>
              <a:rPr lang="ru-RU" sz="2800" dirty="0" smtClean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помещение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МКД, </a:t>
            </a:r>
          </a:p>
          <a:p>
            <a:pPr>
              <a:spcBef>
                <a:spcPts val="400"/>
              </a:spcBef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указанное в проектной или технической</a:t>
            </a:r>
          </a:p>
          <a:p>
            <a:pPr>
              <a:spcBef>
                <a:spcPts val="400"/>
              </a:spcBef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документации на этот дом либо в электронном</a:t>
            </a:r>
          </a:p>
          <a:p>
            <a:pPr>
              <a:spcBef>
                <a:spcPts val="400"/>
              </a:spcBef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паспорте МКД, которое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является жилым</a:t>
            </a:r>
          </a:p>
          <a:p>
            <a:pPr>
              <a:spcBef>
                <a:spcPts val="400"/>
              </a:spcBef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помещением и не включено в состав ОИ </a:t>
            </a:r>
          </a:p>
          <a:p>
            <a:pPr>
              <a:spcBef>
                <a:spcPts val="400"/>
              </a:spcBef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помещений в МКД независимо</a:t>
            </a:r>
          </a:p>
          <a:p>
            <a:pPr>
              <a:spcBef>
                <a:spcPts val="400"/>
              </a:spcBef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 наличия отдельного входа или подключения</a:t>
            </a:r>
          </a:p>
          <a:p>
            <a:pPr>
              <a:spcBef>
                <a:spcPts val="400"/>
              </a:spcBef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(технологического присоединения) к внешним</a:t>
            </a:r>
          </a:p>
          <a:p>
            <a:pPr>
              <a:spcBef>
                <a:spcPts val="400"/>
              </a:spcBef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сетям инженерно-технического обеспечения, в</a:t>
            </a:r>
          </a:p>
          <a:p>
            <a:pPr>
              <a:spcBef>
                <a:spcPts val="400"/>
              </a:spcBef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том числе встроенные и пристроенные помещения</a:t>
            </a:r>
          </a:p>
          <a:p>
            <a:pPr>
              <a:spcBef>
                <a:spcPts val="400"/>
              </a:spcBef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 ПП РФ 354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50006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ОПРЕДЕЛЕНИЯ</a:t>
            </a:r>
            <a:endParaRPr lang="ru-RU" sz="3200" b="1" dirty="0">
              <a:solidFill>
                <a:srgbClr val="1F497D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0005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r>
              <a:rPr lang="ru-RU" sz="2400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Свод правил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31-107-2004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"Архитектурно-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планировочные решения многоквартирных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жилых зданий" содержит понятие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"встроенно-пристроенное нежилое помещение"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помещение, располагаемое в габаритах жилого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здания и в объемах, вынесенных за пределы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габаритов жилого здания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более  чем на 1,5 м. </a:t>
            </a:r>
          </a:p>
          <a:p>
            <a:endParaRPr lang="ru-RU" sz="2400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10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57298"/>
            <a:ext cx="5472608" cy="64294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ОПРЕДЕЛЕНИЯ</a:t>
            </a:r>
            <a:endParaRPr lang="ru-RU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3857652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нежилым помещениям приравниваются части МКД,</a:t>
            </a:r>
          </a:p>
          <a:p>
            <a:pPr>
              <a:spcBef>
                <a:spcPts val="4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предназначенные </a:t>
            </a: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для размещения транспортных </a:t>
            </a:r>
          </a:p>
          <a:p>
            <a:pPr>
              <a:spcBef>
                <a:spcPts val="400"/>
              </a:spcBef>
              <a:buNone/>
            </a:pP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средств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машино-места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подземные гаражи и</a:t>
            </a:r>
          </a:p>
          <a:p>
            <a:pPr>
              <a:spcBef>
                <a:spcPts val="4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автостоянки, предусмотренные проектной </a:t>
            </a:r>
          </a:p>
          <a:p>
            <a:pPr>
              <a:spcBef>
                <a:spcPts val="40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документацией на дом) 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 ПП РФ 354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Bef>
                <a:spcPts val="400"/>
              </a:spcBef>
              <a:buNone/>
            </a:pPr>
            <a:r>
              <a:rPr lang="ru-RU" sz="2200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1 января 2017 года</a:t>
            </a:r>
            <a:r>
              <a:rPr lang="ru-RU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машино-место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- </a:t>
            </a:r>
          </a:p>
          <a:p>
            <a:pPr>
              <a:spcBef>
                <a:spcPts val="400"/>
              </a:spcBef>
              <a:buNone/>
            </a:pP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отдельный объект недвижимости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который</a:t>
            </a:r>
          </a:p>
          <a:p>
            <a:pPr>
              <a:spcBef>
                <a:spcPts val="4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подлежит государственной регистрации права</a:t>
            </a:r>
          </a:p>
          <a:p>
            <a:pPr>
              <a:spcBef>
                <a:spcPts val="400"/>
              </a:spcBef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 130 ГК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2"/>
            <a:ext cx="8424936" cy="642919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85860"/>
            <a:ext cx="5472608" cy="64294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ОПРЕДЕЛЕНИЯ</a:t>
            </a:r>
            <a:endParaRPr lang="ru-RU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071966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r>
              <a:rPr lang="ru-RU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01.01.2017г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информация о границах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машино-места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паркинге, расположенном в МКД, регистрируется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Росреестре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Каждое </a:t>
            </a:r>
            <a:r>
              <a:rPr lang="ru-RU" sz="2400" b="1" i="1" dirty="0" err="1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машино-место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получает свой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кадастровый номер, как любое помещение в МКД.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Таким образом, собственник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доли в праве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нежилое помещение (паркинг) или собственник </a:t>
            </a:r>
          </a:p>
          <a:p>
            <a:pPr>
              <a:buNone/>
            </a:pP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машино-места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паркинге, расположенном в МКД,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должен быть включен в реестр собственников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МКД.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57298"/>
            <a:ext cx="5472608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ОПРЕДЕЛЕНИЯ</a:t>
            </a:r>
            <a:endParaRPr lang="ru-RU" sz="36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07196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ru-RU" sz="27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 помещения в МКД 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лицо, </a:t>
            </a:r>
          </a:p>
          <a:p>
            <a:pPr>
              <a:lnSpc>
                <a:spcPct val="110000"/>
              </a:lnSpc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обладающее </a:t>
            </a:r>
            <a:r>
              <a:rPr lang="ru-RU" sz="27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правом собственности на помещение</a:t>
            </a:r>
            <a:r>
              <a:rPr lang="ru-RU" sz="27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10000"/>
              </a:lnSpc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МКД, реализующее в процессе эксплуатации МКД</a:t>
            </a:r>
          </a:p>
          <a:p>
            <a:pPr>
              <a:lnSpc>
                <a:spcPct val="110000"/>
              </a:lnSpc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права владения, пользования, содержания и</a:t>
            </a:r>
          </a:p>
          <a:p>
            <a:pPr>
              <a:lnSpc>
                <a:spcPct val="110000"/>
              </a:lnSpc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распоряжения этим помещением в соответствии с его</a:t>
            </a:r>
          </a:p>
          <a:p>
            <a:pPr>
              <a:lnSpc>
                <a:spcPct val="110000"/>
              </a:lnSpc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назначением и пределами его использования, </a:t>
            </a:r>
          </a:p>
          <a:p>
            <a:pPr>
              <a:lnSpc>
                <a:spcPct val="110000"/>
              </a:lnSpc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которому также принадлежит на праве общей долевой</a:t>
            </a:r>
          </a:p>
          <a:p>
            <a:pPr>
              <a:lnSpc>
                <a:spcPct val="110000"/>
              </a:lnSpc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собственности </a:t>
            </a:r>
            <a:r>
              <a:rPr lang="ru-RU" sz="27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общее имущество 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 </a:t>
            </a:r>
          </a:p>
          <a:p>
            <a:pPr>
              <a:lnSpc>
                <a:spcPct val="110000"/>
              </a:lnSpc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7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п.3.31 ГОСТ Р 51929-2014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ru-RU" sz="27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ОПРЕДЕЛЕНИЯ</a:t>
            </a:r>
            <a:endParaRPr lang="ru-RU" sz="36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38576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7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Общее имущество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принадлежит</a:t>
            </a:r>
          </a:p>
          <a:p>
            <a:pPr>
              <a:buNone/>
            </a:pPr>
            <a:r>
              <a:rPr lang="ru-RU" sz="27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 праве общей долевой собственности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 помещений В МКД.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Возникновение права общей долевой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собственности на  ОИ в МКД </a:t>
            </a:r>
            <a:r>
              <a:rPr lang="ru-RU" sz="27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неразрывно связано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возникновением права собственности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жилое помещение в этом  доме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7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 290 ГК РФ и ст. 36-38 ЖК РФ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2"/>
            <a:ext cx="8424936" cy="642919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70412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7016" y="2357430"/>
            <a:ext cx="8714140" cy="37147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помещений в МКД </a:t>
            </a: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совместно владеют, 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пользуются и распоряжаются ОИ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ст.30 ЖК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Доля в праве общей собственности на  ОИ в МКД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 помещения в этом доме </a:t>
            </a: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пропорциональна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размеру общей площади  указанного помещения</a:t>
            </a:r>
            <a:r>
              <a:rPr lang="ru-RU" sz="22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Доля в праве общей собственности на  ОИ в МКД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 помещения в этом доме </a:t>
            </a: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следует 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судьбе права собственности на указанное помещение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ч.2 ст.37 ЖК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ru-RU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072206"/>
            <a:ext cx="8424936" cy="785795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57150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07196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Федеральный закон от 29.12.2004г. 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 188-ФЗ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28.12.2016)  «Жилищный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кодекс Российской Федерации».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Федеральный закон от 13.07.2015г.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№218-ФЗ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 государственной регистрации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недвижимости».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Федеральный закон от 29 декабря 2004 г.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 189–ФЗ 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 введении в действие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Жилищного кодекса Российской Федерации» 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1560" y="6357959"/>
            <a:ext cx="8424936" cy="50004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</a:t>
            </a:r>
            <a:r>
              <a:rPr lang="en-US" dirty="0" smtClean="0"/>
              <a:t> </a:t>
            </a:r>
            <a:r>
              <a:rPr lang="ru-RU" dirty="0" smtClean="0"/>
              <a:t>городах и сельских территориях «Перспектива»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85860"/>
            <a:ext cx="5500726" cy="7029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0076A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200" b="1" dirty="0" smtClean="0">
                <a:solidFill>
                  <a:srgbClr val="0076A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200" b="1" dirty="0" smtClean="0">
                <a:solidFill>
                  <a:srgbClr val="0076A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200" b="1" dirty="0" smtClean="0">
                <a:solidFill>
                  <a:srgbClr val="0076A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200" b="1" dirty="0" smtClean="0">
                <a:solidFill>
                  <a:srgbClr val="0076A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200" b="1" dirty="0" smtClean="0">
                <a:solidFill>
                  <a:srgbClr val="0076A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7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Определение размера доли </a:t>
            </a:r>
            <a:br>
              <a:rPr lang="ru-RU" sz="27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7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праве общей собственности на общее имущество в МКД</a:t>
            </a:r>
            <a:r>
              <a:rPr lang="ru-RU" sz="2700" b="1" dirty="0" smtClean="0">
                <a:solidFill>
                  <a:srgbClr val="0076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700" b="1" dirty="0" smtClean="0">
                <a:solidFill>
                  <a:srgbClr val="0076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700" b="1" dirty="0">
              <a:solidFill>
                <a:srgbClr val="0076A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140968"/>
            <a:ext cx="8856984" cy="300267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4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5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7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Общая площадь жилого помещения состоит </a:t>
            </a:r>
            <a:r>
              <a:rPr lang="ru-RU" sz="7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из суммы площадей</a:t>
            </a:r>
            <a:r>
              <a:rPr lang="ru-RU" sz="72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7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всех частей помещения, включая площадь помещений</a:t>
            </a:r>
          </a:p>
          <a:p>
            <a:pPr>
              <a:buNone/>
            </a:pPr>
            <a:r>
              <a:rPr lang="ru-RU" sz="7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вспомогательного назначения, за исключением балконов, лоджий,</a:t>
            </a:r>
          </a:p>
          <a:p>
            <a:pPr>
              <a:spcAft>
                <a:spcPts val="600"/>
              </a:spcAft>
              <a:buNone/>
            </a:pPr>
            <a:r>
              <a:rPr lang="ru-RU" sz="7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веранд и террас.</a:t>
            </a:r>
          </a:p>
          <a:p>
            <a:pPr>
              <a:buNone/>
            </a:pPr>
            <a:r>
              <a:rPr lang="ru-RU" sz="7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расчете </a:t>
            </a:r>
            <a:r>
              <a:rPr lang="ru-RU" sz="7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площадь ОИ </a:t>
            </a:r>
            <a:r>
              <a:rPr lang="ru-RU" sz="7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учитывается!</a:t>
            </a: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11560" y="6215082"/>
            <a:ext cx="8424936" cy="642919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20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213187"/>
              </p:ext>
            </p:extLst>
          </p:nvPr>
        </p:nvGraphicFramePr>
        <p:xfrm>
          <a:off x="285720" y="2643182"/>
          <a:ext cx="8072494" cy="1706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78493"/>
                <a:gridCol w="547288"/>
                <a:gridCol w="4446713"/>
              </a:tblGrid>
              <a:tr h="934402">
                <a:tc rowSpan="2">
                  <a:txBody>
                    <a:bodyPr/>
                    <a:lstStyle/>
                    <a:p>
                      <a:endParaRPr kumimoji="0" lang="ru-RU" sz="2000" b="1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Доля в праве на общее имущество в МКД</a:t>
                      </a:r>
                      <a:endParaRPr lang="ru-RU" sz="2000" dirty="0">
                        <a:solidFill>
                          <a:srgbClr val="0000FF"/>
                        </a:solidFill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200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=</a:t>
                      </a:r>
                      <a:endParaRPr lang="ru-RU" sz="2000" dirty="0">
                        <a:solidFill>
                          <a:srgbClr val="0000FF"/>
                        </a:solidFill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Общая площадь принадлежащего собственнику помещения</a:t>
                      </a:r>
                      <a:endParaRPr lang="ru-RU" sz="2000" dirty="0">
                        <a:solidFill>
                          <a:srgbClr val="0000FF"/>
                        </a:solidFill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Общая площадь всех помещений в доме</a:t>
                      </a:r>
                      <a:endParaRPr lang="ru-RU" sz="2000" b="1" dirty="0">
                        <a:solidFill>
                          <a:srgbClr val="0000FF"/>
                        </a:solidFill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71612"/>
            <a:ext cx="5472608" cy="504056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8621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 помещения в МКД </a:t>
            </a:r>
            <a:r>
              <a:rPr lang="ru-RU" sz="21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вправе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 4  ст.37 ЖК РФ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 lvl="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осуществлять </a:t>
            </a:r>
            <a:r>
              <a:rPr lang="ru-RU" sz="21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выдел в натуре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своей доли в праве общей</a:t>
            </a:r>
          </a:p>
          <a:p>
            <a:pPr lvl="0"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собственности на ОИ;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1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отчуждать свою долю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праве общей собственности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ОИ, а также совершать иные действия, влекущие за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собой передачу этой доли отдельно от права собственности.</a:t>
            </a:r>
          </a:p>
          <a:p>
            <a:pPr>
              <a:buNone/>
            </a:pPr>
            <a:r>
              <a:rPr lang="ru-RU" sz="21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Невозможность отчуждения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доли собственника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праве общей собственности на ОИ установлена </a:t>
            </a:r>
          </a:p>
          <a:p>
            <a:pPr>
              <a:buNone/>
            </a:pP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ч.2 ст.290 ГК РФ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ru-RU" sz="2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2"/>
            <a:ext cx="8424936" cy="642919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1428736"/>
            <a:ext cx="5010350" cy="57150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Обязанности собственников</a:t>
            </a:r>
            <a:endParaRPr lang="ru-RU" sz="3000" b="1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348880"/>
            <a:ext cx="8856984" cy="3866202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Содержать ОИ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надлежащем состоянии на</a:t>
            </a:r>
          </a:p>
          <a:p>
            <a:pPr lvl="0"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собственные средства 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п.28, 30 ПП РФ 491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Поддерживать жилое помещение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надлежащем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состоянии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соблюдать Правила пользования жилыми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помещениями, а также Правила содержания ОИ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ч.4 ст.30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Выбрать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способ управления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своим домом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ст.161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</a:t>
            </a:r>
            <a:r>
              <a:rPr lang="ru-RU" sz="24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Реализовать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его – выбрать УО и заключить с ней ДУ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зарегистрировать ТСН/ТСЖ.</a:t>
            </a:r>
          </a:p>
          <a:p>
            <a:pPr>
              <a:buNone/>
            </a:pPr>
            <a:endParaRPr lang="ru-RU" sz="2400" dirty="0" smtClean="0"/>
          </a:p>
          <a:p>
            <a:pPr lvl="0">
              <a:buNone/>
            </a:pPr>
            <a:endParaRPr lang="ru-RU" sz="25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2"/>
            <a:ext cx="8424936" cy="642919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b="1" dirty="0">
              <a:solidFill>
                <a:srgbClr val="1F497D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8621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несут ответственность за надлежащее</a:t>
            </a:r>
          </a:p>
          <a:p>
            <a:pPr>
              <a:lnSpc>
                <a:spcPct val="110000"/>
              </a:lnSpc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содержание ОИ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соответствии с законодательством РФ</a:t>
            </a:r>
          </a:p>
          <a:p>
            <a:pPr>
              <a:lnSpc>
                <a:spcPct val="110000"/>
              </a:lnSpc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п.41 ПП РФ 491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10000"/>
              </a:lnSpc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 и лица, оказывающие услуги/выполняющие работы </a:t>
            </a:r>
          </a:p>
          <a:p>
            <a:pPr>
              <a:lnSpc>
                <a:spcPct val="110000"/>
              </a:lnSpc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содержанию ОИ при непосредственном управлении, </a:t>
            </a:r>
          </a:p>
          <a:p>
            <a:pPr>
              <a:lnSpc>
                <a:spcPct val="110000"/>
              </a:lnSpc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отвечают  перед собственниками</a:t>
            </a:r>
            <a:r>
              <a:rPr lang="ru-RU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нарушение своих</a:t>
            </a:r>
          </a:p>
          <a:p>
            <a:pPr>
              <a:lnSpc>
                <a:spcPct val="110000"/>
              </a:lnSpc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обязательств и несут ответственность за ненадлежащее </a:t>
            </a:r>
          </a:p>
          <a:p>
            <a:pPr>
              <a:lnSpc>
                <a:spcPct val="110000"/>
              </a:lnSpc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ОИ в соответствии с законодательством РФ </a:t>
            </a:r>
          </a:p>
          <a:p>
            <a:pPr>
              <a:lnSpc>
                <a:spcPct val="110000"/>
              </a:lnSpc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п.42 ПП РФ 491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 lvl="0">
              <a:buNone/>
            </a:pPr>
            <a:endParaRPr lang="ru-RU" sz="25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14776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ru-RU" sz="34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Уменьшение размера ОИ в МКД возможно только 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 согласия всех собственников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данном доме путем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его реконструкции.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Решения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 использовании ОИ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принимаются на ОСС 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менее чем 2/3 голосов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от голосов всех собственников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МКД.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Собственники нежилых помещений в МКД в отношении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ОИ  обладают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теми же правами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 несут те же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обязанности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что и собственники жилых помещений.</a:t>
            </a:r>
          </a:p>
          <a:p>
            <a:pPr>
              <a:buNone/>
            </a:pPr>
            <a:endParaRPr lang="ru-RU" u="sng" dirty="0">
              <a:solidFill>
                <a:srgbClr val="00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571612"/>
            <a:ext cx="5796136" cy="504056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500306"/>
            <a:ext cx="8856984" cy="35719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Состав общего имущества определяется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7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 ПП РФ 491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а) </a:t>
            </a:r>
            <a:r>
              <a:rPr lang="ru-RU" sz="27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собственниками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помещений в МКД – в целях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выполнения обязанности по содержанию ОИ;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б) </a:t>
            </a:r>
            <a:r>
              <a:rPr lang="ru-RU" sz="27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органами государственной власти 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в целях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контроля за содержанием ОИ;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в) </a:t>
            </a:r>
            <a:r>
              <a:rPr lang="ru-RU" sz="27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ОМСУ</a:t>
            </a:r>
            <a:r>
              <a:rPr lang="ru-RU" sz="27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 целях подготовки и проведения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открытого конкурса по отбору УО в соответствии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</a:t>
            </a:r>
            <a:r>
              <a:rPr lang="ru-RU" sz="27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ч.4 ст.161 ЖК РФ</a:t>
            </a:r>
            <a:r>
              <a:rPr lang="ru-RU" sz="2700" dirty="0" smtClean="0">
                <a:solidFill>
                  <a:srgbClr val="0076A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u="sng" dirty="0">
              <a:solidFill>
                <a:srgbClr val="00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1500174"/>
            <a:ext cx="6192688" cy="70469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</a:t>
            </a: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000" dirty="0">
              <a:solidFill>
                <a:srgbClr val="1F497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0248" y="2500306"/>
            <a:ext cx="8856984" cy="35719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При определении состава 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общего имущества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в МКД используются содержащиеся</a:t>
            </a:r>
          </a:p>
          <a:p>
            <a:pPr>
              <a:buNone/>
            </a:pP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 ЕГРН сведения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 правах на объекты 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недвижимости, являющиеся общим имуществом, 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 также сведения, содержащиеся </a:t>
            </a:r>
          </a:p>
          <a:p>
            <a:pPr>
              <a:buNone/>
            </a:pP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государственном земельном кадастре 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 ПП РФ 491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2"/>
            <a:ext cx="8424936" cy="642919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28736"/>
            <a:ext cx="5796136" cy="776128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</a:t>
            </a: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000" dirty="0">
              <a:solidFill>
                <a:srgbClr val="1F497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147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случае расхождения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(противоречия)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сведений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составе ОИ, содержащихся в Реестре,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документации государственного технического учета,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бухгалтерского учета управляющих  организаций,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технической документации на МКД,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приоритет имеют сведения, содержащиеся в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Реестре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 ПП РФ 491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143645"/>
            <a:ext cx="8424936" cy="714356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571744"/>
            <a:ext cx="8856984" cy="342902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1 января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2017 года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сведения об учтенном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недвижимом имуществе, о зарегистрированных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правах на него, основаниях их возникновения,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правообладателях, а также иные сведения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содержатся в ЕГРН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ч.2 ст.1 218-ФЗ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71612"/>
            <a:ext cx="5472608" cy="504056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862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Определение КС РФ от 19 мая 2009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 </a:t>
            </a:r>
            <a:r>
              <a:rPr lang="ru-RU" sz="2400" i="1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№489-О-О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если внутри помещений, не являющихся частями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квартир,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расположено ОИ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то и сами эти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помещения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предназначенные для обслуживания нескольких или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всех помещений в этом доме и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имеющие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самостоятельного назначения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относятся к ОИ</a:t>
            </a:r>
          </a:p>
          <a:p>
            <a:pPr lvl="0"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собственников;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6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143404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Постановление Правительства РФ от 13.08.2006г. </a:t>
            </a:r>
          </a:p>
          <a:p>
            <a:pPr>
              <a:spcBef>
                <a:spcPts val="400"/>
              </a:spcBef>
              <a:buNone/>
            </a:pPr>
            <a:r>
              <a:rPr lang="ru-RU" sz="23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№491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26.12.2016) «Об утверждении Правил </a:t>
            </a:r>
          </a:p>
          <a:p>
            <a:pPr>
              <a:spcBef>
                <a:spcPts val="4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содержания общего имущества в многоквартирном</a:t>
            </a:r>
          </a:p>
          <a:p>
            <a:pPr>
              <a:spcBef>
                <a:spcPts val="4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доме и Правил изменения размера платы за</a:t>
            </a:r>
          </a:p>
          <a:p>
            <a:pPr>
              <a:spcBef>
                <a:spcPts val="4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жилого помещения в случае оказания</a:t>
            </a:r>
          </a:p>
          <a:p>
            <a:pPr>
              <a:spcBef>
                <a:spcPts val="4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услуг и выполнения работ по управлению, содержанию</a:t>
            </a:r>
          </a:p>
          <a:p>
            <a:pPr>
              <a:spcBef>
                <a:spcPts val="4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ремонту общего имущества в многоквартирном доме</a:t>
            </a:r>
          </a:p>
          <a:p>
            <a:pPr>
              <a:spcBef>
                <a:spcPts val="4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ненадлежащего качества и (или) с перерывами,</a:t>
            </a:r>
          </a:p>
          <a:p>
            <a:pPr>
              <a:spcBef>
                <a:spcPts val="400"/>
              </a:spcBef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превышающими установленную продолжительность».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2"/>
            <a:ext cx="8424936" cy="642919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069" y="2500306"/>
            <a:ext cx="8856984" cy="364333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из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ст.36 ЖК РФ</a:t>
            </a:r>
            <a:r>
              <a:rPr lang="ru-RU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следует, что помещение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должно быть предназначено для обслуживания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всех или нескольких помещений и иметь</a:t>
            </a:r>
          </a:p>
          <a:p>
            <a:pPr lvl="0"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исключительно технический характер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spcBef>
                <a:spcPts val="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иных критериев, в том числе критерия наличия</a:t>
            </a:r>
          </a:p>
          <a:p>
            <a:pPr lvl="0">
              <a:spcBef>
                <a:spcPts val="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иных полезных свойств у помещения, используемого</a:t>
            </a:r>
          </a:p>
          <a:p>
            <a:pPr lvl="0">
              <a:spcBef>
                <a:spcPts val="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судебной практике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для исключения нежилых</a:t>
            </a:r>
          </a:p>
          <a:p>
            <a:pPr lvl="0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помещений из состава ОИ 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МКД,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ст.36 ЖК РФ</a:t>
            </a:r>
          </a:p>
          <a:p>
            <a:pPr lvl="0">
              <a:spcBef>
                <a:spcPts val="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 содержит.</a:t>
            </a:r>
          </a:p>
          <a:p>
            <a:pPr lvl="0"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1"/>
            <a:ext cx="8424936" cy="642919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500306"/>
            <a:ext cx="8856984" cy="328614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Государственная регистрация возникновения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(перехода, ограничения, прекращения) права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жилое или нежилое помещение в МКД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одновременно является государственной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регистрацией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неразрывно связанного с ним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права общей долевой собственности на ОИ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помещений в МКД.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000768"/>
            <a:ext cx="8424936" cy="857232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85992"/>
            <a:ext cx="8856984" cy="4000528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 помещений в МКД принадлежит </a:t>
            </a:r>
          </a:p>
          <a:p>
            <a:pPr lvl="0">
              <a:buNone/>
            </a:pP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праве общей долевой собственности 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общее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Имущество (</a:t>
            </a: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ч.1ст.36 ЖК РФ, п.2, 5-7 ПП РФ №491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 помещения, не являющиеся частями квартир,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предназначенные для </a:t>
            </a: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обслуживания более одного</a:t>
            </a:r>
          </a:p>
          <a:p>
            <a:pPr lvl="0">
              <a:buNone/>
            </a:pP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помещения</a:t>
            </a:r>
            <a:r>
              <a:rPr lang="ru-RU" sz="25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доме: 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межквартирные лестничные площадки;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лестницы;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лифты, лифтовые и иные шахты;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коридоры, колясочные;</a:t>
            </a:r>
          </a:p>
          <a:p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143645"/>
            <a:ext cx="8424936" cy="714356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14776"/>
          </a:xfrm>
        </p:spPr>
        <p:txBody>
          <a:bodyPr>
            <a:normAutofit/>
          </a:bodyPr>
          <a:lstStyle/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технические этажи, чердаки, технические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подвалы, в которых имеются инженерные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коммуникации, иное обслуживающее более 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одного жилого и (или) нежилого помещения 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 оборудование (котельные, бойлерные,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элеваторные узлы и другое инженерное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оборудование);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endParaRPr lang="ru-RU" sz="29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143645"/>
            <a:ext cx="8424936" cy="714356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0888"/>
            <a:ext cx="8856984" cy="3794194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помещения, не принадлежащие отдельным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 и предназначенные </a:t>
            </a: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для </a:t>
            </a:r>
          </a:p>
          <a:p>
            <a:pPr lvl="0"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удовлетворения социально-бытовых потребностей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в МКД: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организации их досуга;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культурного развития;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детского творчества;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занятий физической культурой и спортом и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подобных мероприятий;</a:t>
            </a:r>
          </a:p>
          <a:p>
            <a:pPr>
              <a:buNone/>
            </a:pP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643338"/>
          </a:xfrm>
        </p:spPr>
        <p:txBody>
          <a:bodyPr>
            <a:noAutofit/>
          </a:bodyPr>
          <a:lstStyle/>
          <a:p>
            <a:pPr lvl="0">
              <a:spcBef>
                <a:spcPts val="5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крыши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</a:p>
          <a:p>
            <a:pPr lvl="0">
              <a:spcBef>
                <a:spcPts val="5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ограждающие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несущие</a:t>
            </a:r>
            <a:r>
              <a:rPr lang="ru-RU" sz="24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(фундаменты, несущие</a:t>
            </a:r>
          </a:p>
          <a:p>
            <a:pPr lvl="0">
              <a:spcBef>
                <a:spcPts val="5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стены, плиты перекрытий, балконные и иные плиты,</a:t>
            </a:r>
          </a:p>
          <a:p>
            <a:pPr lvl="0">
              <a:spcBef>
                <a:spcPts val="5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несущие колонны и иные ограждающие несущие</a:t>
            </a:r>
          </a:p>
          <a:p>
            <a:pPr lvl="0">
              <a:spcBef>
                <a:spcPts val="5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конструкции)</a:t>
            </a:r>
            <a:r>
              <a:rPr lang="ru-RU" sz="24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 ненесущие конструкции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(окна и</a:t>
            </a:r>
          </a:p>
          <a:p>
            <a:pPr lvl="0">
              <a:spcBef>
                <a:spcPts val="5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двери помещений общего пользования, перила,</a:t>
            </a:r>
          </a:p>
          <a:p>
            <a:pPr lvl="0">
              <a:spcBef>
                <a:spcPts val="5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парапеты и иные ограждающие ненесущие</a:t>
            </a:r>
          </a:p>
          <a:p>
            <a:pPr lvl="0">
              <a:spcBef>
                <a:spcPts val="5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конструкции) данного дома;</a:t>
            </a:r>
          </a:p>
          <a:p>
            <a:endParaRPr lang="ru-RU" sz="245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1500174"/>
            <a:ext cx="6120680" cy="70469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577158"/>
            <a:ext cx="8856984" cy="356648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механическое, электрическое,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санитарно-техническое и иное </a:t>
            </a: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оборудование,</a:t>
            </a:r>
            <a:r>
              <a:rPr lang="ru-RU" sz="25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предназначенное для обеспечения 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беспрепятственного доступа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инвалидов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помещения,</a:t>
            </a:r>
            <a:r>
              <a:rPr lang="ru-RU" sz="2500" dirty="0" smtClean="0"/>
              <a:t>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находящееся в МКД за пределами или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внутри помещений и обслуживающее более 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одного помещения;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143644"/>
            <a:ext cx="8424936" cy="714357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500306"/>
            <a:ext cx="8856984" cy="35719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 автоматизированные информационно-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измерительные </a:t>
            </a: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системы учета потребления</a:t>
            </a:r>
            <a:r>
              <a:rPr lang="ru-RU" sz="25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коммунальных ресурсов и услуг (приборы учета,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устройства сбора и передачи данных, 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программные продукты для сбора, хранения и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передачи данных учета), в случаях, если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установлены </a:t>
            </a: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 счет собственников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МКД;</a:t>
            </a:r>
            <a:endParaRPr lang="ru-RU" sz="2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14776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7) </a:t>
            </a:r>
            <a:r>
              <a:rPr lang="ru-RU" sz="28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на котором 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расположен МКД, с элементами озеленения и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благоустройства, иные  расположенные на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земельном участке объекты, предназначенные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его обслуживания (трансформаторные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подстанции, тепловые пункты,  коллективные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автостоянки, гаражи, детские и спортивные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площадки).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00174"/>
            <a:ext cx="5472608" cy="56067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147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1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Состав имущества общего использования</a:t>
            </a:r>
          </a:p>
          <a:p>
            <a:pPr>
              <a:buNone/>
            </a:pPr>
            <a:r>
              <a:rPr lang="ru-RU" sz="31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 создании ТСЖ в нескольких МКД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lvl="0"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31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земельный участок 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элементами озеленения</a:t>
            </a:r>
          </a:p>
          <a:p>
            <a:pPr lvl="0"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благоустройства; </a:t>
            </a:r>
          </a:p>
          <a:p>
            <a:pPr lvl="0"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иные объекты, </a:t>
            </a:r>
            <a:r>
              <a:rPr lang="ru-RU" sz="31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предназначенные для </a:t>
            </a:r>
          </a:p>
          <a:p>
            <a:pPr lvl="0">
              <a:buNone/>
            </a:pPr>
            <a:r>
              <a:rPr lang="ru-RU" sz="31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обслуживания МКД</a:t>
            </a:r>
            <a:r>
              <a:rPr lang="ru-RU" sz="31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(трансформаторные </a:t>
            </a:r>
          </a:p>
          <a:p>
            <a:pPr lvl="0"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подстанции, тепловые пункты, коллективные</a:t>
            </a:r>
          </a:p>
          <a:p>
            <a:pPr lvl="0"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автостоянки, гаражи, детские и спортивные </a:t>
            </a:r>
          </a:p>
          <a:p>
            <a:pPr lvl="0"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площадки  в границах земельного участка);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2"/>
            <a:ext cx="8424936" cy="642919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571504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00240"/>
            <a:ext cx="8964488" cy="421484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Постановление Правительства РФ от 05.05.2013г.</a:t>
            </a:r>
          </a:p>
          <a:p>
            <a:pPr>
              <a:buNone/>
            </a:pPr>
            <a:r>
              <a:rPr lang="ru-RU" sz="27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№416 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25.12.2015) «О порядке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осуществления деятельности по управлению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многоквартирными домами»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6. Постановление Правительства РФ от 03.04.2013г.</a:t>
            </a:r>
          </a:p>
          <a:p>
            <a:pPr>
              <a:buNone/>
            </a:pPr>
            <a:r>
              <a:rPr lang="ru-RU" sz="27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№290</a:t>
            </a:r>
            <a:r>
              <a:rPr lang="ru-RU" sz="2700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 минимальном перечне услуг и работ,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необходимых для обеспечения надлежащего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содержания общего имущества в многоквартирном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доме, и порядке  их оказания и выполнения»</a:t>
            </a:r>
          </a:p>
          <a:p>
            <a:pPr lvl="0"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2"/>
            <a:ext cx="8424936" cy="642919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00174"/>
            <a:ext cx="5472608" cy="56067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85765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имущество, совместное использование 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которого допускается </a:t>
            </a: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проектной или технической</a:t>
            </a:r>
          </a:p>
          <a:p>
            <a:pPr lvl="0">
              <a:buNone/>
            </a:pP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документацией</a:t>
            </a:r>
            <a:r>
              <a:rPr lang="ru-RU" sz="25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эти дома;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имущество, обеспечение работоспособности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которого достигается при условии подключения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(технологического присоединения) </a:t>
            </a: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 ОИ в другом</a:t>
            </a:r>
          </a:p>
          <a:p>
            <a:pPr lvl="0">
              <a:buNone/>
            </a:pP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МКД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 указанных домов - для инженерных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систем, оборудования, устройств.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71966"/>
          </a:xfrm>
        </p:spPr>
        <p:txBody>
          <a:bodyPr>
            <a:normAutofit fontScale="70000" lnSpcReduction="20000"/>
          </a:bodyPr>
          <a:lstStyle/>
          <a:p>
            <a:pPr marL="1800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9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Внутридомовые инженерные системы ХВС и ГВС </a:t>
            </a:r>
          </a:p>
          <a:p>
            <a:pPr marL="1800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9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п.5 ПП РФ 491</a:t>
            </a: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 marL="1800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стояки; </a:t>
            </a:r>
          </a:p>
          <a:p>
            <a:pPr marL="1800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ответвления от стояков до первого отключающего </a:t>
            </a:r>
          </a:p>
          <a:p>
            <a:pPr marL="1800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устройства, расположенного на ответвлениях;</a:t>
            </a:r>
          </a:p>
          <a:p>
            <a:pPr marL="1800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отключающие устройства на ответвлениях;</a:t>
            </a:r>
          </a:p>
          <a:p>
            <a:pPr marL="1800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ОДПУ холодной и горячей воды; </a:t>
            </a:r>
          </a:p>
          <a:p>
            <a:pPr marL="1800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первые запорно-регулировочные краны на отводах</a:t>
            </a:r>
          </a:p>
          <a:p>
            <a:pPr marL="1800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внутриквартирной разводки от стояков;</a:t>
            </a:r>
          </a:p>
          <a:p>
            <a:pPr marL="1800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механическое, электрическое, санитарно-техническое </a:t>
            </a:r>
          </a:p>
          <a:p>
            <a:pPr marL="1800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иное оборудование на этих сетях.</a:t>
            </a:r>
          </a:p>
          <a:p>
            <a:pPr>
              <a:buNone/>
            </a:pPr>
            <a:endParaRPr lang="ru-RU" b="1" i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b="1" i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b="1" i="1" u="sng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3857652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Определение ВС РФ от 12.07.2016 г.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93-КГ16-2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первые отключающие устройства от стояка считаются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элементами 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внутридомовых инженерных сетей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Эти элементы поставляют коммунальные ресурсы от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инженерных сетей до внутриквартирного оборудования.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Влияя на параметры и характеристики внутридомовых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инженерных сетей, они участвуют в обслуживании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других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помещений МКД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т.е. входят в состав ОИ.</a:t>
            </a: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42</a:t>
            </a:fld>
            <a:endParaRPr lang="ru-RU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57298"/>
            <a:ext cx="5472608" cy="70355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143404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50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Внутридомовая инженерная система водоотведения 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5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п.5 ПП РФ 491</a:t>
            </a: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4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канализационные выпуски; 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4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фасонные части (отводы, переходы, патрубки, ревизии, крестовины,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4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тройники); 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4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стояки; 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4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заглушки; 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4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вытяжные трубы; 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4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водосточные воронки; 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4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прочистки; 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4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-ответвления от стояков до первых стыковых соединений; 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4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другое оборудование, расположенное в этой системе.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b="1" i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2"/>
            <a:ext cx="8424936" cy="642919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428868"/>
            <a:ext cx="8856984" cy="364333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Внутридомовая система отопления</a:t>
            </a:r>
            <a:r>
              <a:rPr lang="ru-RU" sz="28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п.6 ПП РФ 491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стояки;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обогревающие элементы;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регулирующая и запорная арматура;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ОДПУ тепловой энергии;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 другое оборудование, расположенное на этих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сетях.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143644"/>
            <a:ext cx="8424936" cy="714357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44</a:t>
            </a:fld>
            <a:endParaRPr lang="ru-RU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857652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0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ВС РФ от 22.09.2009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ГКПИ09-725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ru-RU" sz="2200" u="sng" dirty="0" smtClean="0">
              <a:solidFill>
                <a:srgbClr val="0076A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расположенные в квартире собственника приборы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отопления </a:t>
            </a:r>
            <a:r>
              <a:rPr lang="ru-RU" sz="23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индивидуализированы</a:t>
            </a:r>
            <a:r>
              <a:rPr lang="ru-RU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обслуживают одно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конкретное помещение, поэтому </a:t>
            </a:r>
            <a:r>
              <a:rPr lang="ru-RU" sz="23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могут быть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отнесены 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общему имуществу МКД.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состав  ОИ в МКД включаются лишь те обогревающие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элементы системы отопления (радиаторы), которые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обслуживают </a:t>
            </a:r>
            <a:r>
              <a:rPr lang="ru-RU" sz="23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более одной квартиры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(находятся за 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пределами квартир на лестничных клетках, в подвалах и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т.п.).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b="1" i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2"/>
            <a:ext cx="8424936" cy="642919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45</a:t>
            </a:fld>
            <a:endParaRPr lang="ru-RU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400052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Самостоятельная замена собственниками помещений в</a:t>
            </a:r>
          </a:p>
          <a:p>
            <a:pPr>
              <a:buNone/>
            </a:pP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 радиаторов (в т.ч. </a:t>
            </a:r>
            <a:r>
              <a:rPr lang="ru-RU" sz="4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полотенцесушителей</a:t>
            </a: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может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повлиять на тепловой баланс и температурный режим</a:t>
            </a:r>
          </a:p>
          <a:p>
            <a:pPr>
              <a:buNone/>
            </a:pP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 за счет:</a:t>
            </a:r>
          </a:p>
          <a:p>
            <a:pPr lvl="0">
              <a:buNone/>
            </a:pP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4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изменения площади </a:t>
            </a: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обогревающих элементов;</a:t>
            </a:r>
          </a:p>
          <a:p>
            <a:pPr lvl="0">
              <a:buNone/>
            </a:pP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4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изменения температурного режима</a:t>
            </a: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одном конкретно</a:t>
            </a:r>
          </a:p>
          <a:p>
            <a:pPr lvl="0">
              <a:buNone/>
            </a:pP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взятом помещении МКД;</a:t>
            </a:r>
          </a:p>
          <a:p>
            <a:pPr lvl="0">
              <a:buNone/>
            </a:pP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возможного создания </a:t>
            </a:r>
            <a:r>
              <a:rPr lang="ru-RU" sz="4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условий для   размораживания</a:t>
            </a: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lvl="0">
              <a:buNone/>
            </a:pP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системы отопления МКД в   зимний период;</a:t>
            </a:r>
          </a:p>
          <a:p>
            <a:pPr lvl="0">
              <a:buNone/>
            </a:pP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4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некачественного выполнения работ</a:t>
            </a: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 замене</a:t>
            </a:r>
          </a:p>
          <a:p>
            <a:pPr lvl="0">
              <a:buNone/>
            </a:pPr>
            <a:r>
              <a:rPr lang="ru-RU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обогревающих элементов и др.</a:t>
            </a:r>
          </a:p>
          <a:p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2"/>
            <a:ext cx="8424936" cy="642919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46</a:t>
            </a:fld>
            <a:endParaRPr lang="ru-RU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8576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соответствии с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ГОСТ 31311-2005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«Приборы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отопительные. Общие технические условия»</a:t>
            </a:r>
          </a:p>
          <a:p>
            <a:pPr>
              <a:buNone/>
            </a:pPr>
            <a:r>
              <a:rPr lang="ru-RU" sz="2400" b="1" i="1" dirty="0" err="1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полотенцесушитель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это отопительный прибор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(трубчатый радиатор), предназначенный для обогрева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Баланс тепловой энергии системы теплоснабжения</a:t>
            </a:r>
          </a:p>
          <a:p>
            <a:pPr>
              <a:buNone/>
            </a:pPr>
            <a:r>
              <a:rPr lang="ru-RU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итог распределения количеств тепловой энергии,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отпущенной источником тепла с учетом потерь при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передаче и распределении тепловой энергии до границ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эксплуатационной ответственности и использованной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абонентами.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47</a:t>
            </a:fld>
            <a:endParaRPr lang="ru-RU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714776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ru-RU" sz="30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Суды различного уровня не имеют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однозначной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позиции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делам, связанным с отнесением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радиаторов (в том числе </a:t>
            </a:r>
            <a:r>
              <a:rPr lang="ru-RU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полотенцесушителей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ОИ в МКД.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 управления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основании решения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на ОСС – основной документ,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регулирующий вопрос включения радиаторов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(в т.ч. </a:t>
            </a:r>
            <a:r>
              <a:rPr lang="ru-RU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полотенцесушителей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состав ОИ 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МКД.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48</a:t>
            </a:fld>
            <a:endParaRPr lang="ru-RU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00174"/>
            <a:ext cx="5472608" cy="56067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78621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1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Внутридомовая система электроснабжения 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76A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п.7 ПП РФ 491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вводные шкафы;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вводно-распределительные устройства;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аппаратура защиты, контроля и управления;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ОДПУ электрической энергии;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этажные щитки и шкафы;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осветительные установки помещений общего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пользования;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49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571504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1434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7. Постановление Правительства РФ от 28.01.2006 </a:t>
            </a:r>
            <a:r>
              <a:rPr lang="ru-RU" sz="23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 47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02.08.2016) "Об утверждении Положения о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признании помещения жилым помещением, жилого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помещения непригодным для проживания и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многоквартирного дома аварийным и подлежащим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сносу или реконструкции».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8. Постановление Правительства РФ от 21.01.2006 </a:t>
            </a:r>
            <a:r>
              <a:rPr lang="ru-RU" sz="23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 25 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(с </a:t>
            </a:r>
            <a:r>
              <a:rPr lang="ru-RU" sz="2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изм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от 16.01.2008) "Об утверждении Правил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пользования жилыми помещениями"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r>
              <a:rPr lang="ru-RU" b="1" dirty="0" smtClean="0">
                <a:solidFill>
                  <a:srgbClr val="303725"/>
                </a:solidFill>
              </a:rPr>
              <a:t>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2"/>
            <a:ext cx="8424936" cy="642919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857652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электрические установки систем </a:t>
            </a:r>
            <a:r>
              <a:rPr lang="ru-RU" sz="3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дымоудаления</a:t>
            </a: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 lvl="0"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систем автоматической пожарной сигнализации</a:t>
            </a:r>
          </a:p>
          <a:p>
            <a:pPr lvl="0"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внутреннего противопожарного водопровода, </a:t>
            </a:r>
          </a:p>
          <a:p>
            <a:pPr lvl="0"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грузовых, пассажирских и пожарных лифтов;</a:t>
            </a:r>
          </a:p>
          <a:p>
            <a:pPr lvl="0"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автоматически запирающиеся устройства дверей</a:t>
            </a:r>
          </a:p>
          <a:p>
            <a:pPr lvl="0"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подъездов МКД;</a:t>
            </a:r>
          </a:p>
          <a:p>
            <a:pPr lvl="0"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сети (кабели) от внешней границы до ИПУ</a:t>
            </a:r>
          </a:p>
          <a:p>
            <a:pPr lvl="0"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электрической энергии;</a:t>
            </a:r>
          </a:p>
          <a:p>
            <a:pPr lvl="0"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другое электрическое оборудование, </a:t>
            </a:r>
          </a:p>
          <a:p>
            <a:pPr lvl="0">
              <a:buNone/>
            </a:pPr>
            <a:r>
              <a:rPr lang="ru-RU" sz="3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расположенное на этих сетях.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2"/>
            <a:ext cx="8424936" cy="642919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50</a:t>
            </a:fld>
            <a:endParaRPr lang="ru-RU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00174"/>
            <a:ext cx="5472608" cy="56067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78621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Внешней границей сетей 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электро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-, тепло-,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водоснабжения и водоотведения, информационно-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телекоммуникационных сетей (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сетей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проводного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радиовещания, кабельного телевидения,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оптоволоконной сети, линий телефонной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связи и других подобных  сетей), входящих в состав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ОИ, является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внешняя граница стены 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МКД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п.8 ПП РФ 491</a:t>
            </a:r>
            <a:r>
              <a:rPr lang="ru-RU" sz="2400" dirty="0" smtClean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51</a:t>
            </a:fld>
            <a:endParaRPr lang="ru-RU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00174"/>
            <a:ext cx="5472608" cy="56067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8621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Внутридомовая инженерная система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газоснабжения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определяется в зависимости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от типа газа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поставляемого в МКД и описана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п.5 ПП РФ 491</a:t>
            </a:r>
            <a:r>
              <a:rPr lang="ru-RU" sz="2800" dirty="0" smtClean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Внешней границей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сетей газоснабжения,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входящих в состав ОИ, является место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соединения первого запорного устройства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внешней газораспределительной сетью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п.9 ПП РФ 491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52</a:t>
            </a:fld>
            <a:endParaRPr lang="ru-RU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714488"/>
            <a:ext cx="5472608" cy="50006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Особенности включения отдельных  объектов  </a:t>
            </a:r>
            <a:br>
              <a:rPr lang="ru-RU" sz="28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ОИ</a:t>
            </a:r>
            <a:endParaRPr lang="ru-RU" sz="28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714620"/>
            <a:ext cx="8856984" cy="35004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1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Абонентский почтовый шкаф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это специальный шкаф с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запирающимися ячейками, предназначенный для получения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Адресатами почтовых отправлений (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ст.2</a:t>
            </a:r>
            <a:r>
              <a:rPr lang="ru-RU" sz="2100" dirty="0" smtClean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Федерального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закона от 17 июля 1999 г. 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176-ФЗ</a:t>
            </a:r>
            <a:r>
              <a:rPr lang="ru-RU" sz="21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 почтовой связи»).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Абонентские почтовые шкафы устанавливаются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строительными организациями </a:t>
            </a:r>
            <a:r>
              <a:rPr lang="ru-RU" sz="21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первых этажах МКД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Расходы на приобретение и установку абонентских почтовых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шкафов включаются в смету строительства (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ст.31  176-ФЗ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ru-RU" sz="2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53</a:t>
            </a:fld>
            <a:endParaRPr lang="ru-RU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643050"/>
            <a:ext cx="5472608" cy="64294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Особенности включения отдельных  объектов  </a:t>
            </a:r>
            <a:br>
              <a:rPr lang="ru-RU" sz="28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ОИ</a:t>
            </a:r>
            <a:endParaRPr lang="ru-RU" sz="28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714620"/>
            <a:ext cx="8856984" cy="35719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ВС РФ от 17 января 2012 г. № КАС11-789:</a:t>
            </a:r>
          </a:p>
          <a:p>
            <a:pPr>
              <a:buNone/>
            </a:pPr>
            <a:r>
              <a:rPr lang="ru-RU" sz="21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балконные плиты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которые отнесены к ограждающим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несущим конструкциям, включаются </a:t>
            </a:r>
            <a:r>
              <a:rPr lang="ru-RU" sz="21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состав ОИ 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как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конструктивные части здания, обеспечивают его прочность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устойчивость.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имуществу собственника помещения в МКД относится</a:t>
            </a:r>
          </a:p>
          <a:p>
            <a:pPr>
              <a:buNone/>
            </a:pPr>
            <a:r>
              <a:rPr lang="ru-RU" sz="21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балконное пространство</a:t>
            </a:r>
            <a:r>
              <a:rPr lang="ru-RU" sz="21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(помещение балкона) и</a:t>
            </a:r>
            <a:r>
              <a:rPr lang="ru-RU" sz="21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его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ограждение, т.к. предназначено для обслуживания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только этого помещения.</a:t>
            </a:r>
          </a:p>
          <a:p>
            <a:pPr>
              <a:buNone/>
            </a:pP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143645"/>
            <a:ext cx="8424936" cy="714356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54</a:t>
            </a:fld>
            <a:endParaRPr lang="ru-RU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785926"/>
            <a:ext cx="5472608" cy="2749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Особенности включения отдельных  объектов  </a:t>
            </a:r>
            <a:br>
              <a:rPr lang="ru-RU" sz="28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ОИ</a:t>
            </a:r>
            <a:endParaRPr lang="ru-RU" sz="28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43182"/>
            <a:ext cx="8856984" cy="35719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1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Насосы подкачки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повысительные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насосы),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Расположенные в подвале МКД, обеспечивающие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гарантируемый напор в зоне определенной этажности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если были установлены уже после ввода МКД в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эксплуатацию (реконструкция, или аварийная ситуация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обеспечения надлежащего напора в системе ХВС),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 при решении вопроса о включении в ОИ следует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учитывать, на какие средства и кем было приобретено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это оборудование.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55</a:t>
            </a:fld>
            <a:endParaRPr lang="ru-RU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00174"/>
            <a:ext cx="5472608" cy="56067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ОБЩЕЕ  ИМУЩЕСТВО  </a:t>
            </a:r>
            <a:b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 МКД </a:t>
            </a:r>
            <a:endParaRPr lang="ru-RU" sz="30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1477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ru-RU" sz="36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ВНИМАНИЕ!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Установка тамбурных дверей </a:t>
            </a:r>
            <a:r>
              <a:rPr lang="ru-RU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(перепланировка)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приводит к ограничению пользования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собственниками в МКД местами общего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пользования что недопустимо без решения ОСС.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Ответственность за незаконную перепланировку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предусмотрена 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ст.ст. 7.21,7.23</a:t>
            </a:r>
            <a:r>
              <a:rPr lang="ru-RU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Кодекса РФ об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Административных правонарушениях.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56</a:t>
            </a:fld>
            <a:endParaRPr lang="ru-RU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00174"/>
            <a:ext cx="5472608" cy="56067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0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407196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9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перехода земельного участка, на котором </a:t>
            </a:r>
          </a:p>
          <a:p>
            <a:pPr>
              <a:lnSpc>
                <a:spcPct val="120000"/>
              </a:lnSpc>
              <a:buNone/>
            </a:pPr>
            <a:r>
              <a:rPr lang="ru-RU" sz="9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расположен МКД, в </a:t>
            </a:r>
            <a:r>
              <a:rPr lang="ru-RU" sz="92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общую долевую собственность</a:t>
            </a:r>
            <a:r>
              <a:rPr lang="ru-RU" sz="9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9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если земельный участок, на котором расположен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9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МКД, сформирован </a:t>
            </a:r>
            <a:r>
              <a:rPr lang="ru-RU" sz="9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 введения в действие ЖК РФ</a:t>
            </a:r>
            <a:r>
              <a:rPr lang="ru-RU" sz="92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9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в отношении него </a:t>
            </a:r>
            <a:r>
              <a:rPr lang="ru-RU" sz="9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проведен государственный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9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кадастровый учет</a:t>
            </a:r>
            <a:r>
              <a:rPr lang="ru-RU" sz="9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он переходит </a:t>
            </a:r>
            <a:r>
              <a:rPr lang="ru-RU" sz="9200" u="sng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бесплатно</a:t>
            </a:r>
            <a:r>
              <a:rPr lang="ru-RU" sz="9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общую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9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долевую собственность собственников помещений в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9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 (</a:t>
            </a:r>
            <a:r>
              <a:rPr lang="ru-RU" sz="9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ч.2 ст.16 189–ФЗ</a:t>
            </a:r>
            <a:r>
              <a:rPr lang="ru-RU" sz="9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endParaRPr lang="ru-RU" sz="4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4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4200" b="1" i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57</a:t>
            </a:fld>
            <a:endParaRPr lang="ru-RU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00174"/>
            <a:ext cx="5472608" cy="56067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8621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если земельный участок не сформирован –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помещений в МКД вправе обратиться в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уполномоченные органы государственной власти или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ОМСУ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 заявлениями о формировании участка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Bef>
                <a:spcPts val="1200"/>
              </a:spcBef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ВНИМАНИЕ!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Узнать сформирован ли земельный участок под МКД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его размеры можно, направив запрос в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b="1" i="1" dirty="0" err="1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Россреестр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воспользовавшись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публичной кадастровой картой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143645"/>
            <a:ext cx="8424936" cy="714356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58</a:t>
            </a:fld>
            <a:endParaRPr lang="ru-RU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8621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Формирование земельного участка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 МКД – формирование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его границ и проведение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государственного кадастрового учета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отношении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этого участка.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Границы и размер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земельного участка, на котором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расположен МКД, определяются в соответствии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требованиями земельного законодательства и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законодательства о градостроительной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деятельности 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 ч.1 ст.36 ЖК РФ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59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600" dirty="0">
              <a:solidFill>
                <a:srgbClr val="1F497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04864"/>
            <a:ext cx="8856984" cy="393878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9. Постановление Правительства РФ от 06.02.2006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№75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04.03.2015)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”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порядке проведения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органом местного самоуправления открытого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конкурса по отбору управляющей организации для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управления многоквартирным домом"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10.Постановление Госстроя РФ от 27.09.2003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 170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"Об утверждении Правил и норм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технической эксплуатации жилищного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фонда"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2"/>
            <a:ext cx="8424936" cy="642919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7016" y="2357430"/>
            <a:ext cx="8856984" cy="392909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Цель формирования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земельного участка, на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котором расположен МКД: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установление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юридического факта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признания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права общей долевой собственности; 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-возможность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полноценной  эксплуатации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земельного участка, его ограждения, определения</a:t>
            </a:r>
          </a:p>
          <a:p>
            <a:pPr>
              <a:spcBef>
                <a:spcPts val="600"/>
              </a:spcBef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зоны ответственности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уборки и благоустройства,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возможности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сдачи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пользование и аренду.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143643"/>
            <a:ext cx="8424936" cy="714357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60</a:t>
            </a:fld>
            <a:endParaRPr lang="ru-RU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964488" cy="378621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buNone/>
            </a:pPr>
            <a:r>
              <a:rPr lang="ru-RU" sz="2900" b="1" i="1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Обратиться с заявлением о формировании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земельного участка вправе </a:t>
            </a: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любой собственник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помещения или </a:t>
            </a: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группа собственников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(Постановление КС РФ от 28 мая 2010 г. 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12-П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ru-RU" sz="2600" b="1" i="1" u="sng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Земельный участок под домом переходит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собственность собственников помещений в МКД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момента его </a:t>
            </a: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государственного 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кадастрового учета.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143645"/>
            <a:ext cx="8424936" cy="714356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61</a:t>
            </a:fld>
            <a:endParaRPr lang="ru-RU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857652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ru-RU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</a:t>
            </a:r>
            <a:r>
              <a:rPr lang="ru-RU" sz="3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МКД-новостройках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вопрос формирования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земельного участка решается </a:t>
            </a:r>
            <a:r>
              <a:rPr lang="ru-RU" sz="31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 ввода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эксплуатацию.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Ввод в эксплуатацию </a:t>
            </a:r>
            <a:r>
              <a:rPr lang="ru-RU" sz="31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разрешается 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условии,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что сведения о местоположении границ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земельного участка под МКД внесены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государственный кадастр недвижимости 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3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ч.6 ст.16 189-ФЗ</a:t>
            </a: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62</a:t>
            </a:fld>
            <a:endParaRPr lang="ru-RU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buNone/>
            </a:pPr>
            <a:r>
              <a:rPr lang="ru-RU" sz="27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1 января 2015 года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земельные участки,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входящие в состав общего имущества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помещений в МКД, </a:t>
            </a:r>
          </a:p>
          <a:p>
            <a:pPr>
              <a:buNone/>
            </a:pPr>
            <a:r>
              <a:rPr lang="ru-RU" sz="27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подлежат налогообложению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земельным налогом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7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ч.2 ст.389 Налогового кодекса РФ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800" b="1" i="1" u="sng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143645"/>
            <a:ext cx="8424936" cy="714356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63</a:t>
            </a:fld>
            <a:endParaRPr lang="ru-RU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000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48880"/>
            <a:ext cx="8856984" cy="393764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ru-RU" sz="36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случае разрушения, сноса МКД собственники 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сохраняют долю в праве ОИ на земельный участок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котором располагался дом, с элементами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благоустройства  и на иные объекты, расположенные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этом участке, в соответствии с долей в праве общей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долевой  собственности на ОИ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момент разрушения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сноса такого дома.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владеют, пользуются и распоряжаются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этим имуществом в соответствии с гражданским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законодательством </a:t>
            </a:r>
            <a:r>
              <a:rPr lang="ru-RU" dirty="0" smtClean="0">
                <a:solidFill>
                  <a:srgbClr val="0076A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u="sng" dirty="0" smtClean="0">
                <a:solidFill>
                  <a:srgbClr val="0076A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ч.6.ст.36 ЖК РФ</a:t>
            </a:r>
            <a:r>
              <a:rPr lang="ru-RU" dirty="0" smtClean="0">
                <a:solidFill>
                  <a:srgbClr val="0076A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143644"/>
            <a:ext cx="8424936" cy="714357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64</a:t>
            </a:fld>
            <a:endParaRPr lang="ru-RU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</a:t>
            </a:r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ЧАСТЬ</a:t>
            </a: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ОИ</a:t>
            </a:r>
            <a:endParaRPr lang="ru-RU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0888"/>
            <a:ext cx="8856984" cy="42484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МКД, построенные застройщиком на едином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земельном участке:  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земельный участок, на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котором расположены несколько МКД, является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делимым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то есть имеется возможность обеспечения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доступа к домам, соблюдения требований пожарной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безопасности, санитарно-гигиенических, экологических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т.п. требований, наиболее целесообразно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производить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раздел земельного участка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числу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расположенных на нем домов.</a:t>
            </a:r>
          </a:p>
          <a:p>
            <a:pPr>
              <a:buNone/>
            </a:pP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65</a:t>
            </a:fld>
            <a:endParaRPr lang="ru-RU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147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ОСС может принимать решения </a:t>
            </a:r>
          </a:p>
          <a:p>
            <a:pPr>
              <a:buNone/>
            </a:pPr>
            <a:r>
              <a:rPr lang="ru-RU" sz="27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 пределах использования земельного участка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 МКД, в т.ч. устанавливать сервитут </a:t>
            </a:r>
          </a:p>
          <a:p>
            <a:pPr>
              <a:spcAft>
                <a:spcPts val="1000"/>
              </a:spcAft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700" u="sng" dirty="0" smtClean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 ч.2 ст.44 ЖК РФ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Решения об использовании земельного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участка принимаются </a:t>
            </a:r>
            <a:r>
              <a:rPr lang="ru-RU" sz="27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менее чем двумя</a:t>
            </a:r>
          </a:p>
          <a:p>
            <a:pPr>
              <a:buNone/>
            </a:pPr>
            <a:r>
              <a:rPr lang="ru-RU" sz="27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третями голосов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от общего числа голосов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помещений в МКД </a:t>
            </a:r>
          </a:p>
          <a:p>
            <a:pPr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700" u="sng" dirty="0" smtClean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ст.46 ЖК РФ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800" b="1" i="1" u="sng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66</a:t>
            </a:fld>
            <a:endParaRPr lang="ru-RU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92909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Установка ограждений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вокруг МКД - только по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Решению ОСС (2/3 голосов) при условии, что земельный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участок поставлен на государственный кадастровый учет.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Подобные действия не должны приводить к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ограничению пользования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гражданами землями общего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пользования,  </a:t>
            </a: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ограничения допуска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экстренных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(скорая медицинская помощь, МЧС, пожарная служба)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специализированных служб (аварийные бригады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инженерных служб) на придомовую территорию.</a:t>
            </a:r>
          </a:p>
          <a:p>
            <a:pPr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67</a:t>
            </a:fld>
            <a:endParaRPr lang="ru-RU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8621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1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Установка шлагбаума </a:t>
            </a:r>
            <a:r>
              <a:rPr lang="ru-RU" sz="21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должна нарушать </a:t>
            </a:r>
          </a:p>
          <a:p>
            <a:pPr>
              <a:spcBef>
                <a:spcPts val="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действующих правил пожарной безопасности.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 всем эксплуатируемым зданиям должен быть обеспечен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свободный подъезд (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 365 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Правил противопожарного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режима, установленных ПП РФ от 25 апреля 2012г.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№390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Установка шлагбаума на въезде на придомовую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территорию </a:t>
            </a:r>
            <a:r>
              <a:rPr lang="ru-RU" sz="21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нарушает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данное требование, поскольку 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дает возможности пожарным воспользоваться въездом </a:t>
            </a:r>
          </a:p>
          <a:p>
            <a:pPr>
              <a:spcBef>
                <a:spcPts val="600"/>
              </a:spcBef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территорию МКД в случае возникновения пожара. </a:t>
            </a:r>
            <a:endParaRPr lang="ru-RU" sz="2100" b="1" i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68</a:t>
            </a:fld>
            <a:endParaRPr lang="ru-RU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500306"/>
            <a:ext cx="8856984" cy="371477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Обязанность согласовывать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установку шлагбаума во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дворе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 органами ГИБДД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установлена законодательно.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Придомовая территория не относится к автомобильным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дорогам,  шлагбаум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является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техническим средством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организации дорожного движения.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об установке шлагбаума принимается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ОСС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условии, что земельный участок поставлен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государственный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кадастровый учет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endParaRPr lang="ru-RU" sz="2400" b="1" i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143645"/>
            <a:ext cx="8424936" cy="714356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69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571504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57718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11. Постановление Правительства РФ от 23.09.2010</a:t>
            </a:r>
            <a:r>
              <a:rPr lang="en-US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5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50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 731 </a:t>
            </a: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«Об утверждении стандарта раскрытия</a:t>
            </a:r>
            <a:r>
              <a:rPr lang="en-US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информации </a:t>
            </a:r>
            <a:endParaRPr lang="en-US" sz="5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организациями, осуществляющими</a:t>
            </a:r>
            <a:r>
              <a:rPr lang="en-US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деятельность в сфере </a:t>
            </a:r>
            <a:endParaRPr lang="en-US" sz="5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управления</a:t>
            </a:r>
            <a:r>
              <a:rPr lang="en-US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многоквартирными</a:t>
            </a:r>
            <a:r>
              <a:rPr lang="en-US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домами».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12. </a:t>
            </a:r>
            <a:r>
              <a:rPr lang="ru-RU" sz="50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ГОСТ Р 51929-2014 </a:t>
            </a: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«Услуги жилищно-коммунального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хозяйства и управления многоквартирными домами.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Термины и определения».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13. </a:t>
            </a:r>
            <a:r>
              <a:rPr lang="ru-RU" sz="50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ГОСТ Р 56038-2014 </a:t>
            </a: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«Услуги жилищно-коммунального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хозяйства и управления многоквартирными домами.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Услуги управления многоквартирными домами. Общие</a:t>
            </a:r>
          </a:p>
          <a:p>
            <a:pPr>
              <a:lnSpc>
                <a:spcPct val="120000"/>
              </a:lnSpc>
              <a:spcBef>
                <a:spcPts val="400"/>
              </a:spcBef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требования».</a:t>
            </a:r>
          </a:p>
          <a:p>
            <a:pPr>
              <a:buNone/>
            </a:pPr>
            <a:endParaRPr lang="ru-RU" sz="2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86521"/>
            <a:ext cx="8424936" cy="571480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78621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под МКД по решению ОСС, </a:t>
            </a:r>
          </a:p>
          <a:p>
            <a:pPr>
              <a:spcBef>
                <a:spcPts val="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может быть </a:t>
            </a: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использован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следующим образом: </a:t>
            </a:r>
          </a:p>
          <a:p>
            <a:pPr lvl="0">
              <a:spcBef>
                <a:spcPts val="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введено право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ограниченного пользования</a:t>
            </a:r>
          </a:p>
          <a:p>
            <a:pPr lvl="0">
              <a:spcBef>
                <a:spcPts val="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(сервитут); </a:t>
            </a:r>
          </a:p>
          <a:p>
            <a:pPr lvl="0">
              <a:spcBef>
                <a:spcPts val="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сдан в аренду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другим лицам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например, для</a:t>
            </a:r>
          </a:p>
          <a:p>
            <a:pPr lvl="0">
              <a:spcBef>
                <a:spcPts val="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размещения на нем рекламной или иной</a:t>
            </a:r>
          </a:p>
          <a:p>
            <a:pPr lvl="0">
              <a:spcBef>
                <a:spcPts val="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конструкции;</a:t>
            </a:r>
          </a:p>
          <a:p>
            <a:pPr lvl="0">
              <a:spcBef>
                <a:spcPts val="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сдан в аренду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одному из собственников</a:t>
            </a:r>
          </a:p>
          <a:p>
            <a:pPr lvl="0">
              <a:spcBef>
                <a:spcPts val="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осуществления пристройки к дому. </a:t>
            </a:r>
            <a:endParaRPr lang="ru-RU" sz="2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70</a:t>
            </a:fld>
            <a:endParaRPr lang="ru-RU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Autofit/>
          </a:bodyPr>
          <a:lstStyle/>
          <a:p>
            <a:pPr algn="ctr"/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</a:t>
            </a:r>
            <a:b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– ЧАСТЬ ОИ</a:t>
            </a:r>
            <a:endParaRPr lang="ru-RU" sz="2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430"/>
            <a:ext cx="8856984" cy="378621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Сервитут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это право ограниченного пользования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чужим земельным участком 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ст.23</a:t>
            </a:r>
            <a:r>
              <a:rPr lang="ru-RU" sz="2800" dirty="0" smtClean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Земельного кодекса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РФ, 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 274</a:t>
            </a:r>
            <a:r>
              <a:rPr lang="ru-RU" sz="28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ГК РФ).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Сервитут в отношении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придомовой территории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может устанавливаться: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для обеспечения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прохода и проезда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через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соседний земельный участок;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прокладки и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эксплуатации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линий электропередачи, связи и трубопроводов;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обеспечения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водоснабжения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мелиорации;</a:t>
            </a: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других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нужд собственника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недвижимого имущества.</a:t>
            </a:r>
          </a:p>
          <a:p>
            <a:pPr>
              <a:buNone/>
            </a:pPr>
            <a:endParaRPr lang="ru-RU" sz="2800" b="1" i="1" u="sng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71</a:t>
            </a:fld>
            <a:endParaRPr lang="ru-RU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64333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0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Вопросы повестки дня ОСС 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</a:t>
            </a:r>
            <a:r>
              <a:rPr lang="ru-RU" sz="24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порядку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обременения земельного участка правом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ограниченного пользования: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 установлении обременения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земельный участок;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определение и утверждение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условий договора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ограниченного пользования земельным участком;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выбор лиц, которые от имени собственников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уполномочены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его заключение. </a:t>
            </a: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143645"/>
            <a:ext cx="8424936" cy="714356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72</a:t>
            </a:fld>
            <a:endParaRPr lang="ru-RU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500306"/>
            <a:ext cx="8856984" cy="3643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формировании повестки дня ОСС по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данному вопросу следует указывать </a:t>
            </a:r>
          </a:p>
          <a:p>
            <a:pPr>
              <a:buNone/>
            </a:pPr>
            <a:r>
              <a:rPr lang="ru-RU" sz="25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конкретные вопросы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применительно к 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уточненному объекту ОИ, условиям его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использования/предоставления и к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полномочиям лиц, которые будут действовать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имени собственников в МКД. </a:t>
            </a:r>
          </a:p>
          <a:p>
            <a:pPr>
              <a:buNone/>
            </a:pPr>
            <a:endParaRPr lang="ru-RU" sz="2400" b="1" i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143645"/>
            <a:ext cx="8424936" cy="714356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73</a:t>
            </a:fld>
            <a:endParaRPr lang="ru-RU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ЗЕМЕЛЬНЫЙ УЧАСТОК – ЧАСТЬ ОИ</a:t>
            </a:r>
            <a:endParaRPr lang="ru-RU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1477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Продажа земельного участка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на котором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расположен МКД,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противоречит законодательству.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Продажа влечет за собой уменьшение ОИ,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что возможно только с согласия всех собственников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данном доме путем его 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реконструкции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ч.3 ст.36 ЖК РФ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Отчуждение земельного участка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является реконструкцией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МКД как объекта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капитального строительства.</a:t>
            </a:r>
            <a:endParaRPr lang="ru-RU" sz="2800" b="1" i="1" u="sng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74</a:t>
            </a:fld>
            <a:endParaRPr lang="ru-RU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57298"/>
            <a:ext cx="5472608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 МКД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38576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3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МКД 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это   согласованная деятельность</a:t>
            </a:r>
          </a:p>
          <a:p>
            <a:pPr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помещений в МКД по всем вопросам</a:t>
            </a:r>
          </a:p>
          <a:p>
            <a:pPr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владения, пользования, распоряжения ОИ.</a:t>
            </a:r>
          </a:p>
          <a:p>
            <a:pPr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МКД  должно обеспечивать</a:t>
            </a:r>
          </a:p>
          <a:p>
            <a:pPr>
              <a:buNone/>
            </a:pPr>
            <a:r>
              <a:rPr lang="ru-RU" sz="33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благоприятные и безопасные условия</a:t>
            </a:r>
          </a:p>
          <a:p>
            <a:pPr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проживания граждан, </a:t>
            </a:r>
            <a:r>
              <a:rPr lang="ru-RU" sz="33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надлежащее содержание</a:t>
            </a:r>
            <a:r>
              <a:rPr lang="ru-RU" sz="3300" b="1" i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ОИ,</a:t>
            </a:r>
          </a:p>
          <a:p>
            <a:pPr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вопросов пользования указанным ОИ,</a:t>
            </a:r>
          </a:p>
          <a:p>
            <a:pPr>
              <a:buNone/>
            </a:pPr>
            <a:r>
              <a:rPr lang="ru-RU" sz="33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предоставление  коммунальных услуг 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гражданам,</a:t>
            </a:r>
          </a:p>
          <a:p>
            <a:pPr>
              <a:buNone/>
            </a:pP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проживающим в МКД (</a:t>
            </a:r>
            <a:r>
              <a:rPr lang="ru-RU" sz="33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ст.161 ЖК РФ</a:t>
            </a:r>
            <a:r>
              <a:rPr lang="ru-RU" sz="3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143645"/>
            <a:ext cx="8424936" cy="714356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75</a:t>
            </a:fld>
            <a:endParaRPr lang="ru-RU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 МКД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04864"/>
            <a:ext cx="8856984" cy="4010218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000"/>
              </a:spcAft>
              <a:buNone/>
            </a:pPr>
            <a:r>
              <a:rPr lang="ru-RU" sz="36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r>
              <a:rPr lang="ru-RU" sz="36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осуществляется в отношении 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каждого  отдельного МКД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 учетом состава,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конструктивных особенностей, степени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физического износа и технического состояния ОИ,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исходя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из минимального перечня услуг и работ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ПП РФ №290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), необходимого для обеспечения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надлежащего содержания общего имущества</a:t>
            </a:r>
            <a:r>
              <a:rPr lang="ru-RU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 (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ПП РФ №416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143645"/>
            <a:ext cx="8424936" cy="714356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76</a:t>
            </a:fld>
            <a:endParaRPr lang="ru-RU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 МКД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04864"/>
            <a:ext cx="8856984" cy="40102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Деятельность по управлению МКД осуществляется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основании </a:t>
            </a: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лицензии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за исключением случая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осуществления Такой деятельности ТСЖ, ЖК или СПК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ч.1.3 ст.161 ЖК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 деятельностью по управлению МКД понимается 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выполнение стандартов</a:t>
            </a:r>
            <a:r>
              <a:rPr lang="ru-RU" sz="22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направленных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достижение целей, установленных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ст.161 ЖК РФ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 также определенных решением собственников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МКД 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 ПП РФ 416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5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143645"/>
            <a:ext cx="8424936" cy="714356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77</a:t>
            </a:fld>
            <a:endParaRPr lang="ru-RU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СТАНДАРТЫ УПРАВЛЕНИЯ МКД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48880"/>
            <a:ext cx="8856984" cy="39376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ПП РФ 416</a:t>
            </a:r>
            <a:r>
              <a:rPr lang="ru-RU" dirty="0" smtClean="0">
                <a:solidFill>
                  <a:srgbClr val="0076A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устанавливает </a:t>
            </a:r>
            <a:r>
              <a:rPr lang="ru-RU" dirty="0" smtClean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стандарты и порядок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осуществления деятельности по управлению МКД: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а)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собственниками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при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непосредственном управлении;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б)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ТСЖ, ЖК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иными СПК, осуществляющими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 МКД без заключения договора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управления с УО;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в)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УО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договору управления МКД;</a:t>
            </a:r>
          </a:p>
          <a:p>
            <a:pPr>
              <a:buNone/>
            </a:pPr>
            <a:r>
              <a:rPr lang="ru-RU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д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застройщиками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управляющими МКД, до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заключения ДУ с УО (по конкурсу).</a:t>
            </a:r>
          </a:p>
          <a:p>
            <a:pPr>
              <a:buNone/>
            </a:pP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143645"/>
            <a:ext cx="8424936" cy="714356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78</a:t>
            </a:fld>
            <a:endParaRPr lang="ru-RU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00174"/>
            <a:ext cx="5472608" cy="56067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СТАНДАРТЫ УПРАВЛЕНИЯ МКД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0888"/>
            <a:ext cx="8856984" cy="379419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 МКД обеспечивается выполнением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следующих стандартов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а)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прием, хранение и передача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технической 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документации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МКД и иных связанных с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управлением таким домом документов, а также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их актуализация и восстановление;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б)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сбор, обновление и хранение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информации о 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собственниках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 нанимателях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помещений, а также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 лицах, использующих ОИ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основании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заключенных договоров;</a:t>
            </a:r>
          </a:p>
          <a:p>
            <a:endParaRPr lang="ru-RU" dirty="0" smtClean="0"/>
          </a:p>
          <a:p>
            <a:pPr>
              <a:buNone/>
            </a:pP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143643"/>
            <a:ext cx="8424936" cy="714357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79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142984"/>
            <a:ext cx="5658992" cy="70184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ПРИНЯТЫЕ СОКРАЩЕНИЯ</a:t>
            </a:r>
            <a:endParaRPr lang="ru-RU" sz="3000" b="1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223" y="2143116"/>
            <a:ext cx="8856984" cy="400052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ЖК РФ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Жилищный Кодекс Российской Федерации;</a:t>
            </a:r>
          </a:p>
          <a:p>
            <a:pPr lvl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ПП РФ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постановление Правительства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Российской Федерации;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ЕГРН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/>
              <a:t>-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Единый государственный реестр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 на недвижимое имущество и сделок с ним;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КС РФ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Конституционный Суд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Российской Федерации;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 РФ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Верховный суд Российской Федерации; </a:t>
            </a:r>
          </a:p>
          <a:p>
            <a:pPr lvl="0">
              <a:buNone/>
            </a:pPr>
            <a:endParaRPr lang="ru-R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2"/>
            <a:ext cx="8424936" cy="642919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57298"/>
            <a:ext cx="5472608" cy="703550"/>
          </a:xfrm>
        </p:spPr>
        <p:txBody>
          <a:bodyPr>
            <a:noAutofit/>
          </a:bodyPr>
          <a:lstStyle/>
          <a:p>
            <a:pPr algn="ctr"/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СТАНДАРТЫ УПРАВЛЕНИЯ МКД</a:t>
            </a:r>
            <a:endParaRPr lang="ru-RU" sz="2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14340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в) </a:t>
            </a:r>
            <a:r>
              <a:rPr lang="ru-RU" sz="5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подготовка предложений собственникам</a:t>
            </a: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50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вопросам содержания и ремонта ОИ</a:t>
            </a: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разработка  перечня услуг и работ по содержанию и </a:t>
            </a:r>
          </a:p>
          <a:p>
            <a:pPr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ремонту ОИ с учетом минимального перечня (</a:t>
            </a:r>
            <a:r>
              <a:rPr lang="ru-RU" sz="5000" u="sng" dirty="0" smtClean="0">
                <a:solidFill>
                  <a:srgbClr val="00638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ПП РФ 290</a:t>
            </a: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</a:p>
          <a:p>
            <a:pPr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финансовое обоснование услуг и выполнения работ по </a:t>
            </a:r>
          </a:p>
          <a:p>
            <a:pPr>
              <a:buNone/>
            </a:pPr>
            <a:r>
              <a:rPr lang="ru-RU" sz="5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содержаниюи</a:t>
            </a: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ремонту ОИ с указанием источников их </a:t>
            </a:r>
          </a:p>
          <a:p>
            <a:pPr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финансирования;</a:t>
            </a:r>
          </a:p>
          <a:p>
            <a:pPr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подготовка предложений по вопросам проведения капремонта</a:t>
            </a:r>
          </a:p>
          <a:p>
            <a:pPr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(реконструкции) МКД, а также повышения его </a:t>
            </a:r>
          </a:p>
          <a:p>
            <a:pPr>
              <a:buNone/>
            </a:pPr>
            <a:r>
              <a:rPr lang="ru-RU" sz="5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энергоэффективности</a:t>
            </a: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подготовка предложений о передаче объектов ОИ в аренду;</a:t>
            </a:r>
          </a:p>
          <a:p>
            <a:pPr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обеспечение ознакомления собственников с подготовленными</a:t>
            </a:r>
          </a:p>
          <a:p>
            <a:pPr>
              <a:buNone/>
            </a:pPr>
            <a:r>
              <a:rPr lang="ru-RU" sz="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документами;</a:t>
            </a:r>
          </a:p>
          <a:p>
            <a:pPr>
              <a:buNone/>
            </a:pPr>
            <a:endParaRPr lang="ru-RU" sz="4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4500" dirty="0" smtClean="0"/>
          </a:p>
          <a:p>
            <a:pPr>
              <a:buNone/>
            </a:pP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2"/>
            <a:ext cx="8424936" cy="642919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80</a:t>
            </a:fld>
            <a:endParaRPr lang="ru-RU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СТАНДАРТЫ УПРАВЛЕНИЯ МКД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8868"/>
            <a:ext cx="8856984" cy="378621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г)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организация рассмотрения на ОСС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вопросов,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связанных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 управлением МКД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подготовка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документов для проведения ОСС;</a:t>
            </a:r>
          </a:p>
          <a:p>
            <a:pPr>
              <a:buNone/>
            </a:pP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д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организация оказания услуг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выполнения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работ: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 исполнителей услуг и работ по содержанию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ремонту ОИ, и заключение с ними договоров;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заключение с собственниками договоров,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содержащих условия предоставления КУ;</a:t>
            </a:r>
          </a:p>
          <a:p>
            <a:pPr>
              <a:buNone/>
            </a:pPr>
            <a:endParaRPr lang="ru-RU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2"/>
            <a:ext cx="8424936" cy="642919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81</a:t>
            </a:fld>
            <a:endParaRPr lang="ru-RU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СТАНДАРТЫ УПРАВЛЕНИЯ МКД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48880"/>
            <a:ext cx="8856984" cy="42484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заключение договоров с РСО  на поставку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коммунальных ресурсов в МКД, договоров на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техническое обслуживание и ремонт внутридомовых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инженерных систем;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осуществление контроля за оказанием услуг и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выполнением работ по содержанию и ремонту ОИ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исполнителями, документальное оформление их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приемки/фактов выполнения услуг и работ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ненадлежащего качества;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ведение претензионной, исковой работы при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выявлении фактов выполнения услуг и работ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ненадлежащего качества;</a:t>
            </a:r>
          </a:p>
          <a:p>
            <a:endParaRPr lang="ru-RU" dirty="0" smtClean="0"/>
          </a:p>
          <a:p>
            <a:pPr>
              <a:buNone/>
            </a:pP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82</a:t>
            </a:fld>
            <a:endParaRPr lang="ru-RU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СТАНДАРТЫ УПРАВЛЕНИЯ МКД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392909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е)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взаимодействие с органами </a:t>
            </a:r>
            <a:r>
              <a:rPr lang="ru-RU" sz="24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госвласти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 ОМСУ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вопросам управления МКД;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ж)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организация и осуществление расчетов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услуги 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работы по содержанию и ремонту ОИ, управлению МКД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коммунальные услуги: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начисление платежей за ЖКУ;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оформление платежных документов и направление их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собственникам/пользователям помещений в МКД;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осуществление расчетов с РСО за поставленные КУ;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ведение претензионной и исковой работы в отношении лиц,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исполнивших обязанность по внесению платы за ЖКУ;</a:t>
            </a:r>
          </a:p>
          <a:p>
            <a:pPr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 smtClean="0"/>
          </a:p>
          <a:p>
            <a:pPr>
              <a:buNone/>
            </a:pP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2"/>
            <a:ext cx="8424936" cy="642919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83</a:t>
            </a:fld>
            <a:endParaRPr lang="ru-RU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СТАНДАРТЫ УПРАВЛЕНИЯ МКД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76872"/>
            <a:ext cx="8856984" cy="39382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з) обеспечение собственниками, органами управления ТСЖ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кооператива </a:t>
            </a: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контроля за исполнением решений ОСС,</a:t>
            </a:r>
          </a:p>
          <a:p>
            <a:pPr>
              <a:buNone/>
            </a:pPr>
            <a:r>
              <a:rPr lang="ru-RU" sz="21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выполнением перечней услуг и работ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достижением целей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деятельности по управлению МКД: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предоставление собственникам отчетов по выполнению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договора управления;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раскрытие информации о деятельности по управлению 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 (</a:t>
            </a:r>
            <a:r>
              <a:rPr lang="ru-RU" sz="21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ПП РФ 731</a:t>
            </a: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прием и рассмотрение заявок, предложений и обращений</a:t>
            </a:r>
          </a:p>
          <a:p>
            <a:pPr>
              <a:buNone/>
            </a:pPr>
            <a:r>
              <a:rPr lang="ru-RU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собственников/пользователей в МКД.</a:t>
            </a:r>
          </a:p>
          <a:p>
            <a:pPr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84</a:t>
            </a:fld>
            <a:endParaRPr lang="ru-RU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СТАНДАРТЫ УПРАВЛЕНИЯ МКД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3929090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  <a:buNone/>
            </a:pPr>
            <a:r>
              <a:rPr lang="ru-RU" sz="27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 УО, ТСЖ или кооператив по требованию собственников</a:t>
            </a:r>
          </a:p>
          <a:p>
            <a:pPr>
              <a:buNone/>
            </a:pPr>
            <a:r>
              <a:rPr lang="ru-RU" sz="23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обязаны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представить акт обследования технического 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состояния МКД, а</a:t>
            </a:r>
            <a:r>
              <a:rPr lang="ru-RU" sz="2300" dirty="0" smtClean="0"/>
              <a:t>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необходимости - заключения 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экспертных организаций, чтобы подтвердить необходимость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выполнения работ/оказания услуг (</a:t>
            </a:r>
            <a:r>
              <a:rPr lang="ru-RU" sz="23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п.6 ПП РФ 416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300" dirty="0" smtClean="0"/>
              <a:t>.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Перечень услуг и работ по содержанию и ремонту ОИ </a:t>
            </a:r>
          </a:p>
          <a:p>
            <a:pPr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должен содержать </a:t>
            </a:r>
            <a:r>
              <a:rPr lang="ru-RU" sz="23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объемы, стоимость, периодичность</a:t>
            </a:r>
          </a:p>
          <a:p>
            <a:pPr>
              <a:buNone/>
            </a:pPr>
            <a:r>
              <a:rPr lang="ru-RU" sz="23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 график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их выполнения (</a:t>
            </a:r>
            <a:r>
              <a:rPr lang="ru-RU" sz="23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п.8 ПП РФ 416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300" dirty="0" smtClean="0"/>
              <a:t>.</a:t>
            </a: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b="1" i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2"/>
            <a:ext cx="8424936" cy="642919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85</a:t>
            </a:fld>
            <a:endParaRPr lang="ru-RU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СТАНДАРТЫ УПРАВЛЕНИЯ МКД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48880"/>
            <a:ext cx="8856984" cy="37947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УО,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застройщик-УО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ТСЖ или кооператив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обязаны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организовать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аварийно-диспетчерское обслуживание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п.9 ПП РФ 416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УК в случае исключения сведений о МКД из реестра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лицензий или, если действие лицензии прекращено или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она аннулирована, передает лицу, принявшему на себя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обязательства по управлению МКД,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 отдельному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акту приема-передачи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техническую документацию на дом.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Подлежащие передаче документы должны содержать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сведения, </a:t>
            </a:r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актуальные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день передачи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п.25 ПП РФ 416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143645"/>
            <a:ext cx="8424936" cy="714356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86</a:t>
            </a:fld>
            <a:endParaRPr lang="ru-RU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28736"/>
            <a:ext cx="5472608" cy="6321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СТАНДАРТЫ УПРАВЛЕНИЯ МКД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57264"/>
            <a:ext cx="8856984" cy="3857818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Обязанность по внесению платы за коммунальную услугу 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 обращению с ТКО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наступает со дня утверждения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единого тарифа на эту услугу на территории субъекта РФ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заключения соглашения между органом </a:t>
            </a:r>
            <a:r>
              <a:rPr lang="ru-RU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госвласти</a:t>
            </a: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субъекта РФ и региональным оператором по обращению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ТКО, но </a:t>
            </a:r>
            <a:r>
              <a:rPr lang="ru-RU" sz="2200" b="1" i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позднее 1 января 2017 г. 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 20 ст.12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Федерального закона от 29.06.2015г. 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№176 ФЗ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87</a:t>
            </a:fld>
            <a:endParaRPr lang="ru-RU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57364"/>
            <a:ext cx="8249000" cy="71438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Благодарю за внимание!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44" y="2714620"/>
            <a:ext cx="8893652" cy="350046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Фролова Ольга Евгеньевна,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r>
              <a:rPr lang="ru-RU" sz="2500" dirty="0" smtClean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председатель Правления </a:t>
            </a:r>
          </a:p>
          <a:p>
            <a:pPr marL="0" indent="0" algn="ctr">
              <a:buNone/>
            </a:pPr>
            <a:r>
              <a:rPr lang="ru-RU" sz="2500" dirty="0" smtClean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НП «Воронежское Содружество ТСЖ», </a:t>
            </a:r>
          </a:p>
          <a:p>
            <a:pPr marL="0" indent="0" algn="ctr">
              <a:buNone/>
            </a:pPr>
            <a:r>
              <a:rPr lang="ru-RU" sz="2500" dirty="0" smtClean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Руководитель Воронежского городского центра </a:t>
            </a:r>
          </a:p>
          <a:p>
            <a:pPr marL="0" indent="0" algn="ctr">
              <a:buNone/>
            </a:pPr>
            <a:r>
              <a:rPr lang="ru-RU" sz="2500" dirty="0" smtClean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общественного  контроля в сфере ЖКХ</a:t>
            </a:r>
            <a:endParaRPr lang="ru-RU" sz="2500" dirty="0">
              <a:solidFill>
                <a:schemeClr val="accent1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500" dirty="0" smtClean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г</a:t>
            </a:r>
            <a:r>
              <a:rPr lang="ru-RU" sz="2500" dirty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. </a:t>
            </a:r>
            <a:r>
              <a:rPr lang="ru-RU" sz="2500" dirty="0" smtClean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Воронеж, площадь Ленина, </a:t>
            </a:r>
            <a:r>
              <a:rPr lang="ru-RU" sz="2500" dirty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д. </a:t>
            </a:r>
            <a:r>
              <a:rPr lang="ru-RU" sz="2500" dirty="0" smtClean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8, оф.115</a:t>
            </a:r>
            <a:endParaRPr lang="ru-RU" sz="2500" dirty="0">
              <a:solidFill>
                <a:schemeClr val="accent1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500" dirty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тел.: </a:t>
            </a:r>
            <a:r>
              <a:rPr lang="ru-RU" sz="2500" dirty="0" smtClean="0">
                <a:solidFill>
                  <a:schemeClr val="accent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(473)291-02-75, (910)243-47-10</a:t>
            </a:r>
            <a:endParaRPr lang="ru-RU" sz="2500" dirty="0">
              <a:solidFill>
                <a:schemeClr val="accent1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2400" b="1" u="sng" dirty="0" smtClean="0">
                <a:solidFill>
                  <a:srgbClr val="0000FF"/>
                </a:solidFill>
                <a:latin typeface="Georgia" pitchFamily="18" charset="0"/>
                <a:cs typeface="Times New Roman" panose="02020603050405020304" pitchFamily="18" charset="0"/>
              </a:rPr>
              <a:t>oefrolova@yandex.ru</a:t>
            </a:r>
            <a:r>
              <a:rPr lang="en-US" sz="2400" b="1" u="sng" dirty="0" smtClean="0">
                <a:solidFill>
                  <a:schemeClr val="accent1"/>
                </a:solidFill>
                <a:latin typeface="Georgia" pitchFamily="18" charset="0"/>
                <a:cs typeface="Times New Roman" panose="02020603050405020304" pitchFamily="18" charset="0"/>
              </a:rPr>
              <a:t> </a:t>
            </a:r>
            <a:endParaRPr lang="ru-RU" sz="2400" b="1" u="sng" dirty="0">
              <a:solidFill>
                <a:schemeClr val="accent1"/>
              </a:solidFill>
              <a:latin typeface="Georgia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88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214422"/>
            <a:ext cx="5658992" cy="500066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ПРИНЯТЫЕ СОКРАЩЕНИЯ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000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МКД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многоквартирный дом;</a:t>
            </a:r>
          </a:p>
          <a:p>
            <a:pPr>
              <a:buNone/>
            </a:pPr>
            <a:r>
              <a:rPr lang="ru-RU" sz="25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ОИ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общее имущества собственников в МКД;</a:t>
            </a:r>
          </a:p>
          <a:p>
            <a:pPr>
              <a:buNone/>
            </a:pPr>
            <a:r>
              <a:rPr lang="ru-RU" sz="25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ОСС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общее собрание собственников помещений 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МКД;</a:t>
            </a:r>
          </a:p>
          <a:p>
            <a:pPr>
              <a:buNone/>
            </a:pPr>
            <a:r>
              <a:rPr lang="ru-RU" sz="25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УО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управляющая организация;</a:t>
            </a:r>
          </a:p>
          <a:p>
            <a:pPr>
              <a:buNone/>
            </a:pPr>
            <a:r>
              <a:rPr lang="ru-RU" sz="25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ТСН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товарищество собственников недвижимости;</a:t>
            </a:r>
          </a:p>
          <a:p>
            <a:pPr>
              <a:buNone/>
            </a:pPr>
            <a:r>
              <a:rPr lang="ru-RU" sz="25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ТСЖ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товарищество собственников жилья;</a:t>
            </a:r>
          </a:p>
          <a:p>
            <a:pPr>
              <a:buNone/>
            </a:pPr>
            <a:endParaRPr lang="ru-R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6215083"/>
            <a:ext cx="8424936" cy="642918"/>
          </a:xfrm>
        </p:spPr>
        <p:txBody>
          <a:bodyPr/>
          <a:lstStyle/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</a:t>
            </a:r>
            <a:r>
              <a:rPr lang="ru-RU" dirty="0" err="1" smtClean="0"/>
              <a:t>c</a:t>
            </a:r>
            <a:r>
              <a:rPr lang="ru-RU" dirty="0" smtClean="0"/>
              <a:t> распоряжением Президента Российской Федерации №68-рп от 05.04.2016 и на основании конкурса, проведенного Фондом поддержки гражданской активности в малых городах и сельских территориях «Перспектива»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7C3F-C221-44AF-95ED-801235E4495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2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1F497D"/>
      </a:accent2>
      <a:accent3>
        <a:srgbClr val="548DD4"/>
      </a:accent3>
      <a:accent4>
        <a:srgbClr val="8DB3E2"/>
      </a:accent4>
      <a:accent5>
        <a:srgbClr val="4BACC6"/>
      </a:accent5>
      <a:accent6>
        <a:srgbClr val="1F497D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4730</TotalTime>
  <Words>8512</Words>
  <Application>Microsoft Office PowerPoint</Application>
  <PresentationFormat>Экран (4:3)</PresentationFormat>
  <Paragraphs>1097</Paragraphs>
  <Slides>88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88</vt:i4>
      </vt:variant>
    </vt:vector>
  </HeadingPairs>
  <TitlesOfParts>
    <vt:vector size="90" baseType="lpstr">
      <vt:lpstr>Тема2</vt:lpstr>
      <vt:lpstr>Специальное оформление</vt:lpstr>
      <vt:lpstr>Особенности управления  многоквартирным домом управляющей компанией  Часть 1</vt:lpstr>
      <vt:lpstr>ЗАКОНОДАТЕЛЬСТВО</vt:lpstr>
      <vt:lpstr>ЗАКОНОДАТЕЛЬСТВО</vt:lpstr>
      <vt:lpstr>ЗАКОНОДАТЕЛЬСТВО</vt:lpstr>
      <vt:lpstr>ЗАКОНОДАТЕЛЬСТВО</vt:lpstr>
      <vt:lpstr>ЗАКОНОДАТЕЛЬСТВО</vt:lpstr>
      <vt:lpstr>ЗАКОНОДАТЕЛЬСТВО</vt:lpstr>
      <vt:lpstr>ПРИНЯТЫЕ СОКРАЩЕНИЯ</vt:lpstr>
      <vt:lpstr>ПРИНЯТЫЕ СОКРАЩЕНИЯ</vt:lpstr>
      <vt:lpstr>ПРИНЯТЫЕ СОКРАЩЕНИЯ</vt:lpstr>
      <vt:lpstr>ОПРЕДЕЛЕНИЯ</vt:lpstr>
      <vt:lpstr>ОПРЕДЕЛЕНИЯ</vt:lpstr>
      <vt:lpstr>ОПРЕДЕЛЕНИЯ</vt:lpstr>
      <vt:lpstr>ОПРЕДЕЛЕНИЯ</vt:lpstr>
      <vt:lpstr>ОПРЕДЕЛЕНИЯ</vt:lpstr>
      <vt:lpstr>ОПРЕДЕЛЕНИЯ</vt:lpstr>
      <vt:lpstr>ОПРЕДЕЛЕНИЯ</vt:lpstr>
      <vt:lpstr>ОПРЕДЕЛЕНИЯ</vt:lpstr>
      <vt:lpstr>ОБЩЕЕ  ИМУЩЕСТВО   В  МКД </vt:lpstr>
      <vt:lpstr>   Определение размера доли  в праве общей собственности на общее имущество в МКД </vt:lpstr>
      <vt:lpstr>ОБЩЕЕ  ИМУЩЕСТВО   В  МКД </vt:lpstr>
      <vt:lpstr>Обязанности собственников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ОБЩЕЕ  ИМУЩЕСТВО   В  МКД </vt:lpstr>
      <vt:lpstr>Особенности включения отдельных  объектов   в  ОИ</vt:lpstr>
      <vt:lpstr>Особенности включения отдельных  объектов   в  ОИ</vt:lpstr>
      <vt:lpstr>Особенности включения отдельных  объектов   в  ОИ</vt:lpstr>
      <vt:lpstr>ОБЩЕЕ  ИМУЩЕСТВО   В  МКД </vt:lpstr>
      <vt:lpstr>ЗЕМЕЛЬНЫЙ УЧАСТОК – ЧАСТЬ ОИ</vt:lpstr>
      <vt:lpstr>ЗЕМЕЛЬНЫЙ УЧАСТОК – ЧАСТЬ ОИ</vt:lpstr>
      <vt:lpstr>ЗЕМЕЛЬНЫЙ УЧАСТОК – ЧАСТЬ ОИ</vt:lpstr>
      <vt:lpstr>ЗЕМЕЛЬНЫЙ УЧАСТОК – ЧАСТЬ ОИ</vt:lpstr>
      <vt:lpstr>ЗЕМЕЛЬНЫЙ УЧАСТОК – ЧАСТЬ ОИ</vt:lpstr>
      <vt:lpstr>ЗЕМЕЛЬНЫЙ УЧАСТОК – ЧАСТЬ ОИ</vt:lpstr>
      <vt:lpstr>ЗЕМЕЛЬНЫЙ УЧАСТОК – ЧАСТЬ ОИ</vt:lpstr>
      <vt:lpstr>ЗЕМЕЛЬНЫЙ УЧАСТОК – ЧАСТЬ ОИ</vt:lpstr>
      <vt:lpstr>ЗЕМЕЛЬНЫЙ УЧАСТОК – ЧАСТЬ ОИ</vt:lpstr>
      <vt:lpstr>ЗЕМЕЛЬНЫЙ УЧАСТОК – ЧАСТЬ ОИ</vt:lpstr>
      <vt:lpstr>ЗЕМЕЛЬНЫЙ УЧАСТОК – ЧАСТЬ ОИ</vt:lpstr>
      <vt:lpstr>ЗЕМЕЛЬНЫЙ УЧАСТОК – ЧАСТЬ ОИ</vt:lpstr>
      <vt:lpstr>ЗЕМЕЛЬНЫЙ УЧАСТОК – ЧАСТЬ ОИ</vt:lpstr>
      <vt:lpstr>ЗЕМЕЛЬНЫЙ УЧАСТОК – ЧАСТЬ ОИ</vt:lpstr>
      <vt:lpstr>ЗЕМЕЛЬНЫЙ УЧАСТОК  – ЧАСТЬ ОИ</vt:lpstr>
      <vt:lpstr>ЗЕМЕЛЬНЫЙ УЧАСТОК – ЧАСТЬ ОИ</vt:lpstr>
      <vt:lpstr>ЗЕМЕЛЬНЫЙ УЧАСТОК – ЧАСТЬ ОИ</vt:lpstr>
      <vt:lpstr>ЗЕМЕЛЬНЫЙ УЧАСТОК – ЧАСТЬ ОИ</vt:lpstr>
      <vt:lpstr>УПРАВЛЕНИЕ  МКД</vt:lpstr>
      <vt:lpstr>УПРАВЛЕНИЕ  МКД</vt:lpstr>
      <vt:lpstr>УПРАВЛЕНИЕ  МКД</vt:lpstr>
      <vt:lpstr>СТАНДАРТЫ УПРАВЛЕНИЯ МКД</vt:lpstr>
      <vt:lpstr>СТАНДАРТЫ УПРАВЛЕНИЯ МКД</vt:lpstr>
      <vt:lpstr>СТАНДАРТЫ УПРАВЛЕНИЯ МКД</vt:lpstr>
      <vt:lpstr>СТАНДАРТЫ УПРАВЛЕНИЯ МКД</vt:lpstr>
      <vt:lpstr>СТАНДАРТЫ УПРАВЛЕНИЯ МКД</vt:lpstr>
      <vt:lpstr>СТАНДАРТЫ УПРАВЛЕНИЯ МКД</vt:lpstr>
      <vt:lpstr>СТАНДАРТЫ УПРАВЛЕНИЯ МКД</vt:lpstr>
      <vt:lpstr>СТАНДАРТЫ УПРАВЛЕНИЯ МКД</vt:lpstr>
      <vt:lpstr>СТАНДАРТЫ УПРАВЛЕНИЯ МКД</vt:lpstr>
      <vt:lpstr>СТАНДАРТЫ УПРАВЛЕНИЯ МКД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МНОГОКВАРТИРНЫМ ДОМОМ</dc:title>
  <dc:creator>JJJ</dc:creator>
  <cp:lastModifiedBy>AKozlov</cp:lastModifiedBy>
  <cp:revision>618</cp:revision>
  <dcterms:created xsi:type="dcterms:W3CDTF">2017-01-24T15:25:53Z</dcterms:created>
  <dcterms:modified xsi:type="dcterms:W3CDTF">2017-04-10T10:42:30Z</dcterms:modified>
</cp:coreProperties>
</file>