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  <p:sldMasterId id="2147484130" r:id="rId2"/>
  </p:sldMasterIdLst>
  <p:notesMasterIdLst>
    <p:notesMasterId r:id="rId125"/>
  </p:notesMasterIdLst>
  <p:sldIdLst>
    <p:sldId id="256" r:id="rId3"/>
    <p:sldId id="301" r:id="rId4"/>
    <p:sldId id="577" r:id="rId5"/>
    <p:sldId id="403" r:id="rId6"/>
    <p:sldId id="406" r:id="rId7"/>
    <p:sldId id="355" r:id="rId8"/>
    <p:sldId id="563" r:id="rId9"/>
    <p:sldId id="564" r:id="rId10"/>
    <p:sldId id="294" r:id="rId11"/>
    <p:sldId id="372" r:id="rId12"/>
    <p:sldId id="566" r:id="rId13"/>
    <p:sldId id="573" r:id="rId14"/>
    <p:sldId id="574" r:id="rId15"/>
    <p:sldId id="576" r:id="rId16"/>
    <p:sldId id="575" r:id="rId17"/>
    <p:sldId id="572" r:id="rId18"/>
    <p:sldId id="571" r:id="rId19"/>
    <p:sldId id="570" r:id="rId20"/>
    <p:sldId id="569" r:id="rId21"/>
    <p:sldId id="581" r:id="rId22"/>
    <p:sldId id="582" r:id="rId23"/>
    <p:sldId id="587" r:id="rId24"/>
    <p:sldId id="586" r:id="rId25"/>
    <p:sldId id="568" r:id="rId26"/>
    <p:sldId id="594" r:id="rId27"/>
    <p:sldId id="595" r:id="rId28"/>
    <p:sldId id="600" r:id="rId29"/>
    <p:sldId id="599" r:id="rId30"/>
    <p:sldId id="602" r:id="rId31"/>
    <p:sldId id="598" r:id="rId32"/>
    <p:sldId id="593" r:id="rId33"/>
    <p:sldId id="592" r:id="rId34"/>
    <p:sldId id="601" r:id="rId35"/>
    <p:sldId id="591" r:id="rId36"/>
    <p:sldId id="590" r:id="rId37"/>
    <p:sldId id="589" r:id="rId38"/>
    <p:sldId id="603" r:id="rId39"/>
    <p:sldId id="567" r:id="rId40"/>
    <p:sldId id="607" r:id="rId41"/>
    <p:sldId id="608" r:id="rId42"/>
    <p:sldId id="615" r:id="rId43"/>
    <p:sldId id="614" r:id="rId44"/>
    <p:sldId id="613" r:id="rId45"/>
    <p:sldId id="612" r:id="rId46"/>
    <p:sldId id="611" r:id="rId47"/>
    <p:sldId id="610" r:id="rId48"/>
    <p:sldId id="625" r:id="rId49"/>
    <p:sldId id="624" r:id="rId50"/>
    <p:sldId id="626" r:id="rId51"/>
    <p:sldId id="623" r:id="rId52"/>
    <p:sldId id="622" r:id="rId53"/>
    <p:sldId id="621" r:id="rId54"/>
    <p:sldId id="620" r:id="rId55"/>
    <p:sldId id="619" r:id="rId56"/>
    <p:sldId id="618" r:id="rId57"/>
    <p:sldId id="617" r:id="rId58"/>
    <p:sldId id="616" r:id="rId59"/>
    <p:sldId id="627" r:id="rId60"/>
    <p:sldId id="633" r:id="rId61"/>
    <p:sldId id="631" r:id="rId62"/>
    <p:sldId id="629" r:id="rId63"/>
    <p:sldId id="644" r:id="rId64"/>
    <p:sldId id="642" r:id="rId65"/>
    <p:sldId id="641" r:id="rId66"/>
    <p:sldId id="646" r:id="rId67"/>
    <p:sldId id="640" r:id="rId68"/>
    <p:sldId id="639" r:id="rId69"/>
    <p:sldId id="661" r:id="rId70"/>
    <p:sldId id="662" r:id="rId71"/>
    <p:sldId id="663" r:id="rId72"/>
    <p:sldId id="638" r:id="rId73"/>
    <p:sldId id="637" r:id="rId74"/>
    <p:sldId id="636" r:id="rId75"/>
    <p:sldId id="635" r:id="rId76"/>
    <p:sldId id="664" r:id="rId77"/>
    <p:sldId id="628" r:id="rId78"/>
    <p:sldId id="657" r:id="rId79"/>
    <p:sldId id="658" r:id="rId80"/>
    <p:sldId id="687" r:id="rId81"/>
    <p:sldId id="685" r:id="rId82"/>
    <p:sldId id="684" r:id="rId83"/>
    <p:sldId id="683" r:id="rId84"/>
    <p:sldId id="707" r:id="rId85"/>
    <p:sldId id="682" r:id="rId86"/>
    <p:sldId id="691" r:id="rId87"/>
    <p:sldId id="690" r:id="rId88"/>
    <p:sldId id="692" r:id="rId89"/>
    <p:sldId id="695" r:id="rId90"/>
    <p:sldId id="689" r:id="rId91"/>
    <p:sldId id="694" r:id="rId92"/>
    <p:sldId id="693" r:id="rId93"/>
    <p:sldId id="696" r:id="rId94"/>
    <p:sldId id="688" r:id="rId95"/>
    <p:sldId id="665" r:id="rId96"/>
    <p:sldId id="666" r:id="rId97"/>
    <p:sldId id="674" r:id="rId98"/>
    <p:sldId id="673" r:id="rId99"/>
    <p:sldId id="678" r:id="rId100"/>
    <p:sldId id="672" r:id="rId101"/>
    <p:sldId id="679" r:id="rId102"/>
    <p:sldId id="671" r:id="rId103"/>
    <p:sldId id="670" r:id="rId104"/>
    <p:sldId id="676" r:id="rId105"/>
    <p:sldId id="677" r:id="rId106"/>
    <p:sldId id="656" r:id="rId107"/>
    <p:sldId id="655" r:id="rId108"/>
    <p:sldId id="654" r:id="rId109"/>
    <p:sldId id="653" r:id="rId110"/>
    <p:sldId id="652" r:id="rId111"/>
    <p:sldId id="651" r:id="rId112"/>
    <p:sldId id="650" r:id="rId113"/>
    <p:sldId id="649" r:id="rId114"/>
    <p:sldId id="660" r:id="rId115"/>
    <p:sldId id="648" r:id="rId116"/>
    <p:sldId id="698" r:id="rId117"/>
    <p:sldId id="703" r:id="rId118"/>
    <p:sldId id="702" r:id="rId119"/>
    <p:sldId id="701" r:id="rId120"/>
    <p:sldId id="700" r:id="rId121"/>
    <p:sldId id="706" r:id="rId122"/>
    <p:sldId id="680" r:id="rId123"/>
    <p:sldId id="708" r:id="rId1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охранов" initials="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00FF"/>
    <a:srgbClr val="800000"/>
    <a:srgbClr val="660033"/>
    <a:srgbClr val="2E2EDA"/>
    <a:srgbClr val="990000"/>
    <a:srgbClr val="433740"/>
    <a:srgbClr val="4998B1"/>
    <a:srgbClr val="2D90CD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3588" autoAdjust="0"/>
  </p:normalViewPr>
  <p:slideViewPr>
    <p:cSldViewPr>
      <p:cViewPr>
        <p:scale>
          <a:sx n="57" d="100"/>
          <a:sy n="57" d="100"/>
        </p:scale>
        <p:origin x="-3114" y="-12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28" Type="http://schemas.openxmlformats.org/officeDocument/2006/relationships/viewProps" Target="viewProps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126" Type="http://schemas.openxmlformats.org/officeDocument/2006/relationships/commentAuthors" Target="commentAuthor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16" Type="http://schemas.openxmlformats.org/officeDocument/2006/relationships/slide" Target="slides/slide114.xml"/><Relationship Id="rId124" Type="http://schemas.openxmlformats.org/officeDocument/2006/relationships/slide" Target="slides/slide122.xml"/><Relationship Id="rId129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11" Type="http://schemas.openxmlformats.org/officeDocument/2006/relationships/slide" Target="slides/slide10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127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3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61" Type="http://schemas.openxmlformats.org/officeDocument/2006/relationships/slide" Target="slides/slide59.xml"/><Relationship Id="rId82" Type="http://schemas.openxmlformats.org/officeDocument/2006/relationships/slide" Target="slides/slide8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94E3E-89F9-465F-997D-49092499BB4F}" type="datetimeFigureOut">
              <a:rPr lang="ru-RU" smtClean="0"/>
              <a:pPr/>
              <a:t>06.07.2017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044FD-066F-43C9-94C7-83163A1E3E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28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9552" y="5877272"/>
            <a:ext cx="2133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136" y="6475136"/>
            <a:ext cx="549424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9F14F3-246F-498A-AF27-0B1C63DFE98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ижний колонтитул 4"/>
          <p:cNvSpPr txBox="1">
            <a:spLocks/>
          </p:cNvSpPr>
          <p:nvPr userDrawn="1"/>
        </p:nvSpPr>
        <p:spPr>
          <a:xfrm>
            <a:off x="611560" y="6475137"/>
            <a:ext cx="8424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</a:t>
            </a:r>
            <a:endParaRPr lang="ru-RU" baseline="0" dirty="0" smtClean="0"/>
          </a:p>
          <a:p>
            <a:r>
              <a:rPr lang="ru-RU" dirty="0" smtClean="0"/>
              <a:t>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70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91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961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22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716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554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743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276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670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073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76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5688632" cy="57606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16832"/>
            <a:ext cx="8856984" cy="446449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1560" y="6475137"/>
            <a:ext cx="8424936" cy="365125"/>
          </a:xfrm>
        </p:spPr>
        <p:txBody>
          <a:bodyPr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504" y="6492875"/>
            <a:ext cx="432048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224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180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602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451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337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18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22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0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70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35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22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5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0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403648" y="6356350"/>
            <a:ext cx="74888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14F3-246F-498A-AF27-0B1C63DFE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51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8" r:id="rId12"/>
    <p:sldLayoutId id="2147484129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69E48-4A10-4F3B-B5E0-F5E9B2F276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623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51057/fe1095085dbcbb2eb7403182d06c8120a5ca8804/" TargetMode="External"/><Relationship Id="rId2" Type="http://schemas.openxmlformats.org/officeDocument/2006/relationships/hyperlink" Target="https://www.consultant.ru/document/cons_doc_LAW_5142/68642eb1daeec13480d8f283f27bc14b42b929df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89665/" TargetMode="External"/><Relationship Id="rId2" Type="http://schemas.openxmlformats.org/officeDocument/2006/relationships/hyperlink" Target="http://base.consultant.ru/cons/cgi/online.cgi?req=doc;base=LAW;n=193489;fld=134;dst=1000000001,0;rnd=0.25225674733519554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55944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mini.1umd.ru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sultant.ru/document/cons_doc_LAW_9027/61c9aed64e81a8aed5c7a49cd10b5dce832ac726/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>
              <a:spcBef>
                <a:spcPts val="800"/>
              </a:spcBef>
              <a:buNone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СОВЕТ</a:t>
            </a:r>
          </a:p>
          <a:p>
            <a:pPr marL="0" indent="0" algn="r">
              <a:spcBef>
                <a:spcPts val="800"/>
              </a:spcBef>
              <a:buNone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МНОГОКВАРТИРНОГО</a:t>
            </a:r>
          </a:p>
          <a:p>
            <a:pPr marL="0" indent="0" algn="r">
              <a:spcBef>
                <a:spcPts val="800"/>
              </a:spcBef>
              <a:buNone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ДОМА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611560" y="4365104"/>
            <a:ext cx="5328592" cy="1872208"/>
          </a:xfrm>
        </p:spPr>
        <p:txBody>
          <a:bodyPr/>
          <a:lstStyle/>
          <a:p>
            <a:r>
              <a:rPr lang="ru-RU" sz="1800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sz="1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940152" y="476672"/>
            <a:ext cx="3024336" cy="1138773"/>
          </a:xfrm>
          <a:prstGeom prst="rect">
            <a:avLst/>
          </a:prstGeom>
          <a:noFill/>
          <a:effectLst>
            <a:outerShdw blurRad="50800" dist="88900" dir="18660000" algn="ctr" rotWithShape="0">
              <a:srgbClr val="000000">
                <a:alpha val="43137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solidFill>
                  <a:srgbClr val="1F497D"/>
                </a:solidFill>
                <a:latin typeface="+mj-lt"/>
              </a:rPr>
              <a:t>Дистанционная</a:t>
            </a:r>
            <a:r>
              <a:rPr lang="ru-RU" b="1" cap="all" dirty="0" smtClean="0">
                <a:solidFill>
                  <a:srgbClr val="1F497D"/>
                </a:solidFill>
                <a:latin typeface="+mj-lt"/>
              </a:rPr>
              <a:t> </a:t>
            </a:r>
          </a:p>
          <a:p>
            <a:r>
              <a:rPr lang="ru-RU" sz="4000" b="1" cap="all" dirty="0">
                <a:solidFill>
                  <a:srgbClr val="1F497D"/>
                </a:solidFill>
              </a:rPr>
              <a:t>школа </a:t>
            </a:r>
            <a:r>
              <a:rPr lang="ru-RU" sz="4000" b="1" cap="all" dirty="0" smtClean="0">
                <a:solidFill>
                  <a:srgbClr val="1F497D"/>
                </a:solidFill>
              </a:rPr>
              <a:t>ЖКХ</a:t>
            </a:r>
            <a:endParaRPr lang="ru-RU" sz="3200" b="1" cap="all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32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642918"/>
            <a:ext cx="3581590" cy="12858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 представляет собой орган,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защищающий и отстаивающий интересы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доме.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избрания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Совета МКД,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компетенция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закреплены в </a:t>
            </a:r>
            <a:r>
              <a:rPr lang="ru-RU" sz="2800" u="sng" dirty="0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ст.161.1</a:t>
            </a:r>
            <a:r>
              <a:rPr lang="ru-RU" sz="2800" u="sng" dirty="0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РФ.</a:t>
            </a:r>
            <a:endParaRPr lang="ru-RU" sz="2800" dirty="0">
              <a:solidFill>
                <a:srgbClr val="2E2EDA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714356"/>
            <a:ext cx="3929090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4291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7.1.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Исключить  из пункта  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4.2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Договора управления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 следующий абзац текста: </a:t>
            </a:r>
            <a:r>
              <a:rPr lang="ru-RU" sz="26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«Размер платы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подлежит индексации с учетом уровня инфляции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чаще одного раза в год с момента утверждения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настоящего договора общим собранием. Индексация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осуществляется Управляющей компанией, исходя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 изменения индекса потребительских цен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 предшествующий год, рассчитанного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государственными органами статистики РФ»</a:t>
            </a:r>
            <a:r>
              <a:rPr lang="ru-RU" sz="2600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,</a:t>
            </a:r>
            <a:r>
              <a:rPr lang="ru-RU" sz="2600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как противоречащего части 7 статьи 156 ЖК РФ.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7.2.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Редакцию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 3.2.6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Договора управления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заменить следующей редакцией: 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«Использовать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общее имущество МКД (аренда, размещение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оборудования, проведение работ и др.) только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решению и на условиях, принятых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общим собранием собственников помещений дома,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последующим расходованием полученных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денежных средств на содержание общего имущества,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текущий и капитальный ремонт МКД, а также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иные цели, устанавливаемые решением общего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собрания собственников».</a:t>
            </a:r>
            <a:endParaRPr lang="ru-RU" sz="2400" b="1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64347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7.3.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Редакцию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п.3.2.7.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Договора управления заменить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следующей редакцией:</a:t>
            </a:r>
            <a:r>
              <a:rPr lang="ru-RU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«Проводить отбор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подрядных организаций для выполнения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необходимых работ по содержанию и техническому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обслуживанию общего имущества МКД, а также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для проведения капитального ремонта дома, в случае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принятия собственниками решения об его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проведении, с участием уполномоченных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собственниками помещений лиц (Председатель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 члены Совета дома)».</a:t>
            </a:r>
            <a:endParaRPr lang="ru-RU" sz="2400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8.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размера платы за содержание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жилого помещения на 2016г.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9.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плана текущего ремонта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общедомового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имущества МКД на 2016г.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10.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Выборы Совета многоквартирного дома № 7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бульвару Победы г. Воронежа в соответствии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ст.161.1 ЖК РФ сроком на 2 года: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10.1.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Количественный состав Совета МКД.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10.2.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Поименный состав Совета МКД.</a:t>
            </a:r>
          </a:p>
          <a:p>
            <a:pPr>
              <a:spcAft>
                <a:spcPts val="1200"/>
              </a:spcAft>
              <a:buNone/>
            </a:pPr>
            <a:endParaRPr lang="ru-RU" sz="2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35771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11.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Выборы председателя Совета МКД.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12.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Назначение ежемесячного денежного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вознаграждения Председателю Совета дома 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период с апреля 2016г. по март 2018г. 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источника его финансирования. 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13.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использовании 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придомового земельного участка, на котором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расположены индивидуальные гаражи.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720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Повестка дня годового общего собрания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инициированного Советом (2017г.)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Выборы рабочих органов  ОСС: председателя,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секретаря собрания, председателя счетной комиссии,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счетной комиссии.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2.</a:t>
            </a:r>
            <a:r>
              <a:rPr lang="ru-RU" sz="24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Отчет управляющей организации ООО «РЭК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Жилищное Единство» об исполнении Договора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в 2016г.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3.</a:t>
            </a:r>
            <a:r>
              <a:rPr lang="ru-RU" sz="24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размера платы за содержание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жилого помещения на 2017г.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плана текущего ремонта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общедомового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имущества МКД на 2017г.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 проведении капитального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ремонта внутридомовой инженерной системы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водоотведения в МКД № 7 по Бульвару Победы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г. Воронежа.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6.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определении и утверждении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сметы расходов на капитальный ремонт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внутридомовой инженерной системы водоотведения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МКД.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определении и утверждении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сроков проведения работ по капитальному ремонту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внутридомовой инженерной системы водоотведения</a:t>
            </a:r>
          </a:p>
          <a:p>
            <a:pPr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8.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 выборе подрядной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 и заключении с ней договора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проведение работ по капитальному ремонту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внутридомовой инженерной системы водоотведения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9.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определении и утверждении источника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 работ по капитальному ремонту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внутридомовой инженерной системы водоотведения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10.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авансировании подрядной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организации, выбранной для проведения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капитального ремонта внутридомовой инженерной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системы водоотведения в МКД.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11.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 выборе организации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осуществления строительного надзора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проведении работ по капитальному ремонту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внутридомовой системы водоотведения в МКД.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2144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помещений на ОСС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обязаны избрать</a:t>
            </a:r>
          </a:p>
          <a:p>
            <a:pPr>
              <a:spcAft>
                <a:spcPts val="12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совет МКД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из числа собственников если:</a:t>
            </a:r>
          </a:p>
          <a:p>
            <a:pPr marL="457200" indent="-457200">
              <a:spcAft>
                <a:spcPts val="600"/>
              </a:spcAft>
              <a:buAutoNum type="arabicParenR"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доме более чем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четыре квартиры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домом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управляет УО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marL="457200" indent="-45720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собственники выбрали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непосредственное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indent="-457200">
              <a:buNone/>
            </a:pP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домом.</a:t>
            </a:r>
          </a:p>
          <a:p>
            <a:pPr marL="457200" indent="-457200">
              <a:buNone/>
            </a:pP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12.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определении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утверждении лиц, которые от имени всех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 уполномочены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участвовать в приемке выполненных работ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капитальному ремонту внутридомовой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инженерной системы водоотведения в МКД.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13.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 проведении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капитального  ремонта крыши МКД № 7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Бульвару Победы г. Воронежа.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14.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определении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утверждении сметы расходов на капитальный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 крыши МКД.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15.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Принятие решения об определении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утверждении сроков проведения работ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капитальному ремонту крыши МКД.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16.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 выборе подрядной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 и заключении с ней договора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проведение работ по капитальному ремонту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крыши МКД.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17.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определении и утверждении источника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 работ по капитальному ремонту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крыши МКД.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18.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авансировании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подрядной организации, выбранной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проведения капитального ремонта крыши МКД.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19.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 выборе организации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осуществления строительного надзора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проведении работ по капитальному ремонту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крыши МКД.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20.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об определении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утверждении лиц, которые от имени всех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 уполномочены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участвовать в приемке выполненных работ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капитальному ремонту крыши МКД.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71966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21.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выборе лица, уполномоченного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помещений дома на подписание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договоров подряда для проведения работ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капитальному ремонту внутридомовой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инженерной системы водоотведения и крыши МКД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договоров подряда на проведение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строительного  надзора при проведении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капитального ремонта внутридомовой инженерной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системы водоотведения и крыши МКД.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УО для эффективного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взаимодействия с Советом МКД.</a:t>
            </a:r>
            <a:endParaRPr lang="ru-RU" sz="28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1. Всестороннее сотрудничество УО с советом МКД.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Специалист УО, прикреплённый к дому, должен: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взаимодействовать с председателем Совета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телефону и лично; 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интересоваться, есть ли какие-нибудь вопросы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содержанию ОИ;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способствовать оперативному решению возникающих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проблем;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собирать и передавать руководству УО предложения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улучшению технического состояния дома.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2. Проведение консультативной работы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вопросам управления МКД, в том числе, не входящим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полномочия председателя Совета.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таких случая необходимо проводить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разъяснительную работу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предоставляя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председателю Совета информацию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обобщенном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виде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доведения ее до сведения жителей.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3. Оказание помощи при организации ОСС.</a:t>
            </a:r>
            <a:endParaRPr lang="ru-RU" sz="2400" i="1" dirty="0" smtClean="0">
              <a:solidFill>
                <a:srgbClr val="8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может оказывать помощь при организации ОСС: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делегировать представителя УО на собрания,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распечатывать бюллетени голосования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протоколы ОСС, помогать при подсчёте голосов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т.п.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4. Расширить полномочия совета МКД.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Список полномочий совета МКД может быть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расширен со стороны УО (на уровне ДУ или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протокола ОСС).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Например, члены Совета могут присутствовать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осмотрах ОИ и совместно решать вопросы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планирования проведения текущего ремонта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следующий год и т.д.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5. В интересах УО наладить взаимодействие с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Советом, в том числе, по вопросам, связанным с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Задолженностью по  оплате предоставленных услуг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 выполненных работ.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работы выполняются на должном уровне,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члены Совета могут быть привлечены к работе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профилактике образования задолженности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ЖКУ и, возможно, по истребованию уже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образовавшейся задолженности за ЖКУ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(при наличии их согласия).</a:t>
            </a:r>
            <a:endParaRPr lang="ru-RU" sz="2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500594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ОСС  по избранию Совета  считается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принятым, если за него проголосовало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большинство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 общего числа голосов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принимающих участие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собрании (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r>
              <a:rPr lang="ru-RU" sz="30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иное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установлено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решением ОСС,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количество членов Совета устанавливается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учетом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имеющегося в данном доме количества подъездов,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этажей, квартир (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ч.4 ст.161.1 ЖК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285728"/>
            <a:ext cx="3643338" cy="1571636"/>
          </a:xfrm>
        </p:spPr>
        <p:txBody>
          <a:bodyPr>
            <a:no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Опыт  регионов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/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предупреждению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возникновения задолженности за ЖКУ</a:t>
            </a:r>
            <a:endParaRPr lang="ru-RU" sz="24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500306"/>
            <a:ext cx="8856984" cy="388102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120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2000240"/>
          <a:ext cx="8858312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6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816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Регион</a:t>
                      </a:r>
                      <a:endParaRPr lang="ru-RU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Мероприятия</a:t>
                      </a:r>
                      <a:endParaRPr lang="ru-RU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Зеленогорск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Потребителям ЖКУ рассылают счета-квитанции разного цвета в зависимости от задолженности: такой способ получил название «Светофор совести»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Тюмень, Воскресенск,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Прокопьевск,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Санкт-Петербург, Зеленодольск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Созданы условия для того, чтобы потребитель мог возмещать оплату ЖКУ не деньгами, а иным способом, например производить работы для организации, предоставляющей ЖКУ, в счет погашения долга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Ростов-на-Дону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Проводится общегородской конкурс «Добросовестный плательщик», который позволяет одновременно решать следующие задачи: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повысить уровень собираемости средств за потребленные ЖКУ;</a:t>
                      </a:r>
                    </a:p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поощрить добросовестных плательщиков;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сократить задолженность населения по оплате ЖКУ 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3810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400" b="1" i="1" dirty="0" err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Viam</a:t>
            </a: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err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supervadet</a:t>
            </a: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err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vadens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 - популярная цитата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латыни, она переводится, как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дорогу  осилит идущий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».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Смысл в том, чтобы действовать, а не бездельничать,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стоять на месте. Если у вас есть цель - вперед,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двигайтесь ей навстречу, прилагайте больше усилий.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Действие - вот средство приближения цели,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надо быть активным и действовать.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Под лежачий камень вода не течёт.</a:t>
            </a:r>
            <a:endParaRPr lang="ru-RU" sz="2400" i="1" dirty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122</a:t>
            </a:fld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-16093" y="1628800"/>
            <a:ext cx="8892480" cy="403244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Семинар вела 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Фролова Ольга Евгеньевна,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председатель Правления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НП «Воронежское Содружество ТСЖ»,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Руководитель Воронежского городского центра </a:t>
            </a:r>
          </a:p>
          <a:p>
            <a:pPr marL="0" indent="0"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общественного  контроля в сфере ЖКХ</a:t>
            </a:r>
          </a:p>
          <a:p>
            <a:endParaRPr lang="ru-RU" dirty="0"/>
          </a:p>
        </p:txBody>
      </p:sp>
      <p:sp>
        <p:nvSpPr>
          <p:cNvPr id="7" name="Нижний колонтитул 5"/>
          <p:cNvSpPr txBox="1">
            <a:spLocks/>
          </p:cNvSpPr>
          <p:nvPr/>
        </p:nvSpPr>
        <p:spPr>
          <a:xfrm>
            <a:off x="5868144" y="260648"/>
            <a:ext cx="3169047" cy="1610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300" dirty="0"/>
              <a:t>При реализации проекта используются средства </a:t>
            </a:r>
            <a:r>
              <a:rPr lang="ru-RU" sz="1300" dirty="0" smtClean="0"/>
              <a:t>гос. </a:t>
            </a:r>
            <a:r>
              <a:rPr lang="ru-RU" sz="1300" dirty="0"/>
              <a:t>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</a:t>
            </a:r>
            <a:endParaRPr lang="ru-RU" sz="1300" dirty="0" smtClean="0"/>
          </a:p>
          <a:p>
            <a:pPr marL="0" indent="0">
              <a:buNone/>
            </a:pPr>
            <a:r>
              <a:rPr lang="ru-RU" sz="1300" b="1" dirty="0" smtClean="0"/>
              <a:t>ООО «Российский </a:t>
            </a:r>
            <a:r>
              <a:rPr lang="ru-RU" sz="1300" b="1" dirty="0"/>
              <a:t>союз ректоров».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6809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течение  календарного года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решение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избрании Совета  собственниками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принято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или не реализовано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ОМСУ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трехмесячный срок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созывает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ОСС, в повестку дня которого включаются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вопросы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избрании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данном доме Совета, в том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числе председателя Совета,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о создании ТСЖ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(ч.2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ст.161.1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подлежит переизбранию каждые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два года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иной срок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установлен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решением  ОСС </a:t>
            </a:r>
          </a:p>
          <a:p>
            <a:pPr>
              <a:spcBef>
                <a:spcPts val="0"/>
              </a:spcBef>
              <a:spcAft>
                <a:spcPts val="24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ч.10 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ст.161.1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действует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 переизбрания</a:t>
            </a:r>
            <a:r>
              <a:rPr lang="ru-RU" sz="25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ОСС или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принятия решения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создании ТСЖ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 избрания правления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товарищества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 жилья (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ч.9 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ст.161.1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ненадлежащего исполнения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своих обязанностей Совет может быть</a:t>
            </a:r>
          </a:p>
          <a:p>
            <a:pPr>
              <a:spcAft>
                <a:spcPts val="1800"/>
              </a:spcAft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досрочно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переизбран на ОСС.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Запрещается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избрание одного Совета МКД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несколько домов</a:t>
            </a:r>
            <a:r>
              <a:rPr lang="ru-RU" sz="2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(</a:t>
            </a:r>
            <a:r>
              <a:rPr lang="ru-RU" sz="26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ч.3 </a:t>
            </a:r>
            <a:r>
              <a:rPr lang="ru-RU" sz="26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2"/>
              </a:rPr>
              <a:t>ст.161.</a:t>
            </a:r>
            <a:r>
              <a:rPr lang="ru-RU" sz="26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1 ЖК РФ</a:t>
            </a:r>
            <a:r>
              <a:rPr lang="ru-RU" sz="2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1142984"/>
            <a:ext cx="3867342" cy="78581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Правовой статус </a:t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МКД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является юридическим лицом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поэтому его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регистрация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не нужна (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ст.48 ГК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 </a:t>
            </a:r>
          </a:p>
          <a:p>
            <a:pPr>
              <a:spcBef>
                <a:spcPts val="0"/>
              </a:spcBef>
              <a:spcAft>
                <a:spcPts val="24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п.2 ст.161.1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дома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владеет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собственным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имуществом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может быть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истцом, ответчиком или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защитником интересов собственников суде.  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может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приобретать и осуществлять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гражданские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права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нести обязанности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ru-RU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имеет права</a:t>
            </a:r>
            <a:r>
              <a:rPr lang="ru-RU" sz="26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вести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предпринимательскую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деятельность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получать средства от собственников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этом доме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714356"/>
            <a:ext cx="3510152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8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Деятельность Совета  определяется:</a:t>
            </a:r>
            <a:endParaRPr lang="ru-RU" sz="2800" dirty="0" smtClean="0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полномочиями самого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ч.5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ст.161.1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 lvl="0"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полномочиями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Совета 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ст.161.1</a:t>
            </a:r>
            <a:endParaRPr lang="ru-RU" sz="2400" u="sng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spcAft>
                <a:spcPts val="600"/>
              </a:spcAft>
              <a:buNone/>
            </a:pP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);</a:t>
            </a:r>
          </a:p>
          <a:p>
            <a:pPr lvl="0"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полномочиями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собственников, которые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являются коллегиальными совещательными органами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таким домом и избираются и действуют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 11, 12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 161.1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1200"/>
              </a:spcAft>
              <a:buNone/>
            </a:pPr>
            <a:endParaRPr lang="ru-RU" sz="2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Функции, направленные на реализацию</a:t>
            </a:r>
          </a:p>
          <a:p>
            <a:pPr marL="457200" indent="-457200"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решений  ОСС путем: </a:t>
            </a:r>
            <a:endParaRPr lang="ru-RU" sz="2400" i="1" dirty="0" smtClean="0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обеспечения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выполнения решений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ОСС;</a:t>
            </a:r>
          </a:p>
          <a:p>
            <a:pPr lvl="0"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осуществления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контроля за деятельностью  УО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исполнению ДУ (контроль за оказанием услуг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выполнением работ по управлению, содержанию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ремонту ОИ и за качеством  предоставляемых КУ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собственникам/пользователям  помещений в МКД,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том числе помещений, входящих в состав ОИ);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268760"/>
            <a:ext cx="5688632" cy="6600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Федеральный закон от 29.12.2004г.  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188-ФЗ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28.12.2016)  </a:t>
            </a:r>
          </a:p>
          <a:p>
            <a:pPr marL="457200" indent="-45720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«Жилищный кодекс Российской Федерации».</a:t>
            </a:r>
          </a:p>
          <a:p>
            <a:pPr lvl="0"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Постановление Правительства Российской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Федерации от 03.04.2013г.  </a:t>
            </a:r>
            <a:r>
              <a:rPr lang="ru-RU" sz="2400" b="1" dirty="0" smtClean="0">
                <a:solidFill>
                  <a:srgbClr val="2E2ED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№290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минимальном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перечне услуг и работ, необходимых для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обеспечения надлежащего содержания общего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имущества в многоквартирном доме, и порядке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оказания и выполнения».</a:t>
            </a:r>
          </a:p>
          <a:p>
            <a:pPr>
              <a:buNone/>
            </a:pPr>
            <a:endParaRPr lang="ru-RU" sz="24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21444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 fontScale="92500"/>
          </a:bodyPr>
          <a:lstStyle/>
          <a:p>
            <a:pPr lvl="0">
              <a:buFontTx/>
              <a:buChar char="-"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принятия решений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текущем ремонте ОИ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в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случае принятия соответствующего решения ОСС.</a:t>
            </a:r>
          </a:p>
          <a:p>
            <a:pPr>
              <a:buNone/>
            </a:pPr>
            <a:r>
              <a:rPr lang="ru-RU" sz="27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</a:t>
            </a:r>
            <a:r>
              <a:rPr lang="ru-RU" sz="27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Функции, направленные на разработку</a:t>
            </a:r>
          </a:p>
          <a:p>
            <a:pPr>
              <a:spcAft>
                <a:spcPts val="600"/>
              </a:spcAft>
              <a:buNone/>
            </a:pPr>
            <a:r>
              <a:rPr lang="ru-RU" sz="27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предложений по управлению МКД путем:</a:t>
            </a:r>
          </a:p>
          <a:p>
            <a:pPr>
              <a:buNone/>
            </a:pPr>
            <a:r>
              <a:rPr lang="ru-RU" sz="27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а) вынесения на ОСС следующих вопросов: </a:t>
            </a:r>
            <a:endParaRPr lang="ru-RU" sz="2700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о порядке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пользования ОИ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порядке </a:t>
            </a:r>
            <a:r>
              <a:rPr lang="ru-RU" sz="27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планирования и организации работ</a:t>
            </a: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содержанию и ремонту ОИ;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управлению 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(о порядке обсуждения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проектов договоров, заключаемых 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в отношении ОИ и предоставления</a:t>
            </a:r>
          </a:p>
          <a:p>
            <a:pPr lvl="0"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услуг);</a:t>
            </a:r>
          </a:p>
          <a:p>
            <a:pPr lvl="0">
              <a:spcAft>
                <a:spcPts val="600"/>
              </a:spcAft>
              <a:buFontTx/>
              <a:buChar char="-"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компетенции Совета и избираемых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комиссий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FontTx/>
              <a:buChar char="-"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принятии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иных решений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вопросам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МКД, не противоречащих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ЖК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.</a:t>
            </a:r>
          </a:p>
          <a:p>
            <a:pPr>
              <a:spcAft>
                <a:spcPts val="1200"/>
              </a:spcAft>
              <a:buNone/>
            </a:pPr>
            <a:endParaRPr lang="ru-RU" sz="25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214446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б)  представления собственникам предложений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вопросам планирования, организации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управления, содержания и ремонта ОИ;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в)  представления собственникам</a:t>
            </a:r>
            <a:r>
              <a:rPr lang="ru-RU" sz="2500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период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подготовки к проведению ОСС </a:t>
            </a: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заключения 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условиям проектов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договоров,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предлагаемых для рассмотрения на собрании. </a:t>
            </a:r>
          </a:p>
          <a:p>
            <a:pPr>
              <a:spcAft>
                <a:spcPts val="1200"/>
              </a:spcAft>
              <a:buNone/>
            </a:pPr>
            <a:endParaRPr lang="ru-RU" sz="25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3. Функции, направленные на</a:t>
            </a:r>
          </a:p>
          <a:p>
            <a:pPr>
              <a:spcAft>
                <a:spcPts val="600"/>
              </a:spcAft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осуществление контроля и самоконтроля</a:t>
            </a:r>
          </a:p>
          <a:p>
            <a:pPr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самого Совета путем представления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отчета </a:t>
            </a:r>
          </a:p>
          <a:p>
            <a:pPr>
              <a:spcAft>
                <a:spcPts val="600"/>
              </a:spcAft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проделанной работе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утверждение</a:t>
            </a:r>
          </a:p>
          <a:p>
            <a:pPr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годового ОСС.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 числа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Совета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ОСС избирается</a:t>
            </a:r>
          </a:p>
          <a:p>
            <a:pPr>
              <a:spcAft>
                <a:spcPts val="18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Совета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ч.6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ст.161.1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Председатель Совета осуществляет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руководство текущей деятельностью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Совета и подотчетен ОСС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ч.7 </a:t>
            </a:r>
            <a:r>
              <a:rPr lang="ru-RU" sz="28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2"/>
              </a:rPr>
              <a:t>ст.161.1</a:t>
            </a:r>
            <a:r>
              <a:rPr lang="ru-RU" sz="28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85794"/>
            <a:ext cx="3643338" cy="1357322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Ч.8 ст.161.1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РФ:</a:t>
            </a:r>
          </a:p>
          <a:p>
            <a:pPr>
              <a:buFontTx/>
              <a:buChar char="-"/>
            </a:pP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 принятия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общим собранием решения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заключении ДУ вправе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вступить в переговоры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относительно условий указанного договора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УО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при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непосредственном управлении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МКД вправе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вступить в переговоры относительно условий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договоров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подрядными организациями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  <a:endParaRPr lang="ru-RU" sz="2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571480"/>
            <a:ext cx="3643338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endParaRPr lang="ru-RU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доводит до сведения ОСС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результаты</a:t>
            </a:r>
          </a:p>
          <a:p>
            <a:pPr lvl="0"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переговоров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вопросам, касающимся условий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договоров;</a:t>
            </a:r>
          </a:p>
          <a:p>
            <a:pPr lvl="0">
              <a:buFontTx/>
              <a:buChar char="-"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основании доверенности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выданной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собственниками, заключает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условиях, </a:t>
            </a:r>
          </a:p>
          <a:p>
            <a:pPr lvl="0"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указанных в решении ОСС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 управления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или договоры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подрядными организациями</a:t>
            </a:r>
          </a:p>
          <a:p>
            <a:pPr lvl="0"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(непосредственное управление). </a:t>
            </a:r>
          </a:p>
          <a:p>
            <a:pPr>
              <a:spcAft>
                <a:spcPts val="1200"/>
              </a:spcAft>
              <a:buNone/>
            </a:pPr>
            <a:endParaRPr lang="ru-RU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1142984"/>
            <a:ext cx="3724466" cy="714380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572032"/>
          </a:xfrm>
        </p:spPr>
        <p:txBody>
          <a:bodyPr>
            <a:normAutofit fontScale="92500" lnSpcReduction="10000"/>
          </a:bodyPr>
          <a:lstStyle/>
          <a:p>
            <a:pPr lvl="0"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осуществляет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контроль за выполнением</a:t>
            </a:r>
          </a:p>
          <a:p>
            <a:pPr lvl="0"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обязательств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заключенным ДУ  и договорам 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подрядчиками (непосредственное управление)</a:t>
            </a:r>
          </a:p>
          <a:p>
            <a:pPr lvl="0"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основании доверенности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выданной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собственниками; </a:t>
            </a:r>
          </a:p>
          <a:p>
            <a:pPr lvl="0"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подписывает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акты приемки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оказанных услуг и 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(или) выполненных работ по содержанию и текущему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ремонту ОИ; </a:t>
            </a:r>
          </a:p>
          <a:p>
            <a:pPr lvl="0"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подписывает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акты о нарушении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качества или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периодичности оказания услуг и (или) выполнения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 по содержанию и ремонту ОИ; </a:t>
            </a:r>
            <a:endParaRPr lang="ru-RU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928670"/>
            <a:ext cx="3724466" cy="1000132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500594"/>
          </a:xfrm>
        </p:spPr>
        <p:txBody>
          <a:bodyPr>
            <a:normAutofit fontScale="92500" lnSpcReduction="10000"/>
          </a:bodyPr>
          <a:lstStyle/>
          <a:p>
            <a:pPr lvl="0"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подписывает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акты о </a:t>
            </a:r>
            <a:r>
              <a:rPr lang="ru-RU" sz="2600" b="1" i="1" dirty="0" err="1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непредоставлении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КУ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предоставлении КУ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ненадлежащего качества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lvl="0">
              <a:buFontTx/>
              <a:buChar char="-"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направляет в ОМСУ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обращения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невыполнении  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 обязательств по ДУ;</a:t>
            </a:r>
          </a:p>
          <a:p>
            <a:pPr lvl="0">
              <a:buFontTx/>
              <a:buChar char="-"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 доверенности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выданной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собственниками,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выступает в суде в качестве</a:t>
            </a:r>
          </a:p>
          <a:p>
            <a:pPr lvl="0"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представителя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делам, связанным с управлением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домом и предоставлением КУ;</a:t>
            </a:r>
          </a:p>
          <a:p>
            <a:pPr lvl="0"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осуществляет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решений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вопросам, 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которые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дополнительно переданы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решения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председателю Совета.</a:t>
            </a:r>
          </a:p>
          <a:p>
            <a:pPr>
              <a:spcAft>
                <a:spcPts val="1200"/>
              </a:spcAft>
              <a:buNone/>
            </a:pPr>
            <a:endParaRPr lang="ru-RU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1000108"/>
            <a:ext cx="3724466" cy="928694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ОСС вправе принять решение о наделении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председателя Совета  полномочиями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принятие решений  по иным вопросам,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 исключением  полномочий, отнесенных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 компетенции ОСС 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2"/>
              </a:rPr>
              <a:t>ч.4.3 ч.2 ст.44</a:t>
            </a:r>
            <a:r>
              <a:rPr lang="ru-RU" sz="25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ЖК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4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5500726" cy="1000132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1022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3. Приказ Минстроя РФ от 26 октября 2015 г.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№761/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пр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«Об утверждении формы акта приемки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оказанных услуг и (или) выполненных работ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содержанию и текущему ремонту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общего имущества в многоквартирном доме»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4. Письмо Минстроя от 29 сентября 2015 г.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№32395-ОГ/04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«О разъяснении положений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жилищного законодательства»</a:t>
            </a:r>
          </a:p>
          <a:p>
            <a:pPr>
              <a:buNone/>
            </a:pPr>
            <a:endParaRPr lang="ru-RU" sz="23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10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1142984"/>
            <a:ext cx="3724466" cy="785818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Дополнительные полномочия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председателя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Совета, переданные ему решением общего</a:t>
            </a:r>
          </a:p>
          <a:p>
            <a:pPr>
              <a:spcAft>
                <a:spcPts val="18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собрания, подтверждаются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протоколом ОСС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Такое решение принимается большинством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менее двух третей голосов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 общего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числа голосов собственников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ч.1 ст.46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581590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381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Заключение договора управления с УО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председателем Совета от имени</a:t>
            </a:r>
          </a:p>
          <a:p>
            <a:pPr>
              <a:spcAft>
                <a:spcPts val="1200"/>
              </a:spcAft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собственников.</a:t>
            </a:r>
            <a:endParaRPr lang="ru-RU" sz="26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ДУ или договоры подряда (непосредственное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управление) заключаются председателем Совета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основании доверенности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выданной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помещений в МКД, и на условиях,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660033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указанных в решении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</a:t>
            </a:r>
            <a:r>
              <a:rPr lang="ru-RU" sz="25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</a:t>
            </a:r>
            <a:r>
              <a:rPr lang="ru-RU" sz="25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п.3 ч.8 </a:t>
            </a:r>
            <a:r>
              <a:rPr lang="ru-RU" sz="25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2"/>
              </a:rPr>
              <a:t>ст.161.1</a:t>
            </a:r>
            <a:r>
              <a:rPr lang="ru-RU" sz="2500" u="sng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ЖК РФ</a:t>
            </a:r>
            <a:r>
              <a:rPr lang="ru-RU" sz="2500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5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28628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3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В этом случае </a:t>
            </a:r>
            <a:r>
              <a:rPr lang="ru-RU" sz="28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приобретают </a:t>
            </a:r>
            <a:r>
              <a:rPr lang="ru-RU" sz="2800" b="1" i="1" u="sng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права</a:t>
            </a:r>
            <a:r>
              <a:rPr lang="ru-RU" sz="28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и становятся</a:t>
            </a:r>
          </a:p>
          <a:p>
            <a:pPr>
              <a:buNone/>
            </a:pPr>
            <a:r>
              <a:rPr lang="ru-RU" sz="2800" b="1" i="1" u="sng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обязанными</a:t>
            </a:r>
            <a:r>
              <a:rPr lang="ru-RU" sz="28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по договору все собственники,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предоставившие председателю Совета полномочия, </a:t>
            </a:r>
          </a:p>
          <a:p>
            <a:pPr>
              <a:spcAft>
                <a:spcPts val="1800"/>
              </a:spcAft>
              <a:buNone/>
            </a:pPr>
            <a:r>
              <a:rPr lang="ru-RU" sz="28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удостоверенные  </a:t>
            </a:r>
            <a:r>
              <a:rPr lang="ru-RU" sz="2800" b="1" i="1" u="sng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доверенностями</a:t>
            </a:r>
            <a:r>
              <a:rPr lang="ru-RU" sz="2800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</a:t>
            </a:r>
            <a:r>
              <a:rPr lang="ru-RU" sz="28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вправе потребовать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УО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копии</a:t>
            </a: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договора, а при непосредственном управлении –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копии договоров, заключенных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подрядными</a:t>
            </a:r>
          </a:p>
          <a:p>
            <a:pPr>
              <a:buNone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организациями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от указанных лиц.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1142984"/>
            <a:ext cx="3724466" cy="785818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Действия председателя совета МКД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заключению договора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УО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предложенной </a:t>
            </a:r>
          </a:p>
          <a:p>
            <a:pPr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цене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будут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правомерны только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 совокупности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следующих обстоятельств: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выдачи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доверенности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собственниками 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утверждения условий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договора на ОСС.</a:t>
            </a:r>
            <a:endParaRPr lang="ru-RU" sz="26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214446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ситуации наделения председателя Совета</a:t>
            </a:r>
          </a:p>
          <a:p>
            <a:pPr>
              <a:spcAft>
                <a:spcPts val="600"/>
              </a:spcAft>
              <a:buNone/>
            </a:pPr>
            <a:r>
              <a:rPr lang="ru-RU" sz="26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полномочиями на подписание ДУ:</a:t>
            </a:r>
          </a:p>
          <a:p>
            <a:pPr marL="514350" indent="-514350">
              <a:buAutoNum type="arabicParenR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подтверждения полномочий председателя</a:t>
            </a:r>
          </a:p>
          <a:p>
            <a:pPr marL="514350" indent="-51435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Совета 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подписание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договора управления  </a:t>
            </a:r>
          </a:p>
          <a:p>
            <a:pPr marL="514350" indent="-51435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имени собственника достаточно </a:t>
            </a:r>
          </a:p>
          <a:p>
            <a:pPr marL="514350" indent="-514350"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наличия доверенности</a:t>
            </a:r>
            <a:r>
              <a:rPr lang="ru-RU" sz="2400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собственника.</a:t>
            </a:r>
          </a:p>
          <a:p>
            <a:pPr marL="514350" indent="-51435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Для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заключения ДУ</a:t>
            </a:r>
            <a:r>
              <a:rPr lang="ru-RU" sz="2400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председателем Совета</a:t>
            </a:r>
          </a:p>
          <a:p>
            <a:pPr marL="514350" indent="-51435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имени собственников необходимо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наличие</a:t>
            </a:r>
          </a:p>
          <a:p>
            <a:pPr marL="514350" indent="-514350"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протокола ОСС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наделяющего председателя Совета</a:t>
            </a:r>
          </a:p>
          <a:p>
            <a:pPr marL="514350" indent="-51435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соответствующими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514350" indent="-514350">
              <a:buAutoNum type="arabicParenR"/>
            </a:pPr>
            <a:endParaRPr lang="ru-RU" sz="2600" dirty="0">
              <a:solidFill>
                <a:srgbClr val="66003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642918"/>
            <a:ext cx="3643338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Действия  УО в целях подтверждения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полномочий председателя Совета:</a:t>
            </a:r>
            <a:r>
              <a:rPr lang="ru-RU" sz="26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проверка наличия протокола</a:t>
            </a:r>
            <a:r>
              <a:rPr lang="ru-RU" sz="2400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по вопросу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наделения председателя Совета 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полномочием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подписать договор управления,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случае отсутствия такого протокола –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проверка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наличия доверенностей</a:t>
            </a:r>
            <a:r>
              <a:rPr lang="ru-RU" sz="2400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собственников и подписание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ДУ «в частном  порядке» (председатель Совета МКД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подписывает договор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только от имени собственников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выдавших ему доверенность).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642918"/>
            <a:ext cx="3643338" cy="12858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Доверенность председателю совета МКД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выбор</a:t>
            </a:r>
          </a:p>
          <a:p>
            <a:pPr marL="457200" indent="-457200"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УО и утверждение условий договора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управления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жилищным законодательством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предусмотрена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Председатель Совета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подменяет собой ОСС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лишь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упрощает решение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организационных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вопросов, связанных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реализацией решений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принятых общим собранием.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71670" y="1142984"/>
            <a:ext cx="3724466" cy="785818"/>
          </a:xfrm>
        </p:spPr>
        <p:txBody>
          <a:bodyPr>
            <a:noAutofit/>
          </a:bodyPr>
          <a:lstStyle/>
          <a:p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</a:t>
            </a:r>
            <a:b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Совета</a:t>
            </a:r>
            <a: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0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Председатель Совета может быть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наделен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полномочиями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подписать договор управления МКД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имени собственников помещений в МКД, но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может быть наделен правом</a:t>
            </a:r>
            <a:r>
              <a:rPr lang="ru-RU" sz="2400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самостоятельно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выбрать УО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 которой такой договор будет заключен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 tooltip="Жилищный кодекс Российской Федерации от 29 декабря 2004 года № 188-ФЗ"/>
              </a:rPr>
              <a:t>п.6 ч. 8 ст.161.1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 tooltip="Жилищный кодекс Российской Федерации от 29 декабря 2004 года № 188-ФЗ"/>
              </a:rPr>
              <a:t>п.4.3 ч.2 ст.44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,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 tooltip="Жилищный кодекс Российской Федерации от 29 декабря 2004 года № 188-ФЗ"/>
              </a:rPr>
              <a:t>ч.1 ст.162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2144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Советом МКД может быть вынесено на ОСС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вопроса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 размере платы</a:t>
            </a:r>
            <a:r>
              <a:rPr lang="ru-RU" sz="2600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 и ремонт жилого помещения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учетом предложений УО </a:t>
            </a:r>
          </a:p>
          <a:p>
            <a:pPr>
              <a:buNone/>
            </a:pPr>
            <a:r>
              <a:rPr lang="ru-RU" sz="2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п.2 ч.5 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ст.161.1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6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)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26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642918"/>
            <a:ext cx="3643338" cy="12858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7016" y="2000240"/>
            <a:ext cx="8856984" cy="4500594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Переговоры по проектам  ДУ</a:t>
            </a:r>
            <a:endParaRPr lang="ru-RU" sz="30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представляет собственникам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свое заключение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условиям проектов договоров,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предлагаемых для рассмотрения на ОСС </a:t>
            </a:r>
          </a:p>
          <a:p>
            <a:pPr>
              <a:spcAft>
                <a:spcPts val="12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ч.5 ст.161.1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</a:p>
          <a:p>
            <a:pPr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Совета МКД вправе вступить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предварительные переговоры</a:t>
            </a:r>
            <a:r>
              <a:rPr lang="ru-RU" sz="2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УО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относительно условий предлагаемого ДУ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 ч.8 ст.161.1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ЗАКОНОДАТЕЛЬСТВО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5.Письмо Минстроя от 7 июля 2014 г. №12315-</a:t>
            </a:r>
          </a:p>
          <a:p>
            <a:pPr lvl="0">
              <a:buNone/>
            </a:pP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ач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/04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«Об отдельных вопросах, возникающих в связи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реализацией законодательства Российской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Федерации по вопросам организации капитального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ремонта общего имущества в многоквартирных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домах»</a:t>
            </a:r>
          </a:p>
          <a:p>
            <a:pPr lvl="0">
              <a:buNone/>
            </a:pPr>
            <a:endParaRPr lang="ru-RU" sz="24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714356"/>
            <a:ext cx="3571900" cy="12144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38108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договоре управления целесообразно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подробно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прописать</a:t>
            </a: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2400" dirty="0" smtClean="0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выдачи копий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ДУ собственникам;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размера формирования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использования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резервов (на текущий ремонт,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выполнение непредвиденных работ);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исполнением ДУ;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642918"/>
            <a:ext cx="3643338" cy="128588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представления управляющей организации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исполнении ДУ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приемки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работ, услуг по содержанию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ремонту ОИ 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уменьшения платы 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содержание и ремонт жилого помещения.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Чем подробнее Вы опишете механизм контроля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– тем проще будет получить достоверную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информацию от УО!</a:t>
            </a:r>
            <a:endParaRPr lang="ru-RU" sz="2400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2144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 иных условий в ДУ:</a:t>
            </a:r>
          </a:p>
          <a:p>
            <a:pPr marL="514350" indent="-514350">
              <a:buNone/>
            </a:pPr>
            <a:r>
              <a:rPr lang="ru-RU" sz="2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обеспечить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хранение и актуализацию</a:t>
            </a:r>
          </a:p>
          <a:p>
            <a:pPr marL="514350" indent="-51435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технической и иной документации на МКД </a:t>
            </a:r>
          </a:p>
          <a:p>
            <a:pPr marL="514350" indent="-51435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внесения в техническую документацию </a:t>
            </a:r>
          </a:p>
          <a:p>
            <a:pPr marL="514350" indent="-51435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изменений,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отражающих информацию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514350" indent="-51435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выполняемых работах и о состоянии дома </a:t>
            </a:r>
          </a:p>
          <a:p>
            <a:pPr marL="514350" indent="-51435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результатами осмотров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marL="514350" indent="-51435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выполняемых работ и (или) оказываемых услуг;</a:t>
            </a:r>
          </a:p>
          <a:p>
            <a:pPr>
              <a:buNone/>
            </a:pPr>
            <a:endParaRPr lang="ru-RU" sz="28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642918"/>
            <a:ext cx="3643338" cy="128588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основании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письменной заявки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собственника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пользователя доме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направлять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представителя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для составления акта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нанесении ущерба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личному имуществу собственника или ОИ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срок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указанный в ДУ;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осуществлять пересмотр работ и (или) услуг,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сроков их выполнения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только по решению ОСС или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по решению председателя Совета,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 предоставило ему такие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2144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определенной ДУ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периодичностью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проводить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обследование МКД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 результатам которых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составлять планы 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текущему и капитальному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ремонту дома с указанием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работ,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срока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выполнения работ и их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предварительной</a:t>
            </a:r>
          </a:p>
          <a:p>
            <a:pPr>
              <a:spcAft>
                <a:spcPts val="12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стоимости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Ваши предложения в письменном виде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направьте в УО и предложите их обсудить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 Советом дома в разумный срок.</a:t>
            </a:r>
            <a:endParaRPr lang="ru-RU" sz="24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714356"/>
            <a:ext cx="357190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45</a:t>
            </a:fld>
            <a:endParaRPr lang="ru-RU"/>
          </a:p>
        </p:txBody>
      </p:sp>
      <p:pic>
        <p:nvPicPr>
          <p:cNvPr id="6" name="Содержимое 5" descr="C:\Users\JJJ\Desktop\2017 МАТЕРИАЛЫ\ЛЕКЦИИ\МЕТОДИЧКА\07.04.2017\32641_original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8436857" cy="4357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714776" cy="121444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 marL="457200" indent="-457200">
              <a:buAutoNum type="arabicParenR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Акт об установлении количества граждан,</a:t>
            </a:r>
          </a:p>
          <a:p>
            <a:pPr marL="457200" indent="-457200"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временно проживающих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 жилом помещении</a:t>
            </a:r>
          </a:p>
          <a:p>
            <a:pPr marL="457200" indent="-45720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подписывают:</a:t>
            </a:r>
          </a:p>
          <a:p>
            <a:pPr lvl="0"/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исполнитель;</a:t>
            </a:r>
          </a:p>
          <a:p>
            <a:pPr lvl="0"/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менее чем два потребителя; </a:t>
            </a:r>
          </a:p>
          <a:p>
            <a:pPr lvl="0">
              <a:spcAft>
                <a:spcPts val="600"/>
              </a:spcAft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 Совета дома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Это устанавливает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п.56(1)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ПП РФ №354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 может принять решение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организации мест для курения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п.1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приказа</a:t>
            </a:r>
          </a:p>
          <a:p>
            <a:pPr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Минстроя России 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756/</a:t>
            </a:r>
            <a:r>
              <a:rPr lang="ru-RU" sz="2600" u="sng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Минздрава России</a:t>
            </a:r>
          </a:p>
          <a:p>
            <a:pPr>
              <a:spcAft>
                <a:spcPts val="1200"/>
              </a:spcAft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28 ноября 2014 г. 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№786н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6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МКД, в том числе председатель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Совета,</a:t>
            </a:r>
            <a:r>
              <a:rPr lang="ru-RU" sz="2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вправе обратиться в ОМСУ</a:t>
            </a:r>
            <a:r>
              <a:rPr lang="ru-RU" sz="2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проведения внеплановой проверки деятельности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управляющей организации (ч.1.1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ст.165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714356"/>
            <a:ext cx="3643338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 МКД</a:t>
            </a:r>
            <a:endParaRPr lang="ru-RU" sz="3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Обязательное присутствие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Совета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МКД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при любых осмотрах ОИ</a:t>
            </a:r>
            <a:r>
              <a:rPr lang="ru-RU" sz="2400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конкретных видах могут предусматривать:</a:t>
            </a:r>
          </a:p>
          <a:p>
            <a:pPr lvl="0"/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условия договора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управления МКД;</a:t>
            </a:r>
          </a:p>
          <a:p>
            <a:pPr lvl="0"/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дополнительные полномочия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 ОСС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передало председателю Совета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п.4.3 ч.2 ст.44 ЖК 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0232" y="857232"/>
            <a:ext cx="3929090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381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 председателя и функции совета МКД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возлагают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избранных лиц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определенный круг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 и обязанностей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сопряжены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затратой сил и времени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Ранее деятельность совета МКД и его председателя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была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добровольной, общественной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соответственно,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неоплачиваемой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28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31022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ЖК РФ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Жилищный Кодекс Российской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Федерации;</a:t>
            </a:r>
          </a:p>
          <a:p>
            <a:pPr lvl="0"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НК РФ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Налоговый кодекс Российской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Федерации;</a:t>
            </a:r>
          </a:p>
          <a:p>
            <a:pPr>
              <a:buNone/>
            </a:pPr>
            <a:r>
              <a:rPr lang="ru-RU" sz="2600" b="1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КоАП</a:t>
            </a: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РФ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Кодекс об административных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нарушениях Российской Федерации;</a:t>
            </a:r>
          </a:p>
          <a:p>
            <a:pPr lvl="0"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ПП РФ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постановление Правительства 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Федерации;</a:t>
            </a:r>
          </a:p>
          <a:p>
            <a:pPr lvl="0"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142844" y="1357298"/>
            <a:ext cx="5797308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1643050"/>
            <a:ext cx="5678942" cy="285752"/>
          </a:xfrm>
        </p:spPr>
        <p:txBody>
          <a:bodyPr>
            <a:normAutofit fontScale="90000"/>
          </a:bodyPr>
          <a:lstStyle/>
          <a:p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30 июня 2015 г. в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ст.161.1 ЖК РФ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включена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ч.8.1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согласно которой  ОСС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вправе принять решение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выплате вознаграждения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членам Совета,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том числе, председателю Совета.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Такое решение должно содержать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условия и порядок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выплаты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указанного вознаграждения, а также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определения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его размера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ч. 8.1 ст. 161.1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857232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ОСС о вознаграждении членам и/или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председателю Совета МКД принимается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большинством голосов от общего количества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участников ОСС.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имеют право, но не обязаны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определять, устанавливать и платить Совету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дома вознаграждение!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28794" y="857232"/>
            <a:ext cx="4000528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42915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Оформление сбора средств для выплаты</a:t>
            </a:r>
          </a:p>
          <a:p>
            <a:pPr>
              <a:spcAft>
                <a:spcPts val="1200"/>
              </a:spcAft>
              <a:buNone/>
            </a:pPr>
            <a:r>
              <a:rPr lang="ru-RU" sz="30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вознаграждения Совету МКД через УО</a:t>
            </a:r>
            <a:endParaRPr lang="ru-RU" sz="30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принятии решения о выплате вознаграждения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Совету МКД через  УО собственники жилья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должны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отразить в решении ОСС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0">
              <a:buFontTx/>
              <a:buChar char="-"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передачу полномочий УО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чтобы она могла 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имени и за счёт собственников выплачивать</a:t>
            </a:r>
          </a:p>
          <a:p>
            <a:pPr lvl="0"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Совету дома вознаграждения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размере и </a:t>
            </a:r>
          </a:p>
          <a:p>
            <a:pPr lvl="0"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 условиях, установленных решением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381088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выставления собственникам платы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которая потом будет перечисляться Совету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качестве вознаграждения.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Плата может быть оформлена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отдельным</a:t>
            </a:r>
          </a:p>
          <a:p>
            <a:pPr lvl="0"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платёжным документом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выделена </a:t>
            </a:r>
          </a:p>
          <a:p>
            <a:pPr lvl="0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общей платёжке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отдельной строчкой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перечень лиц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указанием ФИО, которым будет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выплачиваться вознаграждение: все члены Совета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только председатель;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 lvl="0"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размер вознаграждения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каждому члену Совета</a:t>
            </a:r>
          </a:p>
          <a:p>
            <a:pPr lvl="0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дома  или только его председателю;</a:t>
            </a:r>
          </a:p>
          <a:p>
            <a:pPr lvl="0"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периодичность выплат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Совету дома или только </a:t>
            </a:r>
          </a:p>
          <a:p>
            <a:pPr lvl="0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председателю;</a:t>
            </a:r>
          </a:p>
          <a:p>
            <a:pPr lvl="0"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и сроки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предоставления УО собственникам</a:t>
            </a:r>
          </a:p>
          <a:p>
            <a:pPr lvl="0"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отчёта о средствах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начисленных, собранных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перечисленных Совету (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ст.1008 ГК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Письмо Минстроя России  от 29 сентября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2015г. № 32395-ОГ/04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Договором управления устанавливаются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дополнительные обязанности УО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действующей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поручению собственников помещений:</a:t>
            </a:r>
          </a:p>
          <a:p>
            <a:pPr>
              <a:buFontTx/>
              <a:buChar char="-"/>
            </a:pP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начислять и выставлять к уплате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платежных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документах взнос на выплату вознаграждения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членам и председателю Совета в размере, </a:t>
            </a:r>
          </a:p>
          <a:p>
            <a:pPr>
              <a:buNone/>
            </a:pP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установленном ОСС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периодичностью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предусмотренной ОСС,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выплачивать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фактически полученные 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данной статье денежные средства </a:t>
            </a:r>
          </a:p>
          <a:p>
            <a:pPr>
              <a:spcAft>
                <a:spcPts val="12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членам и председателю Совета.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Таким образом, </a:t>
            </a:r>
            <a:r>
              <a:rPr lang="ru-RU" sz="2500" b="1" i="1" u="sng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фиксируются обязательства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 УО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перед собственниками </a:t>
            </a:r>
            <a:r>
              <a:rPr lang="ru-RU" sz="2500" b="1" i="1" u="sng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распоряжению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их поручению денежными средствами </a:t>
            </a:r>
          </a:p>
          <a:p>
            <a:pPr>
              <a:buNone/>
            </a:pPr>
            <a:r>
              <a:rPr lang="ru-RU" sz="2500" b="1" i="1" u="sng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определенную цель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. 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вступает в правоотношения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членами </a:t>
            </a:r>
          </a:p>
          <a:p>
            <a:pPr>
              <a:spcAft>
                <a:spcPts val="600"/>
              </a:spcAft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председателем Совета.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Только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собственники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 (контрагенты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договору управления) </a:t>
            </a: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вправе требовать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от УО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надлежащего исполнения обязательств по выплате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вознаграждения либо возврату неосновательного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обогащения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председатель Совета может выступать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суде по таким спорам по доверенности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6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подпункт 5 п.8 ст.161.1 ЖК РФ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подобной организации правоотношений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поступление денежных средств по статье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Вознаграждение председателю совета МКД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  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надлежащей организации раздельного учета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УО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подлежит налогообложению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основании</a:t>
            </a:r>
          </a:p>
          <a:p>
            <a:pPr>
              <a:spcAft>
                <a:spcPts val="600"/>
              </a:spcAft>
              <a:buNone/>
            </a:pP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подпункта 9 п.1 ст.251 Налогового кодекса РФ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spcAft>
                <a:spcPts val="1200"/>
              </a:spcAft>
              <a:buNone/>
            </a:pPr>
            <a:endParaRPr lang="ru-RU" sz="25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не является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налоговым агентом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НДФЛ 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плательщиком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страховых взносов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так как </a:t>
            </a:r>
          </a:p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признается источником выплат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не начисляет </a:t>
            </a:r>
          </a:p>
          <a:p>
            <a:pPr>
              <a:spcAft>
                <a:spcPts val="12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вознаграждение. </a:t>
            </a:r>
          </a:p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Члены и председатель Совета самостоятельно</a:t>
            </a:r>
          </a:p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уплачивают НДФЛ, объекта обложения</a:t>
            </a:r>
          </a:p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страховыми взносами не возникает</a:t>
            </a:r>
            <a:r>
              <a:rPr lang="ru-RU" sz="2500" b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.</a:t>
            </a:r>
            <a:r>
              <a:rPr lang="ru-RU" sz="2500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</a:p>
          <a:p>
            <a:pPr>
              <a:spcAft>
                <a:spcPts val="600"/>
              </a:spcAft>
              <a:buNone/>
            </a:pPr>
            <a:endParaRPr lang="ru-RU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59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1214422"/>
            <a:ext cx="5572164" cy="64294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Принятые сокращения</a:t>
            </a:r>
            <a:endParaRPr lang="ru-RU" sz="3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МКД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многоквартирный дом;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ДУ</a:t>
            </a: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договор управления МКД;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собрание собственников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МКД;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ОИ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общее имущество собственников в МКД;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УО</a:t>
            </a:r>
            <a:r>
              <a:rPr lang="ru-RU" sz="2600" dirty="0" smtClean="0">
                <a:solidFill>
                  <a:srgbClr val="43374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управляющая организация;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КУ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коммунальные услуги;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ГЖН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 государственный жилищный надзор.</a:t>
            </a:r>
          </a:p>
          <a:p>
            <a:pPr>
              <a:buNone/>
            </a:pPr>
            <a:endParaRPr lang="ru-RU" dirty="0" smtClean="0">
              <a:ea typeface="PT Sans" panose="020B0503020203020204" pitchFamily="34" charset="-52"/>
              <a:cs typeface="Open Sans" panose="020B0606030504020204" pitchFamily="34" charset="0"/>
            </a:endParaRPr>
          </a:p>
          <a:p>
            <a:pPr lvl="0">
              <a:buNone/>
            </a:pPr>
            <a:endParaRPr lang="ru-RU" sz="26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Судебная практика подтверждает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правомерность</a:t>
            </a:r>
          </a:p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освобождения УО от обложения НДС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поскольку 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аналогичной ситуации вознаграждение старшему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дому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является операцией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управляющей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реализации 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Постановление ФАС СЗО</a:t>
            </a:r>
            <a:r>
              <a:rPr lang="ru-RU" sz="25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12.12.2013 по делу </a:t>
            </a:r>
          </a:p>
          <a:p>
            <a:pPr>
              <a:spcAft>
                <a:spcPts val="600"/>
              </a:spcAft>
              <a:buNone/>
            </a:pPr>
            <a:r>
              <a:rPr lang="ru-RU" sz="25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А26-1411/2013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7016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части сбора и перечисления вознаграждения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членам и председателю Совета на УО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распространяются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требования Федерального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закона от 3 июня 2009 г.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103-ФЗ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регулирующего деятельность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платежных агентов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так как председателя Совета дома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нельзя рассматривать как поставщика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товаров,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работ, услуг для собственников в МКД.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7016" y="2214554"/>
            <a:ext cx="8856984" cy="40238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Алгоритм принятия решения собственников 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вопросу вознаграждения председателя</a:t>
            </a:r>
          </a:p>
          <a:p>
            <a:pPr>
              <a:spcAft>
                <a:spcPts val="1200"/>
              </a:spcAft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Совета и его реализации</a:t>
            </a:r>
            <a:endParaRPr lang="ru-RU" sz="26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Определить вопросы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связанные с выплатой</a:t>
            </a:r>
          </a:p>
          <a:p>
            <a:pPr marL="457200" indent="-45720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денежного вознаграждения председателю Совета,</a:t>
            </a:r>
          </a:p>
          <a:p>
            <a:pPr marL="457200" indent="-457200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принятия решения на ОСС.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Подготовить документы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проведения ОСС.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Сообщить собственникам о проведении ОСС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позднее чем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 10 дней до даты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проведения ОСС.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Провести ОСС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указанному вопросу 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соответствии с ЖК РФ.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Уведомить собственников о принятом на ОСС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решении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 позднее чем через 10 дней 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после проведения ОСС.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6)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Копии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решений собственников и протокола ОСС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течение 10 дней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передать в УО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которая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распорядительным письмом даст поручение РКЦ,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которым у нее заключен договор,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начислять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платежных документах собственникам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целевой сбор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соответствии с решением ОСС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данном МКД. 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Председатель Совета обращается в бухгалтерию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заявлением о ежемесячном перечислении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денежного вознаграждения на расчетный счет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(сберкнижка или карточка).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заявлении указывает о том, что он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самостоятельно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будет перечислять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подоходный налог и отчитываться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 налоговой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инспекцией путем заполнения декларации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итогам года. 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8)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Ежемесячно денежные средства,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собранные 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введенному целевому взносу и уплаченные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собственниками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РКЦ перечисляются  на счет УО,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бухгалтерия УО перечисляет их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расчетный счет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председателя Совета дома.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9)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окончанию года (в феврале-марте следующего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года) председатель Совета берет в УО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справку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 суммах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перечисленных денежных средств,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перечисляет 13%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общей перечисленной за год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суммы (подоходный налог)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налоговую инспекцию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Платежные реквизиты для перечисления берет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налоговой инспекции.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Заполняет декларацию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 полученных  доходах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оплаченном подоходном налоге.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Примерная формулировка в повестке дня</a:t>
            </a:r>
          </a:p>
          <a:p>
            <a:pPr>
              <a:spcAft>
                <a:spcPts val="1200"/>
              </a:spcAft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ОСС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вопросу вознаграждения</a:t>
            </a:r>
            <a:r>
              <a:rPr lang="ru-RU" sz="2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Принятие решения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 денежном вознаграждении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председателю Совета дома на период с _______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20__г. по ________ 20__г. и источника его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финансирования». 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7016" y="2071678"/>
            <a:ext cx="8856984" cy="44291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Примерная формулировка  решения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 помещений:</a:t>
            </a:r>
            <a:endParaRPr lang="ru-RU" sz="26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«Назначить Председателю Совета дома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ежемесячное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денежное вознаграждение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источником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финансирования определить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ежемесячные целевые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взносы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и пользователей жилых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нежилых помещений в МКД  из расчета (на выбор):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____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руб. за 1кв. м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общей площади этих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помещений,  или  ___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руб. с каждого жилого и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нежилого помещения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endParaRPr lang="ru-RU" sz="2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69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28802"/>
            <a:ext cx="8856984" cy="45245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управляющая организация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ТСЖ(ТСН)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товарищество собственников жилья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(недвижимости)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ЖК (ЖСК)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жилищный кооператив (</a:t>
            </a:r>
            <a:r>
              <a:rPr lang="ru-RU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жилищно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строительный кооператив)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ОСС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собрание собственников помещений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ДУ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договор управления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ГИС ЖКХ 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государственная информационная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система жилищно-коммунального хозяйства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ОМСУ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орган местного самоуправления</a:t>
            </a:r>
          </a:p>
          <a:p>
            <a:pPr lvl="0"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142844" y="1357298"/>
            <a:ext cx="5797308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1428736"/>
            <a:ext cx="5678942" cy="500066"/>
          </a:xfrm>
        </p:spPr>
        <p:txBody>
          <a:bodyPr>
            <a:normAutofit fontScale="90000"/>
          </a:bodyPr>
          <a:lstStyle/>
          <a:p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071966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Выплату вознаграждения Председателю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Совета дома производить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ежемесячно </a:t>
            </a:r>
          </a:p>
          <a:p>
            <a:pPr>
              <a:spcAft>
                <a:spcPts val="12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период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 ______ 20__г. по ______ 20__г.» 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Целесообразно размер вознаграждения</a:t>
            </a: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председателю Совета установить сразу </a:t>
            </a:r>
          </a:p>
          <a:p>
            <a:pPr>
              <a:buNone/>
            </a:pPr>
            <a:r>
              <a:rPr lang="ru-RU" sz="2500" b="1" i="1" u="sng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весь период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его деятельности.</a:t>
            </a:r>
            <a:endParaRPr lang="ru-RU" sz="2500" b="1" i="1" dirty="0">
              <a:solidFill>
                <a:srgbClr val="8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857232"/>
            <a:ext cx="4143404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Вознаграждение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Совету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Использование средств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 размещения рекламной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конструкции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оплаты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членам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Совета МКД и его председателю возможно только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случае принятия решения ОСС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 выплате такого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вознаграждения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утверждении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условий и порядка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выплаты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вознаграждения, а также порядка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его размера.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642918"/>
            <a:ext cx="4000528" cy="128588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подготовки предложений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отдельным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вопросам, связанным с деятельностью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управлению МКД, могут избираться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комиссии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собственников, которые являются коллегиальными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совещательными органами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управления  МКД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ч.11 ст.161.1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Комиссии собственников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избираются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решению ОСС или по решению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Совета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МКД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ч.12 ст.161.1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МКД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большим количеством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находящихся в собственности, рекомендуется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создавать 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комиссии по отдельным направлениям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деятельности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например,: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комиссия по контролю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 работой ОДПУ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снятием показаний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приборов учета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всем видам коммунальных услуг,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поступающих в дом;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комиссия по контролю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 состоянием инженерных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сетей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доме. В нее желательно привлечь к работе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и пользователей помещений дома,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которые разбираются или могут разобраться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работе инженерного оборудования;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комиссия по контролю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 правильностью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начислений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УО и РСО за ЖКУ, предоставляемые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 и пользователям помещений в доме;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комиссия по контролю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 исполнением условий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договора управления собственниками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пользователями помещений в части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своевременности и правильности снятия и передачи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показаний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ИПУ потребляемых КУ,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части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соблюдения правил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проживания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содержания жилых помещений дома;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комиссия по контролю за правильностью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составления локальных смет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производство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текущего и капитального  ремонта ОДИ в МКД.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Это необходимо в случаях проведения больших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объемов работ по текущему и капитальному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ремонту ОИ;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6)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другим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направлениям деятельности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Совета.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Комиссии должны создаваться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целях</a:t>
            </a:r>
          </a:p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максимального охвата</a:t>
            </a:r>
            <a:r>
              <a:rPr lang="ru-RU" sz="25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всей деятельности по</a:t>
            </a:r>
          </a:p>
          <a:p>
            <a:pPr>
              <a:spcAft>
                <a:spcPts val="6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контролю за исполнением договора управления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как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так и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и пользователями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дома.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состав комиссий могут входить </a:t>
            </a: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любые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инициативные собственники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помещений.</a:t>
            </a:r>
          </a:p>
          <a:p>
            <a:pPr>
              <a:spcBef>
                <a:spcPts val="600"/>
              </a:spcBef>
              <a:buNone/>
            </a:pP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Возглавить комиссии должны (желательно) </a:t>
            </a:r>
          </a:p>
          <a:p>
            <a:pPr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sz="25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активные члены Совета МКД.</a:t>
            </a:r>
            <a:endParaRPr lang="ru-RU" sz="2500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Желательно, чтобы комиссии по всем</a:t>
            </a:r>
          </a:p>
          <a:p>
            <a:pPr>
              <a:spcBef>
                <a:spcPts val="60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направлениям деятельности </a:t>
            </a:r>
          </a:p>
          <a:p>
            <a:pPr>
              <a:spcBef>
                <a:spcPts val="600"/>
              </a:spcBef>
              <a:buNone/>
            </a:pPr>
            <a:r>
              <a:rPr lang="ru-RU" sz="25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были работоспособными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а не числились </a:t>
            </a:r>
          </a:p>
          <a:p>
            <a:pPr>
              <a:spcBef>
                <a:spcPts val="60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просто на бумаге!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Основная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проблема собственников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в вопросе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эффективного управления МКД –  низкий уровень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активности,  недостаточный уровень знаний,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неумение отстаивать свои законные права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интересы.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 это в свою очередь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позволяет УО уходить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 ответственности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за невыполненные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обязательства по ДУ.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79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00240"/>
            <a:ext cx="8856984" cy="44530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ГЖИ</a:t>
            </a:r>
            <a:r>
              <a:rPr lang="ru-RU" sz="2400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орган исполнительной власти,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осуществляющий жилищный надзор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МКД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многоквартирный дом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общее имущества собственников в МКД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коммунальные услуги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РСО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ресурсоснабжающая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организация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ТКО</a:t>
            </a:r>
            <a:r>
              <a:rPr lang="ru-RU" sz="2400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твёрдые коммунальные отходы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НСУ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непосредственное управление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КР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капитальный ремонт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66003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ЗУ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земельный участок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142844" y="1357298"/>
            <a:ext cx="5797308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504" y="1643050"/>
            <a:ext cx="5678942" cy="285752"/>
          </a:xfrm>
        </p:spPr>
        <p:txBody>
          <a:bodyPr>
            <a:normAutofit fontScale="90000"/>
          </a:bodyPr>
          <a:lstStyle/>
          <a:p>
            <a:r>
              <a:rPr lang="ru-RU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Принятые сокращения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2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МКД № 146в по ул. Шишкова г. Воронежа.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Управляющая организация ООО УК «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СтройТехника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 принят собственниками от застройщика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августе 2014г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Срок эксплуатации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2,5 года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ДУ заключен с собственниками в соответствии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ч.13 ст.161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Согласно 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ст.162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максимальный срок,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который должен быть заключен ДУ – 3 года.</a:t>
            </a: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Пользуясь полной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безинициативностью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 безграмотностью собственников: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заключает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ДУ на 5 лет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вносит в него условия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 одностороннем повышении размера платы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жилое помещение (индексация);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течение всего периода управления домом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 раза в год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повышение размера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платы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жилое помещение, которое в сумме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значительно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превышает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рост уровня потребительских цен.</a:t>
            </a:r>
            <a:endParaRPr lang="ru-RU" sz="2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2014 и 2015г.г. размер инфляции составил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24,3%,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а УО за 2015 и 2016г.г. повысила размер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платы в общей сложности на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28,8%</a:t>
            </a: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(с 22,28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руб./кв.м до 28,71 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руб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/кв.м).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этом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на 01.01.2016г.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лицевом счете дома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имелся переходящий остаток денежных средств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сумме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1169 тыс. руб.</a:t>
            </a:r>
            <a:endParaRPr lang="ru-RU" sz="2400" i="1" dirty="0">
              <a:solidFill>
                <a:srgbClr val="8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86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Для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эффективной работы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Совета  большое значение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имеет 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знание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жилищного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как председателем Совета, так и членами Совета.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Все члены Совета  должны: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знать 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свои права и обязанности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собственников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помещений;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знать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права и обязанности УО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ДУ;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уметь грамотно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формулировать свои требования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чтобы добиться от УО выполнения обязанностей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ДУ в соответствии с законодательством.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обязательном порядке необходимо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рассматривать </a:t>
            </a:r>
          </a:p>
          <a:p>
            <a:pPr>
              <a:buNone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принимать решения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основным направлениям: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1.Утверждение размера платы за жилое помещение 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 учетом основных составляющих:</a:t>
            </a:r>
            <a:endParaRPr lang="ru-RU" sz="2600" dirty="0" smtClean="0">
              <a:solidFill>
                <a:srgbClr val="8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домом,</a:t>
            </a:r>
          </a:p>
          <a:p>
            <a:pPr>
              <a:buFontTx/>
              <a:buChar char="-"/>
            </a:pP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ОИ, в т.ч. вывоз ТКО, ТО лифтов и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их освидетельствование и др.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затраты на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коммунальные ресурсы для содержания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ОИ по каждому виду;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 </a:t>
            </a:r>
            <a:r>
              <a:rPr lang="ru-RU" sz="26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текущий ремонт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ОИ.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2. Утверждение плана мероприятий по текущему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ремонту ОИ:</a:t>
            </a:r>
            <a:endParaRPr lang="ru-RU" sz="2400" dirty="0" smtClean="0">
              <a:solidFill>
                <a:srgbClr val="8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учетом  финансирования в составе платы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жилое помещение;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учетом финансирования за счет целевых взносов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необходимости.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3. Выборы Совета дома первоначально, а затем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каждый раз после окончания срока его деятельности.</a:t>
            </a:r>
            <a:endParaRPr lang="ru-RU" sz="2400" dirty="0">
              <a:solidFill>
                <a:srgbClr val="80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4. Разработать и утвердить на ОСС Положение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 Совете дома и Положение о председателе Совета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которых предусмотреть предоставление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дополнительных полномочий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членам Совета 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председателю Совета.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5.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Готовить для утверждения на ОСС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необходимости </a:t>
            </a: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изменения и дополнения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действующий ДУ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а также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 внесении изменений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жилищное законодательство.</a:t>
            </a:r>
          </a:p>
          <a:p>
            <a:pPr>
              <a:spcAft>
                <a:spcPts val="1200"/>
              </a:spcAft>
              <a:buNone/>
            </a:pPr>
            <a:endParaRPr lang="ru-RU" sz="2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6. Готовить для утверждения на ОСС предложения:</a:t>
            </a: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- </a:t>
            </a:r>
            <a:r>
              <a:rPr lang="ru-RU" sz="2400" u="sng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по перечню работ и услуг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которые УО должна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выполнять в рамках ДУ, формам контроля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исполнением УО условий договора и по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изменениям в указанные документы в случае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необходимости;</a:t>
            </a:r>
          </a:p>
          <a:p>
            <a:pPr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использованию ОИ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в том числе, придомового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земельного участка, если он стоит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государственном кадастровом учете.</a:t>
            </a:r>
          </a:p>
          <a:p>
            <a:pPr>
              <a:buNone/>
            </a:pP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7. Готовить для утверждения на ОСС  предложения</a:t>
            </a:r>
          </a:p>
          <a:p>
            <a:pPr>
              <a:buNone/>
            </a:pPr>
            <a:r>
              <a:rPr lang="ru-RU" sz="26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вопросам проведения капремонта ОИ: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формирование фонда капремонта МКД;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 утверждение перечня работ по капремонту дома;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сметной стоимости по каждому виду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 по капремонту;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утверждение организации, которая будет проводить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работы по каждому виду работ по капремонту,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условий договора и оплаты услуг этой организации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проводимые работы;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утверждение организации, которая будет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осуществлять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строительный контроль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проведении работ по капремонту, условий договора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оплаты по нему за проведение строительного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контроля во время капремонта;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утверждение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лица для подписания акта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каждому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виду выполненных работ по капремонту.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89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268760"/>
            <a:ext cx="5688632" cy="6600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МКД</a:t>
            </a:r>
            <a:endParaRPr lang="ru-RU" sz="32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r>
              <a:rPr lang="ru-RU" sz="28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Управление  МКД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это  согласованная</a:t>
            </a:r>
          </a:p>
          <a:p>
            <a:pPr>
              <a:spcBef>
                <a:spcPts val="6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деятельность собственников  помещений </a:t>
            </a:r>
          </a:p>
          <a:p>
            <a:pPr>
              <a:spcBef>
                <a:spcPts val="6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надлежащему содержанию ОИ, </a:t>
            </a:r>
          </a:p>
          <a:p>
            <a:pPr>
              <a:spcBef>
                <a:spcPts val="6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вопросов пользования указанным</a:t>
            </a:r>
          </a:p>
          <a:p>
            <a:pPr>
              <a:spcBef>
                <a:spcPts val="6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имуществом, а также предоставление  КУ</a:t>
            </a:r>
          </a:p>
          <a:p>
            <a:pPr>
              <a:spcBef>
                <a:spcPts val="60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гражданам, проживающим в этом доме. </a:t>
            </a:r>
          </a:p>
          <a:p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Кроме проведения ОСС должны регулярно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проводиться заседания Совета,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оформляться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протоколы заседаний,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которых обязательно должны быть указаны: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список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присутствующих членов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Совета;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список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присутствующих приглашенных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собственников/пользователей помещений, а также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иных лиц, например представителей УО;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повестка дня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проводимого заседания Совета;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14554"/>
            <a:ext cx="8856984" cy="416677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обсуждения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вопросов повестки дня, 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суть выступлений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присутствующих по вопросам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повестки;</a:t>
            </a:r>
          </a:p>
          <a:p>
            <a:pPr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решения, принятые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членами Совета по каждому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вопросу повестки,  с указанием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итогов голосования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членами Совета по каждому вопросу повестки.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5720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НЕОБХОДИМО ПОСТОЯННО: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изучение Правил предоставления  ЖКУ, а также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прав собственников помещений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 взаимоотношениях с УО и РСО;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ознакомление собственников помещений с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нормативными правовыми  актами</a:t>
            </a:r>
          </a:p>
          <a:p>
            <a:pPr>
              <a:buNone/>
            </a:pPr>
            <a:r>
              <a:rPr lang="ru-RU" sz="2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действующегозаконодательства</a:t>
            </a: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так и с вносимыми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изменениями в нормативные правовые акты;   </a:t>
            </a:r>
          </a:p>
          <a:p>
            <a:pPr>
              <a:buFontTx/>
              <a:buChar char="-"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проведение работы с целью изучения и понимания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ответственности самих собственников и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пользователей помещений дома в отношениях с УО </a:t>
            </a:r>
          </a:p>
          <a:p>
            <a:pPr>
              <a:buNone/>
            </a:pPr>
            <a:r>
              <a:rPr lang="ru-RU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РСО.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32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Работа Совета дома также должна быть направлена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проведение просветительской и информационной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работы с собственниками/пользователей помещений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вопросам жилищного законодательства.</a:t>
            </a:r>
            <a:endParaRPr lang="ru-RU" sz="24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b="1" i="1" dirty="0" smtClean="0">
                <a:solidFill>
                  <a:srgbClr val="80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Совету дома необходимо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инициировать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продуктивно  проводить как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годовое, так 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внеочередные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ОСС.</a:t>
            </a:r>
            <a:endParaRPr lang="ru-RU" sz="24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0715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42915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ПРИМЕР.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Повестка дня годового общего собрания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b="1" dirty="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инициированного Советом (2016г.)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Выборы рабочих органов  ОСС: председателя,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секретаря собрания, председателя счетной комиссии,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членов счетной комиссии.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2.</a:t>
            </a:r>
            <a:r>
              <a:rPr lang="ru-RU" sz="24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Отчет управляющей организации ООО «РЭК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Жилищное Единство» об исполнении Договора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управления за 2015г.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577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3.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Отчет Председателя Совета дома о работе Совета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отчетный период апрель 2014г. – март 2016г.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4.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Определение вида и объема капитальных работ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 счет средств фонда капремонта МКД,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формируемых на специальном счете.</a:t>
            </a:r>
          </a:p>
          <a:p>
            <a:pPr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5.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Выборы лица, уполномоченного на оказание услуг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предоставлению платежных документов на уплату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взносов на капремонт собственникам жилых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нежилых помещений дома.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071678"/>
            <a:ext cx="8856984" cy="43096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6.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связи с тем, что ООО УК «</a:t>
            </a:r>
            <a:r>
              <a:rPr lang="ru-RU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ЖилГрад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 </a:t>
            </a:r>
          </a:p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реализовало решение собственников помещений</a:t>
            </a:r>
          </a:p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дома о выборе способа управления, выборе ее </a:t>
            </a:r>
          </a:p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качестве управляющей организации и </a:t>
            </a:r>
          </a:p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приступило к управлению домом,  рассмотреть</a:t>
            </a:r>
          </a:p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вопрос об отмене  решения общего собрания</a:t>
            </a:r>
          </a:p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 от 30.06.2015г.</a:t>
            </a:r>
          </a:p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(Протокол № 14)    по следующим вопросам</a:t>
            </a:r>
          </a:p>
          <a:p>
            <a:pPr>
              <a:spcBef>
                <a:spcPts val="0"/>
              </a:spcBef>
              <a:spcAft>
                <a:spcPts val="7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повестки дня: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143116"/>
            <a:ext cx="8856984" cy="42382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П.4. Выбор ООО  УК  «</a:t>
            </a:r>
            <a:r>
              <a:rPr lang="ru-RU" sz="2400" b="1" i="1" dirty="0" err="1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ЖилГрад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» в качестве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управляющей организации.</a:t>
            </a:r>
            <a:endParaRPr lang="ru-RU" sz="2400" b="1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П.5. Утверждение условий и заключение Договора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управления между ООО УК «</a:t>
            </a:r>
            <a:r>
              <a:rPr lang="ru-RU" sz="2400" b="1" i="1" dirty="0" err="1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ЖилГрад</a:t>
            </a: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» и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собственниками помещений многоквартирного дома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№ 7  по Бульвару Победы г. Воронежа.</a:t>
            </a:r>
            <a:endParaRPr lang="ru-RU" sz="2400" b="1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П.6. Расторжение Договора управления,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заключенного между собственниками помещений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многоквартирного дома № 7 по Бульвару Победы </a:t>
            </a:r>
          </a:p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г. Воронежа и  ООО «РЭК Жилищное Единство».</a:t>
            </a:r>
            <a:endParaRPr lang="ru-RU" sz="2400" b="1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П.7.  Выбор уполномоченного лица для направления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уведомления о расторжении Договора управления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i="1" dirty="0" smtClean="0">
                <a:solidFill>
                  <a:srgbClr val="0000FF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адрес ООО «РЭК Жилищное Единство».</a:t>
            </a:r>
            <a:endParaRPr lang="ru-RU" sz="2400" b="1" dirty="0" smtClean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b="1" dirty="0">
              <a:solidFill>
                <a:srgbClr val="0000FF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57356" y="714356"/>
            <a:ext cx="4000528" cy="114300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Практика </a:t>
            </a:r>
            <a:b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8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работы Советов</a:t>
            </a:r>
            <a:endParaRPr lang="ru-RU" sz="28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285992"/>
            <a:ext cx="8856984" cy="409533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5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7.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Внесение изменений в Договор управления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многоквартирным домом № 7 по Бульвару Победы 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г. Воронеж, заключенного в июле 2012г. 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ООО «РЭК Жилищное Единство» 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Коминтерновского района: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F14F3-246F-498A-AF27-0B1C63DFE98B}" type="slidenum">
              <a:rPr lang="ru-RU" smtClean="0"/>
              <a:pPr/>
              <a:t>99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При реализации проекта используются средства государственной поддержки, выделенные в качестве гранта в соответствии c распоряжением Президента Российской Федерации от 05.04.2016 № 68-рп и на основании конкурса, проведенного Общероссийской общественной организацией «Российский союз ректоров».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1F497D"/>
      </a:accent2>
      <a:accent3>
        <a:srgbClr val="548DD4"/>
      </a:accent3>
      <a:accent4>
        <a:srgbClr val="8DB3E2"/>
      </a:accent4>
      <a:accent5>
        <a:srgbClr val="4BACC6"/>
      </a:accent5>
      <a:accent6>
        <a:srgbClr val="1F497D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5010</TotalTime>
  <Words>10364</Words>
  <Application>Microsoft Office PowerPoint</Application>
  <PresentationFormat>Экран (4:3)</PresentationFormat>
  <Paragraphs>1340</Paragraphs>
  <Slides>122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122</vt:i4>
      </vt:variant>
    </vt:vector>
  </HeadingPairs>
  <TitlesOfParts>
    <vt:vector size="124" baseType="lpstr">
      <vt:lpstr>Тема2</vt:lpstr>
      <vt:lpstr>Специальное оформление</vt:lpstr>
      <vt:lpstr>Презентация PowerPoint</vt:lpstr>
      <vt:lpstr>ЗАКОНОДАТЕЛЬСТВО</vt:lpstr>
      <vt:lpstr> ЗАКОНОДАТЕЛЬСТВО</vt:lpstr>
      <vt:lpstr>ЗАКОНОДАТЕЛЬСТВО</vt:lpstr>
      <vt:lpstr>Принятые сокращения </vt:lpstr>
      <vt:lpstr>Принятые сокращения</vt:lpstr>
      <vt:lpstr>Принятые сокращения </vt:lpstr>
      <vt:lpstr>Принятые сокращения </vt:lpstr>
      <vt:lpstr>УПРАВЛЕНИЕ МКД</vt:lpstr>
      <vt:lpstr>СОВЕТ МКД</vt:lpstr>
      <vt:lpstr>СОВЕТ МКД</vt:lpstr>
      <vt:lpstr>СОВЕТ МКД</vt:lpstr>
      <vt:lpstr>СОВЕТ МКД</vt:lpstr>
      <vt:lpstr>СОВЕТ МКД</vt:lpstr>
      <vt:lpstr>СОВЕТ МКД</vt:lpstr>
      <vt:lpstr> Правовой статус  Совета МКД </vt:lpstr>
      <vt:lpstr>СОВЕТ МКД</vt:lpstr>
      <vt:lpstr>СОВЕТ МКД</vt:lpstr>
      <vt:lpstr>Полномочия  Совета </vt:lpstr>
      <vt:lpstr>Полномочия  Совета </vt:lpstr>
      <vt:lpstr>Полномочия  Совета </vt:lpstr>
      <vt:lpstr>Полномочия  Совета </vt:lpstr>
      <vt:lpstr>Полномочия  Совета </vt:lpstr>
      <vt:lpstr>Председатель  Совета </vt:lpstr>
      <vt:lpstr>Полномочия  председателя Совета </vt:lpstr>
      <vt:lpstr>Полномочия  председателя Совета</vt:lpstr>
      <vt:lpstr>Полномочия  председателя Совета </vt:lpstr>
      <vt:lpstr>Полномочия  председателя Совета </vt:lpstr>
      <vt:lpstr>Полномочия  председателя Совета </vt:lpstr>
      <vt:lpstr>Полномочия  Председателя </vt:lpstr>
      <vt:lpstr>Председатель  Совета </vt:lpstr>
      <vt:lpstr>Председатель  Совета </vt:lpstr>
      <vt:lpstr>Председатель  Совета </vt:lpstr>
      <vt:lpstr>Председатель  Совета </vt:lpstr>
      <vt:lpstr>Председатель  Совета </vt:lpstr>
      <vt:lpstr>Председатель  Совета </vt:lpstr>
      <vt:lpstr>Председатель  Совета </vt:lpstr>
      <vt:lpstr>СОВЕТ МКД</vt:lpstr>
      <vt:lpstr>СОВЕТ МКД</vt:lpstr>
      <vt:lpstr>СОВЕТ МКД</vt:lpstr>
      <vt:lpstr>СОВЕТ МКД</vt:lpstr>
      <vt:lpstr>СОВЕТ МКД</vt:lpstr>
      <vt:lpstr>СОВЕТ МКД</vt:lpstr>
      <vt:lpstr>СОВЕТ МКД</vt:lpstr>
      <vt:lpstr>СОВЕТ МКД</vt:lpstr>
      <vt:lpstr>СОВЕТ МКД</vt:lpstr>
      <vt:lpstr>СОВЕТ МКД</vt:lpstr>
      <vt:lpstr>СОВЕТ МКД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Вознаграждение Совету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СОВЕТ МКД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Практика  работы Советов</vt:lpstr>
      <vt:lpstr>СОВЕТ МКД</vt:lpstr>
      <vt:lpstr>СОВЕТ МКД</vt:lpstr>
      <vt:lpstr>СОВЕТ МКД</vt:lpstr>
      <vt:lpstr>СОВЕТ МКД</vt:lpstr>
      <vt:lpstr>СОВЕТ МКД</vt:lpstr>
      <vt:lpstr>Опыт  регионов  по предупреждению   возникновения задолженности за ЖКУ</vt:lpstr>
      <vt:lpstr>СОВЕТ МКД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Соболева Н.В.</dc:creator>
  <cp:lastModifiedBy>AKozlov</cp:lastModifiedBy>
  <cp:revision>708</cp:revision>
  <cp:lastPrinted>2014-07-29T09:52:18Z</cp:lastPrinted>
  <dcterms:created xsi:type="dcterms:W3CDTF">2014-05-28T11:58:21Z</dcterms:created>
  <dcterms:modified xsi:type="dcterms:W3CDTF">2017-07-06T13:17:48Z</dcterms:modified>
</cp:coreProperties>
</file>