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3" r:id="rId4"/>
    <p:sldId id="282" r:id="rId5"/>
    <p:sldId id="284" r:id="rId6"/>
    <p:sldId id="286" r:id="rId7"/>
    <p:sldId id="287" r:id="rId8"/>
    <p:sldId id="288" r:id="rId9"/>
    <p:sldId id="28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0C8AF"/>
    <a:srgbClr val="75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1" autoAdjust="0"/>
  </p:normalViewPr>
  <p:slideViewPr>
    <p:cSldViewPr>
      <p:cViewPr>
        <p:scale>
          <a:sx n="99" d="100"/>
          <a:sy n="99" d="100"/>
        </p:scale>
        <p:origin x="-196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6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0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0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C8AF"/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B393-4577-40CB-A281-C8ECAE79DA93}" type="datetimeFigureOut">
              <a:rPr lang="ru-RU" smtClean="0"/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8A98-6669-4968-80F2-8FDB4EE8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3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Без заголовк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" y="-5043"/>
            <a:ext cx="9156162" cy="687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293096"/>
            <a:ext cx="80648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Взаимодействие участников капитального ремонта и общественников</a:t>
            </a:r>
            <a:r>
              <a:rPr lang="ru-RU" sz="3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презентация задни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C8AF"/>
            </a:gs>
            <a:gs pos="4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9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2088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Задачи Центров</a:t>
            </a:r>
            <a:endParaRPr lang="ru-RU" sz="2800" dirty="0"/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- </a:t>
            </a:r>
            <a:r>
              <a:rPr lang="ru-RU" sz="2800" dirty="0" smtClean="0"/>
              <a:t>Довести </a:t>
            </a:r>
            <a:r>
              <a:rPr lang="ru-RU" sz="2800" dirty="0"/>
              <a:t>информацию о правах и обязанностях граждан по капремонту и вопросах вовлеченности граждан в процесс проведения капитального ремонта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- </a:t>
            </a:r>
            <a:r>
              <a:rPr lang="ru-RU" sz="2800" dirty="0" smtClean="0"/>
              <a:t>Получить </a:t>
            </a:r>
            <a:r>
              <a:rPr lang="ru-RU" sz="2800" dirty="0"/>
              <a:t>обратную связь от них и довести основные проблемы </a:t>
            </a:r>
            <a:r>
              <a:rPr lang="ru-RU" sz="2800" dirty="0" smtClean="0"/>
              <a:t>до</a:t>
            </a:r>
            <a:r>
              <a:rPr lang="en-US" sz="2800" dirty="0" smtClean="0"/>
              <a:t> </a:t>
            </a:r>
            <a:r>
              <a:rPr lang="ru-RU" sz="2800" dirty="0" smtClean="0"/>
              <a:t>региональных операторов</a:t>
            </a:r>
            <a:endParaRPr lang="ru-RU" sz="2800" dirty="0"/>
          </a:p>
          <a:p>
            <a:endParaRPr lang="en-US" sz="2800" dirty="0"/>
          </a:p>
          <a:p>
            <a:r>
              <a:rPr lang="en-US" sz="2800" dirty="0" smtClean="0"/>
              <a:t>- </a:t>
            </a:r>
            <a:r>
              <a:rPr lang="ru-RU" sz="2800" dirty="0" smtClean="0"/>
              <a:t>Организовать </a:t>
            </a:r>
            <a:r>
              <a:rPr lang="ru-RU" sz="2800" dirty="0"/>
              <a:t>взаимодействие с РО, с целью совместного решения проблем и разъяснений действующего законодательства.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6853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-11015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Деятельность Центров</a:t>
            </a:r>
            <a:endParaRPr lang="ru-RU" sz="2000" dirty="0"/>
          </a:p>
          <a:p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Мониторинг проблем </a:t>
            </a:r>
            <a:r>
              <a:rPr lang="ru-RU" sz="2000" dirty="0" smtClean="0"/>
              <a:t>возникающих при осуществлении </a:t>
            </a:r>
            <a:r>
              <a:rPr lang="ru-RU" sz="2000" dirty="0"/>
              <a:t>капитального ремонта и правоприменительной практики.</a:t>
            </a:r>
          </a:p>
          <a:p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Рейтинг информационной открытости региональных операторов.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Анкетирование собственников, участвующих в приемке работ после проведения капитального ремонта общего имущества МКД, результаты работы горячей линии </a:t>
            </a:r>
            <a:r>
              <a:rPr lang="ru-RU" sz="2000" dirty="0" smtClean="0"/>
              <a:t>а </a:t>
            </a:r>
            <a:r>
              <a:rPr lang="ru-RU" sz="2000" dirty="0"/>
              <a:t>так же анализ вовлеченности граждан в процесс проведения капитального </a:t>
            </a:r>
            <a:r>
              <a:rPr lang="ru-RU" sz="2000" dirty="0" smtClean="0"/>
              <a:t>ремонта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Просвещение собственников по вопросам, связанным с проведением капитального ремонта общего имущества многоквартирных </a:t>
            </a:r>
            <a:r>
              <a:rPr lang="ru-RU" sz="2000" dirty="0" smtClean="0"/>
              <a:t>домов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Организация взаимодействия региональных Центров ОК, собственников и Региональных операторов капитального ремонта, для целей наиболее эффективного проведения всех мероприятий по проведению капитального </a:t>
            </a:r>
            <a:r>
              <a:rPr lang="ru-RU" sz="2000" dirty="0" smtClean="0"/>
              <a:t>ремонта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Мониторинг проблем осуществления капитального ремонта и правоприменительной практики.</a:t>
            </a:r>
            <a:endParaRPr lang="ru-RU" sz="2000" dirty="0"/>
          </a:p>
          <a:p>
            <a:pPr algn="just"/>
            <a:r>
              <a:rPr lang="ru-RU" sz="2000" dirty="0"/>
              <a:t>В настоящее время НП «ЖКХ Контроль» осуществляет мониторинг правоприменительной практики и в случае необходимости выступает с законодательной инициативой по принятию таких </a:t>
            </a:r>
            <a:r>
              <a:rPr lang="ru-RU" sz="2000" dirty="0" smtClean="0"/>
              <a:t>НПА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Рейтинг </a:t>
            </a:r>
            <a:r>
              <a:rPr lang="ru-RU" sz="2000" b="1" i="1" dirty="0"/>
              <a:t>информационной открытости региональных операторов.</a:t>
            </a:r>
            <a:endParaRPr lang="ru-RU" sz="2000" dirty="0"/>
          </a:p>
          <a:p>
            <a:r>
              <a:rPr lang="ru-RU" sz="2000" dirty="0"/>
              <a:t>Рейтинг проводится ежегодно </a:t>
            </a:r>
            <a:r>
              <a:rPr lang="ru-RU" sz="2000" dirty="0" smtClean="0"/>
              <a:t>и уже </a:t>
            </a:r>
            <a:r>
              <a:rPr lang="ru-RU" sz="2000" dirty="0"/>
              <a:t>в 3й </a:t>
            </a:r>
            <a:r>
              <a:rPr lang="ru-RU" sz="2000" dirty="0" smtClean="0"/>
              <a:t>раз </a:t>
            </a:r>
            <a:r>
              <a:rPr lang="ru-RU" sz="2000" dirty="0"/>
              <a:t>по итогам 2016 года, экспертами ЖКХ Контроль будет </a:t>
            </a:r>
            <a:r>
              <a:rPr lang="ru-RU" sz="2000" dirty="0" smtClean="0"/>
              <a:t>составлен </a:t>
            </a:r>
            <a:r>
              <a:rPr lang="ru-RU" sz="2000" dirty="0"/>
              <a:t>очередной </a:t>
            </a:r>
            <a:r>
              <a:rPr lang="ru-RU" sz="2000" dirty="0" smtClean="0"/>
              <a:t>рейтинг, </a:t>
            </a:r>
            <a:r>
              <a:rPr lang="ru-RU" sz="2000" dirty="0"/>
              <a:t>в котором будут учтены, нормативные акты Министерства строительства, регулирующие размещение информации о деятельности региональных операторов с сети </a:t>
            </a:r>
            <a:r>
              <a:rPr lang="ru-RU" sz="2000" dirty="0" smtClean="0"/>
              <a:t>Интернет</a:t>
            </a:r>
          </a:p>
          <a:p>
            <a:endParaRPr lang="ru-RU" sz="2000" dirty="0" smtClean="0"/>
          </a:p>
          <a:p>
            <a:r>
              <a:rPr lang="ru-RU" sz="2000" b="1" i="1" dirty="0"/>
              <a:t>Анкетирование собственников.</a:t>
            </a:r>
            <a:endParaRPr lang="ru-RU" sz="2000" dirty="0"/>
          </a:p>
          <a:p>
            <a:r>
              <a:rPr lang="ru-RU" sz="2000" dirty="0"/>
              <a:t>НП «ЖКХ Контроль» </a:t>
            </a:r>
            <a:r>
              <a:rPr lang="ru-RU" sz="2000" dirty="0" smtClean="0"/>
              <a:t>провел </a:t>
            </a:r>
            <a:r>
              <a:rPr lang="ru-RU" sz="2000" dirty="0"/>
              <a:t>работу по анкетированию граждан  участвующих в приемке домов после проведенного капитального </a:t>
            </a:r>
            <a:r>
              <a:rPr lang="ru-RU" sz="2000" dirty="0" smtClean="0"/>
              <a:t>ремонта.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2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-11015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Горячая линия по вопросам капитального ремонта(Обратная связь)</a:t>
            </a:r>
            <a:endParaRPr lang="ru-RU" sz="2000" dirty="0"/>
          </a:p>
          <a:p>
            <a:r>
              <a:rPr lang="ru-RU" sz="2000" dirty="0" smtClean="0"/>
              <a:t>На </a:t>
            </a:r>
            <a:r>
              <a:rPr lang="ru-RU" sz="2000" dirty="0"/>
              <a:t>основании полученных данных составляется рейтинг проблем в сфере жилищно-коммунального хозяйства. Вопросы капитального ремонта занимают значительную часть вопросов, поступающих на горячие линии. Однако следует отметить, что по сравнению с прошлым годом вопросы капитального ремонта уходят с лидирующих позиций на 4-5-6 места.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i="1" dirty="0"/>
              <a:t>Просвещение собственников по вопросам, связанным с проведением капитального ремонта общего имущества многоквартирных домов</a:t>
            </a:r>
            <a:endParaRPr lang="ru-RU" sz="2000" dirty="0"/>
          </a:p>
          <a:p>
            <a:r>
              <a:rPr lang="ru-RU" sz="2000" dirty="0"/>
              <a:t>Созданы Методические рекомендации по приемке домов после проведения капитального ремонта общего имущества многоквартирных домов (для представителей общественности)</a:t>
            </a:r>
            <a:r>
              <a:rPr lang="ru-RU" sz="2000" dirty="0" smtClean="0"/>
              <a:t>. </a:t>
            </a:r>
          </a:p>
          <a:p>
            <a:r>
              <a:rPr lang="ru-RU" sz="2000" dirty="0"/>
              <a:t>Подготовлен и выпущен сборник лучших практик по организации общественного контроля и контроля со стороны собственников за ходом и результатами капитального ремонта МКД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0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79208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Организация взаимодействия региональных Центров ОК, собственников и Региональных операторов на примере некоторых региональных </a:t>
            </a:r>
            <a:r>
              <a:rPr lang="ru-RU" sz="2400" b="1" i="1" dirty="0" err="1"/>
              <a:t>ЦОКов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55679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Республика Башкортостан</a:t>
            </a:r>
          </a:p>
          <a:p>
            <a:r>
              <a:rPr lang="ru-RU" sz="2000" dirty="0"/>
              <a:t>Разработан алгоритм повышения информированности населения в части проведения капитального ремонта, а также организации взаимодействия с организаторами ремонта.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8529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Забайкальский край</a:t>
            </a:r>
            <a:endParaRPr lang="ru-RU" sz="2000" dirty="0"/>
          </a:p>
          <a:p>
            <a:r>
              <a:rPr lang="ru-RU" sz="2000" dirty="0"/>
              <a:t>Для информирования граждан по актуальным вопросам ЖКХ, организации жилищного просвещения, приема обращений, мониторинга хода устранения выявленных нарушений в Забайкальском крае общественниками создано электронное СМИ «Портал ЖКХ Забайкальского края».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72514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Тамбовская область</a:t>
            </a:r>
            <a:endParaRPr lang="ru-RU" sz="2000" dirty="0"/>
          </a:p>
          <a:p>
            <a:r>
              <a:rPr lang="ru-RU" sz="2000" dirty="0" smtClean="0"/>
              <a:t>На </a:t>
            </a:r>
            <a:r>
              <a:rPr lang="ru-RU" sz="2000" dirty="0"/>
              <a:t>территории Тамбовской области силами регионального Центра общественного контроля совместно с НО – «Фонд капитального ремонта Тамбовской области» был воплощен в жизнь проект – «Школа капитального ремонта».</a:t>
            </a:r>
          </a:p>
        </p:txBody>
      </p:sp>
    </p:spTree>
    <p:extLst>
      <p:ext uri="{BB962C8B-B14F-4D97-AF65-F5344CB8AC3E}">
        <p14:creationId xmlns:p14="http://schemas.microsoft.com/office/powerpoint/2010/main" val="39662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0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9208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Организация взаимодействия региональных Центров ОК, собственников и Региональных операторов на примере некоторых региональных </a:t>
            </a:r>
            <a:r>
              <a:rPr lang="ru-RU" sz="2400" b="1" i="1" dirty="0" err="1"/>
              <a:t>ЦОКов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Республика Коми </a:t>
            </a:r>
            <a:endParaRPr lang="ru-RU" sz="2000" dirty="0"/>
          </a:p>
          <a:p>
            <a:pPr algn="just"/>
            <a:r>
              <a:rPr lang="ru-RU" sz="2000" dirty="0" smtClean="0"/>
              <a:t>В процессе </a:t>
            </a:r>
            <a:r>
              <a:rPr lang="ru-RU" sz="2000" dirty="0"/>
              <a:t>проведения капитального ремонта, региональный центр ОК в сфере ЖКХ по Республике Коми и Региональный фонд капитального ремонта Республики Коми разработали проект модельного соглашения между двумя этими структурами.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14908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Кемеровская область</a:t>
            </a:r>
            <a:endParaRPr lang="ru-RU" sz="2000" dirty="0"/>
          </a:p>
          <a:p>
            <a:pPr fontAlgn="auto"/>
            <a:r>
              <a:rPr lang="ru-RU" sz="2000" dirty="0"/>
              <a:t>В результате общения представителей регионального центра общественного контроля Кемеровской области и собственников </a:t>
            </a:r>
            <a:r>
              <a:rPr lang="ru-RU" sz="2000" dirty="0" smtClean="0"/>
              <a:t>жилья, было принято решение создать краткий справочник, который можно постоянно иметь при себе.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6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0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208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Организация взаимодействия региональных Центров ОК, собственников и Региональных операторов на примере некоторых региональных </a:t>
            </a:r>
            <a:r>
              <a:rPr lang="ru-RU" sz="2400" b="1" i="1" dirty="0" err="1"/>
              <a:t>ЦОКов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Тульская область</a:t>
            </a:r>
            <a:endParaRPr lang="ru-RU" sz="2000" dirty="0"/>
          </a:p>
          <a:p>
            <a:r>
              <a:rPr lang="ru-RU" sz="2000" dirty="0"/>
              <a:t>Специалисты Центра общественного контроля ЖКХ Тульской области проводят комплекс мероприятий по информационно-разъяснительной работе с жителями многоквартирных домов по вопросам капитального ремонта. </a:t>
            </a:r>
          </a:p>
          <a:p>
            <a:r>
              <a:rPr lang="ru-RU" sz="2000" dirty="0"/>
              <a:t>На первоначальном этапе проводятся образовательные </a:t>
            </a:r>
            <a:r>
              <a:rPr lang="ru-RU" sz="2000" dirty="0" smtClean="0"/>
              <a:t>семинары.</a:t>
            </a:r>
          </a:p>
          <a:p>
            <a:r>
              <a:rPr lang="ru-RU" sz="2000" dirty="0" smtClean="0"/>
              <a:t>На втором, </a:t>
            </a:r>
            <a:r>
              <a:rPr lang="ru-RU" sz="2000" dirty="0"/>
              <a:t>благодаря взаимодействию Центра с муниципальными образованиями, за каждым домом, вошедшим в краткосрочный план реализации программы капитального ремонта, закреплен депутат представительного органа муниципального образования. </a:t>
            </a:r>
            <a:r>
              <a:rPr lang="ru-RU" sz="2000" dirty="0" smtClean="0"/>
              <a:t>Такой </a:t>
            </a:r>
            <a:r>
              <a:rPr lang="ru-RU" sz="2000" dirty="0"/>
              <a:t>подход позволяет максимально уделить внимание каждому дому, отслеживать ход работ и максимально оперативно реагировать в случае возникновения каких-либо </a:t>
            </a:r>
            <a:r>
              <a:rPr lang="ru-RU" sz="2000" dirty="0" smtClean="0"/>
              <a:t>проблем.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69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презента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6" y="0"/>
            <a:ext cx="9158686" cy="68690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79208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Организация взаимодействия региональных Центров ОК, собственников и Региональных операторов на примере некоторых региональных </a:t>
            </a:r>
            <a:r>
              <a:rPr lang="ru-RU" sz="2400" b="1" i="1" dirty="0" err="1"/>
              <a:t>ЦОКов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Удмуртская Республика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en-US" sz="2000" dirty="0" err="1" smtClean="0"/>
              <a:t>В</a:t>
            </a:r>
            <a:r>
              <a:rPr lang="en-US" sz="2000" dirty="0" smtClean="0"/>
              <a:t> </a:t>
            </a:r>
            <a:r>
              <a:rPr lang="en-US" sz="2000" dirty="0" err="1"/>
              <a:t>Удмуртии</a:t>
            </a:r>
            <a:r>
              <a:rPr lang="en-US" sz="2000" dirty="0"/>
              <a:t> </a:t>
            </a:r>
            <a:r>
              <a:rPr lang="en-US" sz="2000" dirty="0" err="1"/>
              <a:t>разработан</a:t>
            </a:r>
            <a:r>
              <a:rPr lang="en-US" sz="2000" dirty="0"/>
              <a:t> </a:t>
            </a:r>
            <a:r>
              <a:rPr lang="en-US" sz="2000" dirty="0" err="1"/>
              <a:t>порядок</a:t>
            </a:r>
            <a:r>
              <a:rPr lang="en-US" sz="2000" dirty="0"/>
              <a:t> </a:t>
            </a:r>
            <a:r>
              <a:rPr lang="en-US" sz="2000" dirty="0" err="1"/>
              <a:t>выполнения</a:t>
            </a:r>
            <a:r>
              <a:rPr lang="en-US" sz="2000" dirty="0"/>
              <a:t> </a:t>
            </a:r>
            <a:r>
              <a:rPr lang="en-US" sz="2000" dirty="0" err="1"/>
              <a:t>капремонта</a:t>
            </a:r>
            <a:r>
              <a:rPr lang="en-US" sz="2000" dirty="0"/>
              <a:t> </a:t>
            </a:r>
            <a:r>
              <a:rPr lang="en-US" sz="2000" dirty="0" err="1"/>
              <a:t>домов</a:t>
            </a:r>
            <a:r>
              <a:rPr lang="en-US" sz="2000" dirty="0"/>
              <a:t>, </a:t>
            </a:r>
            <a:r>
              <a:rPr lang="en-US" sz="2000" dirty="0" err="1"/>
              <a:t>накапливающих</a:t>
            </a:r>
            <a:r>
              <a:rPr lang="en-US" sz="2000" dirty="0"/>
              <a:t> </a:t>
            </a:r>
            <a:r>
              <a:rPr lang="en-US" sz="2000" dirty="0" err="1"/>
              <a:t>средства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спецсчете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 err="1"/>
              <a:t>Удмуртия</a:t>
            </a:r>
            <a:r>
              <a:rPr lang="en-US" sz="2000" dirty="0"/>
              <a:t> </a:t>
            </a:r>
            <a:r>
              <a:rPr lang="en-US" sz="2000" dirty="0" err="1"/>
              <a:t>является</a:t>
            </a:r>
            <a:r>
              <a:rPr lang="en-US" sz="2000" dirty="0"/>
              <a:t> </a:t>
            </a:r>
            <a:r>
              <a:rPr lang="en-US" sz="2000" dirty="0" err="1"/>
              <a:t>лидером</a:t>
            </a:r>
            <a:r>
              <a:rPr lang="en-US" sz="2000" dirty="0"/>
              <a:t>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объему</a:t>
            </a:r>
            <a:r>
              <a:rPr lang="en-US" sz="2000" dirty="0"/>
              <a:t> </a:t>
            </a:r>
            <a:r>
              <a:rPr lang="en-US" sz="2000" dirty="0" err="1"/>
              <a:t>жилого</a:t>
            </a:r>
            <a:r>
              <a:rPr lang="en-US" sz="2000" dirty="0"/>
              <a:t> </a:t>
            </a:r>
            <a:r>
              <a:rPr lang="en-US" sz="2000" dirty="0" err="1"/>
              <a:t>фонда</a:t>
            </a:r>
            <a:r>
              <a:rPr lang="en-US" sz="2000" dirty="0"/>
              <a:t>, </a:t>
            </a:r>
            <a:r>
              <a:rPr lang="en-US" sz="2000" dirty="0" err="1"/>
              <a:t>собственники</a:t>
            </a:r>
            <a:r>
              <a:rPr lang="en-US" sz="2000" dirty="0"/>
              <a:t> </a:t>
            </a:r>
            <a:r>
              <a:rPr lang="en-US" sz="2000" dirty="0" err="1"/>
              <a:t>которого</a:t>
            </a:r>
            <a:r>
              <a:rPr lang="en-US" sz="2000" dirty="0"/>
              <a:t>  </a:t>
            </a:r>
            <a:r>
              <a:rPr lang="en-US" sz="2000" dirty="0" err="1"/>
              <a:t>выбрали</a:t>
            </a:r>
            <a:r>
              <a:rPr lang="en-US" sz="2000" dirty="0"/>
              <a:t> </a:t>
            </a:r>
            <a:r>
              <a:rPr lang="en-US" sz="2000" dirty="0" err="1"/>
              <a:t>спецсчет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способ</a:t>
            </a:r>
            <a:r>
              <a:rPr lang="en-US" sz="2000" dirty="0"/>
              <a:t> </a:t>
            </a:r>
            <a:r>
              <a:rPr lang="en-US" sz="2000" dirty="0" err="1"/>
              <a:t>накопления</a:t>
            </a:r>
            <a:r>
              <a:rPr lang="en-US" sz="2000" dirty="0"/>
              <a:t> </a:t>
            </a:r>
            <a:r>
              <a:rPr lang="en-US" sz="2000" dirty="0" err="1"/>
              <a:t>средств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 smtClean="0"/>
              <a:t>капремонта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85863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Новосибирская область</a:t>
            </a:r>
            <a:endParaRPr lang="ru-RU" sz="2000" dirty="0"/>
          </a:p>
          <a:p>
            <a:pPr fontAlgn="auto"/>
            <a:r>
              <a:rPr lang="ru-RU" sz="2000" dirty="0" smtClean="0"/>
              <a:t>Разработан алгоритм организации общественного контроля за ходом выполнения работ по капитальному ремонту.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Обязательные </a:t>
            </a:r>
            <a:r>
              <a:rPr lang="ru-RU" sz="2000" dirty="0"/>
              <a:t>условия осуществления общественного контроля:</a:t>
            </a:r>
          </a:p>
          <a:p>
            <a:pPr lvl="0"/>
            <a:r>
              <a:rPr lang="ru-RU" sz="2000" dirty="0" smtClean="0"/>
              <a:t>- наличие </a:t>
            </a:r>
            <a:r>
              <a:rPr lang="ru-RU" sz="2000" dirty="0"/>
              <a:t>экспертов в области проектирования и строительства;</a:t>
            </a:r>
          </a:p>
          <a:p>
            <a:pPr lvl="0"/>
            <a:r>
              <a:rPr lang="ru-RU" sz="2000" dirty="0" smtClean="0"/>
              <a:t>- наличие </a:t>
            </a:r>
            <a:r>
              <a:rPr lang="ru-RU" sz="2000" dirty="0"/>
              <a:t>технической документации на многоквартирный дом ( проекты, сметы, технические паспорта);</a:t>
            </a:r>
          </a:p>
          <a:p>
            <a:pPr lvl="0"/>
            <a:r>
              <a:rPr lang="ru-RU" sz="2000" dirty="0" smtClean="0"/>
              <a:t>- чёткое </a:t>
            </a:r>
            <a:r>
              <a:rPr lang="ru-RU" sz="2000" dirty="0"/>
              <a:t>планирование контроля.</a:t>
            </a:r>
          </a:p>
          <a:p>
            <a:pPr fontAlgn="auto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37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672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развития сети общественного контроля в сфере ЖКХ в регионах Российской Федерации</dc:title>
  <dc:creator>1запуск BeCompact</dc:creator>
  <cp:lastModifiedBy>AKozlov</cp:lastModifiedBy>
  <cp:revision>105</cp:revision>
  <dcterms:created xsi:type="dcterms:W3CDTF">2014-03-18T07:12:52Z</dcterms:created>
  <dcterms:modified xsi:type="dcterms:W3CDTF">2017-08-07T15:18:01Z</dcterms:modified>
</cp:coreProperties>
</file>