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Lst>
  <p:sldIdLst>
    <p:sldId id="256" r:id="rId2"/>
    <p:sldId id="274" r:id="rId3"/>
    <p:sldId id="402" r:id="rId4"/>
    <p:sldId id="412" r:id="rId5"/>
    <p:sldId id="411" r:id="rId6"/>
    <p:sldId id="375" r:id="rId7"/>
    <p:sldId id="320" r:id="rId8"/>
    <p:sldId id="376" r:id="rId9"/>
    <p:sldId id="377" r:id="rId10"/>
    <p:sldId id="378" r:id="rId11"/>
    <p:sldId id="380" r:id="rId12"/>
    <p:sldId id="379" r:id="rId13"/>
    <p:sldId id="396" r:id="rId14"/>
    <p:sldId id="381" r:id="rId15"/>
    <p:sldId id="383" r:id="rId16"/>
    <p:sldId id="397" r:id="rId17"/>
    <p:sldId id="386" r:id="rId18"/>
    <p:sldId id="387" r:id="rId19"/>
    <p:sldId id="389" r:id="rId20"/>
    <p:sldId id="390" r:id="rId21"/>
    <p:sldId id="392" r:id="rId22"/>
    <p:sldId id="407" r:id="rId23"/>
    <p:sldId id="456" r:id="rId24"/>
    <p:sldId id="410" r:id="rId25"/>
    <p:sldId id="408" r:id="rId26"/>
    <p:sldId id="409" r:id="rId27"/>
    <p:sldId id="391" r:id="rId28"/>
    <p:sldId id="406" r:id="rId29"/>
    <p:sldId id="393" r:id="rId30"/>
    <p:sldId id="394" r:id="rId31"/>
    <p:sldId id="413" r:id="rId32"/>
    <p:sldId id="395" r:id="rId33"/>
    <p:sldId id="414" r:id="rId34"/>
    <p:sldId id="439" r:id="rId35"/>
    <p:sldId id="441" r:id="rId36"/>
    <p:sldId id="442" r:id="rId37"/>
    <p:sldId id="444" r:id="rId38"/>
    <p:sldId id="440" r:id="rId39"/>
    <p:sldId id="445" r:id="rId40"/>
    <p:sldId id="446" r:id="rId41"/>
    <p:sldId id="484" r:id="rId42"/>
    <p:sldId id="485" r:id="rId43"/>
    <p:sldId id="486" r:id="rId44"/>
    <p:sldId id="487" r:id="rId45"/>
    <p:sldId id="488" r:id="rId46"/>
    <p:sldId id="489" r:id="rId47"/>
    <p:sldId id="490" r:id="rId48"/>
    <p:sldId id="491" r:id="rId49"/>
    <p:sldId id="492" r:id="rId50"/>
    <p:sldId id="493" r:id="rId51"/>
    <p:sldId id="494" r:id="rId52"/>
    <p:sldId id="495" r:id="rId53"/>
    <p:sldId id="496" r:id="rId54"/>
    <p:sldId id="497" r:id="rId55"/>
    <p:sldId id="498" r:id="rId56"/>
    <p:sldId id="499" r:id="rId57"/>
    <p:sldId id="500" r:id="rId58"/>
    <p:sldId id="401" r:id="rId59"/>
    <p:sldId id="399" r:id="rId60"/>
    <p:sldId id="467" r:id="rId61"/>
    <p:sldId id="468" r:id="rId62"/>
    <p:sldId id="415" r:id="rId63"/>
    <p:sldId id="427" r:id="rId64"/>
    <p:sldId id="470" r:id="rId65"/>
    <p:sldId id="469" r:id="rId66"/>
    <p:sldId id="471" r:id="rId67"/>
    <p:sldId id="419" r:id="rId68"/>
    <p:sldId id="434" r:id="rId69"/>
    <p:sldId id="418" r:id="rId70"/>
    <p:sldId id="472" r:id="rId71"/>
    <p:sldId id="473" r:id="rId72"/>
    <p:sldId id="420" r:id="rId73"/>
    <p:sldId id="436" r:id="rId74"/>
    <p:sldId id="477" r:id="rId75"/>
    <p:sldId id="479" r:id="rId76"/>
    <p:sldId id="478" r:id="rId77"/>
    <p:sldId id="480" r:id="rId78"/>
    <p:sldId id="481" r:id="rId79"/>
    <p:sldId id="474" r:id="rId80"/>
    <p:sldId id="429" r:id="rId81"/>
    <p:sldId id="430" r:id="rId82"/>
    <p:sldId id="417" r:id="rId83"/>
    <p:sldId id="475" r:id="rId84"/>
    <p:sldId id="476" r:id="rId85"/>
    <p:sldId id="432" r:id="rId86"/>
    <p:sldId id="435" r:id="rId87"/>
    <p:sldId id="416" r:id="rId88"/>
    <p:sldId id="422" r:id="rId89"/>
    <p:sldId id="443" r:id="rId90"/>
    <p:sldId id="421" r:id="rId91"/>
    <p:sldId id="398" r:id="rId92"/>
    <p:sldId id="423" r:id="rId93"/>
    <p:sldId id="424" r:id="rId94"/>
    <p:sldId id="425" r:id="rId95"/>
    <p:sldId id="426" r:id="rId96"/>
    <p:sldId id="506" r:id="rId97"/>
    <p:sldId id="511" r:id="rId98"/>
    <p:sldId id="510" r:id="rId99"/>
    <p:sldId id="515" r:id="rId100"/>
    <p:sldId id="514" r:id="rId101"/>
    <p:sldId id="518" r:id="rId102"/>
    <p:sldId id="517" r:id="rId103"/>
    <p:sldId id="520" r:id="rId104"/>
    <p:sldId id="516" r:id="rId105"/>
    <p:sldId id="521" r:id="rId106"/>
    <p:sldId id="505" r:id="rId107"/>
    <p:sldId id="522" r:id="rId108"/>
    <p:sldId id="508" r:id="rId109"/>
    <p:sldId id="523" r:id="rId110"/>
    <p:sldId id="507" r:id="rId111"/>
    <p:sldId id="524" r:id="rId112"/>
    <p:sldId id="529" r:id="rId113"/>
    <p:sldId id="513" r:id="rId114"/>
    <p:sldId id="525" r:id="rId115"/>
    <p:sldId id="459" r:id="rId116"/>
    <p:sldId id="519" r:id="rId117"/>
    <p:sldId id="512" r:id="rId118"/>
    <p:sldId id="460" r:id="rId119"/>
    <p:sldId id="509" r:id="rId120"/>
    <p:sldId id="526" r:id="rId121"/>
    <p:sldId id="527" r:id="rId122"/>
    <p:sldId id="317" r:id="rId123"/>
    <p:sldId id="318" r:id="rId124"/>
    <p:sldId id="319" r:id="rId125"/>
    <p:sldId id="531" r:id="rId126"/>
    <p:sldId id="266" r:id="rId127"/>
    <p:sldId id="533" r:id="rId128"/>
    <p:sldId id="532" r:id="rId129"/>
    <p:sldId id="530" r:id="rId130"/>
    <p:sldId id="404" r:id="rId131"/>
    <p:sldId id="403" r:id="rId132"/>
  </p:sldIdLst>
  <p:sldSz cx="9144000" cy="6858000" type="screen4x3"/>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Стандартный раздел" id="{1CDAC3FE-4DF1-1B41-B7E6-BE3C7ACAED8C}">
          <p14:sldIdLst>
            <p14:sldId id="256"/>
            <p14:sldId id="274"/>
            <p14:sldId id="402"/>
            <p14:sldId id="412"/>
            <p14:sldId id="411"/>
            <p14:sldId id="375"/>
            <p14:sldId id="320"/>
            <p14:sldId id="376"/>
            <p14:sldId id="377"/>
            <p14:sldId id="378"/>
            <p14:sldId id="380"/>
            <p14:sldId id="379"/>
            <p14:sldId id="396"/>
            <p14:sldId id="381"/>
            <p14:sldId id="383"/>
            <p14:sldId id="397"/>
            <p14:sldId id="386"/>
            <p14:sldId id="387"/>
            <p14:sldId id="389"/>
            <p14:sldId id="390"/>
            <p14:sldId id="392"/>
            <p14:sldId id="407"/>
            <p14:sldId id="456"/>
            <p14:sldId id="410"/>
            <p14:sldId id="408"/>
            <p14:sldId id="409"/>
            <p14:sldId id="391"/>
            <p14:sldId id="406"/>
            <p14:sldId id="393"/>
            <p14:sldId id="394"/>
            <p14:sldId id="413"/>
            <p14:sldId id="395"/>
            <p14:sldId id="414"/>
            <p14:sldId id="439"/>
            <p14:sldId id="441"/>
            <p14:sldId id="442"/>
            <p14:sldId id="444"/>
            <p14:sldId id="440"/>
            <p14:sldId id="445"/>
            <p14:sldId id="446"/>
            <p14:sldId id="484"/>
            <p14:sldId id="485"/>
            <p14:sldId id="486"/>
            <p14:sldId id="487"/>
            <p14:sldId id="488"/>
            <p14:sldId id="489"/>
            <p14:sldId id="490"/>
            <p14:sldId id="491"/>
            <p14:sldId id="492"/>
            <p14:sldId id="493"/>
            <p14:sldId id="494"/>
            <p14:sldId id="495"/>
            <p14:sldId id="496"/>
            <p14:sldId id="497"/>
            <p14:sldId id="498"/>
            <p14:sldId id="499"/>
            <p14:sldId id="500"/>
            <p14:sldId id="401"/>
            <p14:sldId id="399"/>
            <p14:sldId id="467"/>
            <p14:sldId id="468"/>
            <p14:sldId id="415"/>
            <p14:sldId id="427"/>
            <p14:sldId id="470"/>
            <p14:sldId id="469"/>
            <p14:sldId id="471"/>
            <p14:sldId id="419"/>
            <p14:sldId id="434"/>
            <p14:sldId id="418"/>
            <p14:sldId id="472"/>
            <p14:sldId id="473"/>
            <p14:sldId id="420"/>
            <p14:sldId id="436"/>
            <p14:sldId id="477"/>
            <p14:sldId id="479"/>
            <p14:sldId id="478"/>
            <p14:sldId id="480"/>
            <p14:sldId id="481"/>
            <p14:sldId id="474"/>
            <p14:sldId id="429"/>
            <p14:sldId id="430"/>
            <p14:sldId id="417"/>
            <p14:sldId id="475"/>
            <p14:sldId id="476"/>
            <p14:sldId id="432"/>
            <p14:sldId id="435"/>
            <p14:sldId id="416"/>
            <p14:sldId id="422"/>
            <p14:sldId id="443"/>
            <p14:sldId id="421"/>
            <p14:sldId id="398"/>
            <p14:sldId id="423"/>
            <p14:sldId id="424"/>
            <p14:sldId id="425"/>
            <p14:sldId id="426"/>
            <p14:sldId id="506"/>
            <p14:sldId id="511"/>
            <p14:sldId id="510"/>
            <p14:sldId id="515"/>
            <p14:sldId id="514"/>
            <p14:sldId id="518"/>
            <p14:sldId id="517"/>
            <p14:sldId id="520"/>
            <p14:sldId id="516"/>
            <p14:sldId id="521"/>
            <p14:sldId id="505"/>
            <p14:sldId id="522"/>
            <p14:sldId id="508"/>
            <p14:sldId id="523"/>
            <p14:sldId id="507"/>
            <p14:sldId id="524"/>
            <p14:sldId id="529"/>
            <p14:sldId id="513"/>
            <p14:sldId id="525"/>
            <p14:sldId id="459"/>
            <p14:sldId id="519"/>
            <p14:sldId id="512"/>
            <p14:sldId id="460"/>
            <p14:sldId id="509"/>
            <p14:sldId id="526"/>
            <p14:sldId id="527"/>
            <p14:sldId id="317"/>
            <p14:sldId id="318"/>
            <p14:sldId id="319"/>
            <p14:sldId id="531"/>
            <p14:sldId id="266"/>
            <p14:sldId id="533"/>
            <p14:sldId id="532"/>
            <p14:sldId id="530"/>
            <p14:sldId id="404"/>
            <p14:sldId id="40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60C8AF"/>
    <a:srgbClr val="75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434" autoAdjust="0"/>
  </p:normalViewPr>
  <p:slideViewPr>
    <p:cSldViewPr>
      <p:cViewPr varScale="1">
        <p:scale>
          <a:sx n="110" d="100"/>
          <a:sy n="110" d="100"/>
        </p:scale>
        <p:origin x="-158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A9D305F-EC9B-48E0-ABCA-C61BD459FC5C}" type="datetimeFigureOut">
              <a:rPr lang="ru-RU" smtClean="0">
                <a:solidFill>
                  <a:prstClr val="black">
                    <a:tint val="75000"/>
                  </a:prstClr>
                </a:solidFill>
              </a:rPr>
              <a:pPr/>
              <a:t>03.10.2017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A661B94-607D-4ABF-92B2-50D3A6F9366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7352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9D305F-EC9B-48E0-ABCA-C61BD459FC5C}" type="datetimeFigureOut">
              <a:rPr lang="ru-RU" smtClean="0">
                <a:solidFill>
                  <a:prstClr val="black">
                    <a:tint val="75000"/>
                  </a:prstClr>
                </a:solidFill>
              </a:rPr>
              <a:pPr/>
              <a:t>03.10.2017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A661B94-607D-4ABF-92B2-50D3A6F9366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49087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9D305F-EC9B-48E0-ABCA-C61BD459FC5C}" type="datetimeFigureOut">
              <a:rPr lang="ru-RU" smtClean="0">
                <a:solidFill>
                  <a:prstClr val="black">
                    <a:tint val="75000"/>
                  </a:prstClr>
                </a:solidFill>
              </a:rPr>
              <a:pPr/>
              <a:t>03.10.2017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A661B94-607D-4ABF-92B2-50D3A6F93663}" type="slidenum">
              <a:rPr lang="ru-RU" smtClean="0">
                <a:solidFill>
                  <a:prstClr val="black">
                    <a:tint val="75000"/>
                  </a:prstClr>
                </a:solidFill>
              </a:rPr>
              <a:pPr/>
              <a:t>‹#›</a:t>
            </a:fld>
            <a:endParaRPr lang="ru-RU">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36725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9D305F-EC9B-48E0-ABCA-C61BD459FC5C}" type="datetimeFigureOut">
              <a:rPr lang="ru-RU" smtClean="0">
                <a:solidFill>
                  <a:prstClr val="black">
                    <a:tint val="75000"/>
                  </a:prstClr>
                </a:solidFill>
              </a:rPr>
              <a:pPr/>
              <a:t>03.10.2017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A661B94-607D-4ABF-92B2-50D3A6F9366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8266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9D305F-EC9B-48E0-ABCA-C61BD459FC5C}" type="datetimeFigureOut">
              <a:rPr lang="ru-RU" smtClean="0">
                <a:solidFill>
                  <a:prstClr val="black">
                    <a:tint val="75000"/>
                  </a:prstClr>
                </a:solidFill>
              </a:rPr>
              <a:pPr/>
              <a:t>03.10.2017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A661B94-607D-4ABF-92B2-50D3A6F93663}" type="slidenum">
              <a:rPr lang="ru-RU" smtClean="0">
                <a:solidFill>
                  <a:prstClr val="black">
                    <a:tint val="75000"/>
                  </a:prstClr>
                </a:solidFill>
              </a:rPr>
              <a:pPr/>
              <a:t>‹#›</a:t>
            </a:fld>
            <a:endParaRPr lang="ru-RU">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66750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9D305F-EC9B-48E0-ABCA-C61BD459FC5C}" type="datetimeFigureOut">
              <a:rPr lang="ru-RU" smtClean="0">
                <a:solidFill>
                  <a:prstClr val="black">
                    <a:tint val="75000"/>
                  </a:prstClr>
                </a:solidFill>
              </a:rPr>
              <a:pPr/>
              <a:t>03.10.2017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A661B94-607D-4ABF-92B2-50D3A6F9366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17225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A9D305F-EC9B-48E0-ABCA-C61BD459FC5C}" type="datetimeFigureOut">
              <a:rPr lang="ru-RU" smtClean="0">
                <a:solidFill>
                  <a:prstClr val="black">
                    <a:tint val="75000"/>
                  </a:prstClr>
                </a:solidFill>
              </a:rPr>
              <a:pPr/>
              <a:t>03.10.2017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A661B94-607D-4ABF-92B2-50D3A6F9366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70415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A9D305F-EC9B-48E0-ABCA-C61BD459FC5C}" type="datetimeFigureOut">
              <a:rPr lang="ru-RU" smtClean="0">
                <a:solidFill>
                  <a:prstClr val="black">
                    <a:tint val="75000"/>
                  </a:prstClr>
                </a:solidFill>
              </a:rPr>
              <a:pPr/>
              <a:t>03.10.2017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A661B94-607D-4ABF-92B2-50D3A6F9366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35213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A9D305F-EC9B-48E0-ABCA-C61BD459FC5C}" type="datetimeFigureOut">
              <a:rPr lang="ru-RU" smtClean="0">
                <a:solidFill>
                  <a:prstClr val="black">
                    <a:tint val="75000"/>
                  </a:prstClr>
                </a:solidFill>
              </a:rPr>
              <a:pPr/>
              <a:t>03.10.2017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A661B94-607D-4ABF-92B2-50D3A6F9366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8403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9D305F-EC9B-48E0-ABCA-C61BD459FC5C}" type="datetimeFigureOut">
              <a:rPr lang="ru-RU" smtClean="0">
                <a:solidFill>
                  <a:prstClr val="black">
                    <a:tint val="75000"/>
                  </a:prstClr>
                </a:solidFill>
              </a:rPr>
              <a:pPr/>
              <a:t>03.10.2017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A661B94-607D-4ABF-92B2-50D3A6F9366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60710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A9D305F-EC9B-48E0-ABCA-C61BD459FC5C}" type="datetimeFigureOut">
              <a:rPr lang="ru-RU" smtClean="0">
                <a:solidFill>
                  <a:prstClr val="black">
                    <a:tint val="75000"/>
                  </a:prstClr>
                </a:solidFill>
              </a:rPr>
              <a:pPr/>
              <a:t>03.10.2017</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1A661B94-607D-4ABF-92B2-50D3A6F9366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44641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A9D305F-EC9B-48E0-ABCA-C61BD459FC5C}" type="datetimeFigureOut">
              <a:rPr lang="ru-RU" smtClean="0">
                <a:solidFill>
                  <a:prstClr val="black">
                    <a:tint val="75000"/>
                  </a:prstClr>
                </a:solidFill>
              </a:rPr>
              <a:pPr/>
              <a:t>03.10.2017</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1A661B94-607D-4ABF-92B2-50D3A6F9366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2251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A9D305F-EC9B-48E0-ABCA-C61BD459FC5C}" type="datetimeFigureOut">
              <a:rPr lang="ru-RU" smtClean="0">
                <a:solidFill>
                  <a:prstClr val="black">
                    <a:tint val="75000"/>
                  </a:prstClr>
                </a:solidFill>
              </a:rPr>
              <a:pPr/>
              <a:t>03.10.2017</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1A661B94-607D-4ABF-92B2-50D3A6F9366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51386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D305F-EC9B-48E0-ABCA-C61BD459FC5C}" type="datetimeFigureOut">
              <a:rPr lang="ru-RU" smtClean="0">
                <a:solidFill>
                  <a:prstClr val="black">
                    <a:tint val="75000"/>
                  </a:prstClr>
                </a:solidFill>
              </a:rPr>
              <a:pPr/>
              <a:t>03.10.2017</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1A661B94-607D-4ABF-92B2-50D3A6F9366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32032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8A9D305F-EC9B-48E0-ABCA-C61BD459FC5C}" type="datetimeFigureOut">
              <a:rPr lang="ru-RU" smtClean="0">
                <a:solidFill>
                  <a:prstClr val="black">
                    <a:tint val="75000"/>
                  </a:prstClr>
                </a:solidFill>
              </a:rPr>
              <a:pPr/>
              <a:t>03.10.2017</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1A661B94-607D-4ABF-92B2-50D3A6F9366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26976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A9D305F-EC9B-48E0-ABCA-C61BD459FC5C}" type="datetimeFigureOut">
              <a:rPr lang="ru-RU" smtClean="0">
                <a:solidFill>
                  <a:prstClr val="black">
                    <a:tint val="75000"/>
                  </a:prstClr>
                </a:solidFill>
              </a:rPr>
              <a:pPr/>
              <a:t>03.10.2017</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1A661B94-607D-4ABF-92B2-50D3A6F9366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42402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9D305F-EC9B-48E0-ABCA-C61BD459FC5C}" type="datetimeFigureOut">
              <a:rPr lang="ru-RU" smtClean="0">
                <a:solidFill>
                  <a:prstClr val="black">
                    <a:tint val="75000"/>
                  </a:prstClr>
                </a:solidFill>
              </a:rPr>
              <a:pPr/>
              <a:t>03.10.2017</a:t>
            </a:fld>
            <a:endParaRPr lang="ru-RU">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A661B94-607D-4ABF-92B2-50D3A6F9366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72517555"/>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 id="214748397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Par201"/><Relationship Id="rId5" Type="http://schemas.openxmlformats.org/officeDocument/2006/relationships/hyperlink" Target="#Par199"/><Relationship Id="rId4" Type="http://schemas.openxmlformats.org/officeDocument/2006/relationships/hyperlink" Target="#Par191"/></Relationships>
</file>

<file path=ppt/slides/_rels/slide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Par201"/><Relationship Id="rId5" Type="http://schemas.openxmlformats.org/officeDocument/2006/relationships/hyperlink" Target="#Par199"/><Relationship Id="rId4" Type="http://schemas.openxmlformats.org/officeDocument/2006/relationships/hyperlink" Target="#Par191"/></Relationships>
</file>

<file path=ppt/slides/_rels/slide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acato.ru/articles/20160727/novyj-poryadok-oplaty-otopleniya" TargetMode="External"/></Relationships>
</file>

<file path=ppt/slides/_rels/slide122.xml.rels><?xml version="1.0" encoding="UTF-8" standalone="yes"?>
<Relationships xmlns="http://schemas.openxmlformats.org/package/2006/relationships"><Relationship Id="rId2" Type="http://schemas.openxmlformats.org/officeDocument/2006/relationships/hyperlink" Target="http://izhcommunal.ru/dir/18-1-0-452"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http://izhcommunal.ru/dir/5-1-0-500"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acato.ru/articles/20141210/rso-pramye-platezi-i-pramye-dogovory" TargetMode="External"/></Relationships>
</file>

<file path=ppt/slides/_rels/slide1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acato.ru/video/free/20160720/novyj-poryadok-primeneniya-povyshayushih-koefficientov-k-normativam-potrebleniya-k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Par191"/></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Par814"/><Relationship Id="rId4" Type="http://schemas.openxmlformats.org/officeDocument/2006/relationships/hyperlink" Target="#Par1332"/></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Par831"/><Relationship Id="rId4" Type="http://schemas.openxmlformats.org/officeDocument/2006/relationships/hyperlink" Target="#Par1332"/></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Par1332"/></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Par814"/><Relationship Id="rId4" Type="http://schemas.openxmlformats.org/officeDocument/2006/relationships/hyperlink" Target="#Par1332"/></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Par814"/><Relationship Id="rId4" Type="http://schemas.openxmlformats.org/officeDocument/2006/relationships/hyperlink" Target="#Par1332"/></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Par831"/><Relationship Id="rId4" Type="http://schemas.openxmlformats.org/officeDocument/2006/relationships/hyperlink" Target="#Par1332"/></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Par1332"/><Relationship Id="rId4" Type="http://schemas.openxmlformats.org/officeDocument/2006/relationships/hyperlink" Target="#Par1311"/></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Par814"/><Relationship Id="rId4" Type="http://schemas.openxmlformats.org/officeDocument/2006/relationships/hyperlink" Target="#Par1332"/></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Par814"/><Relationship Id="rId5" Type="http://schemas.openxmlformats.org/officeDocument/2006/relationships/hyperlink" Target="#Par1332"/><Relationship Id="rId4" Type="http://schemas.openxmlformats.org/officeDocument/2006/relationships/hyperlink" Target="#Par1314"/></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Par814"/><Relationship Id="rId4" Type="http://schemas.openxmlformats.org/officeDocument/2006/relationships/hyperlink" Target="#Par1332"/></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Par945"/></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Par814"/><Relationship Id="rId4" Type="http://schemas.openxmlformats.org/officeDocument/2006/relationships/hyperlink" Target="#Par1332"/></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Par831"/><Relationship Id="rId4" Type="http://schemas.openxmlformats.org/officeDocument/2006/relationships/hyperlink" Target="#Par1332"/></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Par831"/><Relationship Id="rId4" Type="http://schemas.openxmlformats.org/officeDocument/2006/relationships/hyperlink" Target="#Par1332"/></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Par1286"/></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Par814"/><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Par1332"/><Relationship Id="rId5" Type="http://schemas.openxmlformats.org/officeDocument/2006/relationships/hyperlink" Target="#Par1286"/><Relationship Id="rId4" Type="http://schemas.openxmlformats.org/officeDocument/2006/relationships/hyperlink" Target="#Par1316"/></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Par814"/><Relationship Id="rId5" Type="http://schemas.openxmlformats.org/officeDocument/2006/relationships/hyperlink" Target="#Par1332"/><Relationship Id="rId4" Type="http://schemas.openxmlformats.org/officeDocument/2006/relationships/hyperlink" Target="#Par1317"/></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Par831"/><Relationship Id="rId4" Type="http://schemas.openxmlformats.org/officeDocument/2006/relationships/hyperlink" Target="#Par1332"/></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Par1332"/></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Изображение 10" descr="презентация титул.jpg"/>
          <p:cNvPicPr>
            <a:picLocks noChangeAspect="1"/>
          </p:cNvPicPr>
          <p:nvPr/>
        </p:nvPicPr>
        <p:blipFill rotWithShape="1">
          <a:blip r:embed="rId2">
            <a:extLst>
              <a:ext uri="{28A0092B-C50C-407E-A947-70E740481C1C}">
                <a14:useLocalDpi xmlns:a14="http://schemas.microsoft.com/office/drawing/2010/main" val="0"/>
              </a:ext>
            </a:extLst>
          </a:blip>
          <a:srcRect l="4868" b="5274"/>
          <a:stretch/>
        </p:blipFill>
        <p:spPr>
          <a:xfrm>
            <a:off x="-47129" y="-2"/>
            <a:ext cx="9191130" cy="6858002"/>
          </a:xfrm>
          <a:prstGeom prst="rect">
            <a:avLst/>
          </a:prstGeom>
        </p:spPr>
      </p:pic>
      <p:sp>
        <p:nvSpPr>
          <p:cNvPr id="2" name="TextBox 1"/>
          <p:cNvSpPr txBox="1"/>
          <p:nvPr/>
        </p:nvSpPr>
        <p:spPr>
          <a:xfrm>
            <a:off x="467544" y="4077072"/>
            <a:ext cx="8064896" cy="3416320"/>
          </a:xfrm>
          <a:prstGeom prst="rect">
            <a:avLst/>
          </a:prstGeom>
          <a:noFill/>
        </p:spPr>
        <p:txBody>
          <a:bodyPr wrap="square" rtlCol="0">
            <a:spAutoFit/>
          </a:bodyPr>
          <a:lstStyle/>
          <a:p>
            <a:pPr algn="ctr"/>
            <a:r>
              <a:rPr lang="ru-RU" sz="3600" dirty="0" smtClean="0">
                <a:effectLst>
                  <a:glow rad="165100">
                    <a:schemeClr val="bg1">
                      <a:alpha val="55000"/>
                    </a:schemeClr>
                  </a:glow>
                </a:effectLst>
              </a:rPr>
              <a:t>Предоставление коммунальных услуг </a:t>
            </a:r>
          </a:p>
          <a:p>
            <a:pPr algn="ctr"/>
            <a:r>
              <a:rPr lang="ru-RU" sz="3600" dirty="0" smtClean="0">
                <a:effectLst>
                  <a:glow rad="165100">
                    <a:schemeClr val="bg1">
                      <a:alpha val="55000"/>
                    </a:schemeClr>
                  </a:glow>
                </a:effectLst>
              </a:rPr>
              <a:t>в многоквартирные дома </a:t>
            </a:r>
            <a:r>
              <a:rPr lang="ru-RU" sz="3600" b="1" dirty="0"/>
              <a:t>Изменения в Правила предоставления коммунальных услуг</a:t>
            </a:r>
            <a:endParaRPr lang="ru-RU" sz="3600" dirty="0">
              <a:effectLst>
                <a:glow rad="165100">
                  <a:schemeClr val="bg1">
                    <a:alpha val="55000"/>
                  </a:schemeClr>
                </a:glow>
              </a:effectLst>
            </a:endParaRPr>
          </a:p>
        </p:txBody>
      </p:sp>
    </p:spTree>
    <p:extLst>
      <p:ext uri="{BB962C8B-B14F-4D97-AF65-F5344CB8AC3E}">
        <p14:creationId xmlns:p14="http://schemas.microsoft.com/office/powerpoint/2010/main" val="2072426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48164"/>
            <a:ext cx="8784976" cy="5632311"/>
          </a:xfrm>
          <a:prstGeom prst="rect">
            <a:avLst/>
          </a:prstGeom>
        </p:spPr>
        <p:txBody>
          <a:bodyPr wrap="square">
            <a:spAutoFit/>
          </a:bodyPr>
          <a:lstStyle/>
          <a:p>
            <a:pPr algn="ctr"/>
            <a:r>
              <a:rPr lang="ru-RU" sz="3000" b="1" i="1" dirty="0"/>
              <a:t>Схема предоставления коммунальной услуги</a:t>
            </a:r>
            <a:endParaRPr lang="ru-RU" sz="3000" dirty="0"/>
          </a:p>
          <a:p>
            <a:pPr algn="just"/>
            <a:r>
              <a:rPr lang="ru-RU" sz="3000" dirty="0"/>
              <a:t>Поскольку подавляющее число исполнителей коммунальных услуг (УО, ТСЖ, ЖСК) не имеют собственных котельных, собственных электростанций, систем очистки воды и другого оборудования, необходимого для самостоятельной выработки электроэнергии, </a:t>
            </a:r>
            <a:r>
              <a:rPr lang="ru-RU" sz="3000" dirty="0" err="1"/>
              <a:t>теплоэнергии</a:t>
            </a:r>
            <a:r>
              <a:rPr lang="ru-RU" sz="3000" dirty="0"/>
              <a:t>, воды, необходимых для предоставления коммунальных услуг, возникает вопрос, откуда же указанные блага поступают к жильцам</a:t>
            </a:r>
            <a:r>
              <a:rPr lang="ru-RU" sz="3000" dirty="0" smtClean="0"/>
              <a:t>.</a:t>
            </a:r>
            <a:endParaRPr lang="ru-RU" sz="3000" dirty="0"/>
          </a:p>
        </p:txBody>
      </p:sp>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Tree>
    <p:extLst>
      <p:ext uri="{BB962C8B-B14F-4D97-AF65-F5344CB8AC3E}">
        <p14:creationId xmlns:p14="http://schemas.microsoft.com/office/powerpoint/2010/main" val="341812797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23528" y="476672"/>
            <a:ext cx="8352928" cy="523220"/>
          </a:xfrm>
          <a:prstGeom prst="rect">
            <a:avLst/>
          </a:prstGeom>
        </p:spPr>
        <p:txBody>
          <a:bodyPr wrap="square">
            <a:spAutoFit/>
          </a:bodyPr>
          <a:lstStyle/>
          <a:p>
            <a:endParaRPr lang="ru-RU" sz="2800" dirty="0"/>
          </a:p>
        </p:txBody>
      </p:sp>
      <p:sp>
        <p:nvSpPr>
          <p:cNvPr id="2" name="Прямоугольник 1"/>
          <p:cNvSpPr/>
          <p:nvPr/>
        </p:nvSpPr>
        <p:spPr>
          <a:xfrm>
            <a:off x="251520" y="260648"/>
            <a:ext cx="8640960" cy="6370975"/>
          </a:xfrm>
          <a:prstGeom prst="rect">
            <a:avLst/>
          </a:prstGeom>
        </p:spPr>
        <p:txBody>
          <a:bodyPr wrap="square">
            <a:spAutoFit/>
          </a:bodyPr>
          <a:lstStyle/>
          <a:p>
            <a:pPr algn="ctr"/>
            <a:r>
              <a:rPr lang="ru-RU" sz="2400" b="1" dirty="0" smtClean="0">
                <a:latin typeface="Arial" panose="020B0604020202020204" pitchFamily="34" charset="0"/>
                <a:cs typeface="Arial" panose="020B0604020202020204" pitchFamily="34" charset="0"/>
              </a:rPr>
              <a:t>Порядок </a:t>
            </a:r>
            <a:r>
              <a:rPr lang="ru-RU" sz="2400" b="1" dirty="0">
                <a:latin typeface="Arial" panose="020B0604020202020204" pitchFamily="34" charset="0"/>
                <a:cs typeface="Arial" panose="020B0604020202020204" pitchFamily="34" charset="0"/>
              </a:rPr>
              <a:t>определения количества лиц, проживающих в жилом помещении, в целях расчета размера платы и объема потребления коммунальных </a:t>
            </a:r>
            <a:r>
              <a:rPr lang="ru-RU" sz="2400" b="1" dirty="0" smtClean="0">
                <a:latin typeface="Arial" panose="020B0604020202020204" pitchFamily="34" charset="0"/>
                <a:cs typeface="Arial" panose="020B0604020202020204" pitchFamily="34" charset="0"/>
              </a:rPr>
              <a:t>услуг</a:t>
            </a:r>
          </a:p>
          <a:p>
            <a:pPr algn="ctr"/>
            <a:r>
              <a:rPr lang="ru-RU" sz="2400" dirty="0" smtClean="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a:t>
            </a:r>
            <a:r>
              <a:rPr lang="ru-RU" sz="2400" u="sng" dirty="0">
                <a:latin typeface="Arial" panose="020B0604020202020204" pitchFamily="34" charset="0"/>
                <a:cs typeface="Arial" panose="020B0604020202020204" pitchFamily="34" charset="0"/>
              </a:rPr>
              <a:t>письмо Минстроя России от </a:t>
            </a:r>
            <a:r>
              <a:rPr lang="ru-RU" sz="2400" u="sng" dirty="0" smtClean="0">
                <a:latin typeface="Arial" panose="020B0604020202020204" pitchFamily="34" charset="0"/>
                <a:cs typeface="Arial" panose="020B0604020202020204" pitchFamily="34" charset="0"/>
              </a:rPr>
              <a:t>10.11.16 </a:t>
            </a:r>
            <a:r>
              <a:rPr lang="ru-RU" sz="2400" u="sng" dirty="0">
                <a:latin typeface="Arial" panose="020B0604020202020204" pitchFamily="34" charset="0"/>
                <a:cs typeface="Arial" panose="020B0604020202020204" pitchFamily="34" charset="0"/>
              </a:rPr>
              <a:t>№ 37404-АТ/04</a:t>
            </a:r>
            <a:r>
              <a:rPr lang="ru-RU" sz="2400" dirty="0">
                <a:latin typeface="Arial" panose="020B0604020202020204" pitchFamily="34" charset="0"/>
                <a:cs typeface="Arial" panose="020B0604020202020204" pitchFamily="34" charset="0"/>
              </a:rPr>
              <a:t>) </a:t>
            </a:r>
          </a:p>
          <a:p>
            <a:pPr algn="just"/>
            <a:r>
              <a:rPr lang="ru-RU" sz="2400" dirty="0" smtClean="0">
                <a:latin typeface="Arial" panose="020B0604020202020204" pitchFamily="34" charset="0"/>
                <a:cs typeface="Arial" panose="020B0604020202020204" pitchFamily="34" charset="0"/>
              </a:rPr>
              <a:t>   Для </a:t>
            </a:r>
            <a:r>
              <a:rPr lang="ru-RU" sz="2400" dirty="0">
                <a:latin typeface="Arial" panose="020B0604020202020204" pitchFamily="34" charset="0"/>
                <a:cs typeface="Arial" panose="020B0604020202020204" pitchFamily="34" charset="0"/>
              </a:rPr>
              <a:t>расчета размера платы за коммунальные услуги применяются </a:t>
            </a:r>
            <a:r>
              <a:rPr lang="ru-RU" sz="2400" dirty="0" smtClean="0">
                <a:latin typeface="Arial" panose="020B0604020202020204" pitchFamily="34" charset="0"/>
                <a:cs typeface="Arial" panose="020B0604020202020204" pitchFamily="34" charset="0"/>
              </a:rPr>
              <a:t>формулы к Правилам </a:t>
            </a:r>
            <a:r>
              <a:rPr lang="ru-RU" sz="2400" dirty="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354, где </a:t>
            </a:r>
            <a:r>
              <a:rPr lang="ru-RU" sz="2400" dirty="0">
                <a:latin typeface="Arial" panose="020B0604020202020204" pitchFamily="34" charset="0"/>
                <a:cs typeface="Arial" panose="020B0604020202020204" pitchFamily="34" charset="0"/>
              </a:rPr>
              <a:t>используются понятия «количество </a:t>
            </a:r>
            <a:r>
              <a:rPr lang="ru-RU" sz="2400" b="1" dirty="0">
                <a:latin typeface="Arial" panose="020B0604020202020204" pitchFamily="34" charset="0"/>
                <a:cs typeface="Arial" panose="020B0604020202020204" pitchFamily="34" charset="0"/>
              </a:rPr>
              <a:t>постоянно проживающих граждан</a:t>
            </a:r>
            <a:r>
              <a:rPr lang="ru-RU" sz="2400" dirty="0">
                <a:latin typeface="Arial" panose="020B0604020202020204" pitchFamily="34" charset="0"/>
                <a:cs typeface="Arial" panose="020B0604020202020204" pitchFamily="34" charset="0"/>
              </a:rPr>
              <a:t>» и «количество </a:t>
            </a:r>
            <a:r>
              <a:rPr lang="ru-RU" sz="2400" b="1" dirty="0">
                <a:latin typeface="Arial" panose="020B0604020202020204" pitchFamily="34" charset="0"/>
                <a:cs typeface="Arial" panose="020B0604020202020204" pitchFamily="34" charset="0"/>
              </a:rPr>
              <a:t>временно проживающих граждан</a:t>
            </a:r>
            <a:r>
              <a:rPr lang="ru-RU" sz="2400" dirty="0">
                <a:latin typeface="Arial" panose="020B0604020202020204" pitchFamily="34" charset="0"/>
                <a:cs typeface="Arial" panose="020B0604020202020204" pitchFamily="34" charset="0"/>
              </a:rPr>
              <a:t>». </a:t>
            </a:r>
            <a:endParaRPr lang="ru-RU" sz="2400" dirty="0" smtClean="0">
              <a:latin typeface="Arial" panose="020B0604020202020204" pitchFamily="34" charset="0"/>
              <a:cs typeface="Arial" panose="020B0604020202020204" pitchFamily="34" charset="0"/>
            </a:endParaRPr>
          </a:p>
          <a:p>
            <a:pPr algn="just"/>
            <a:r>
              <a:rPr lang="ru-RU" sz="2400" b="1" dirty="0" smtClean="0">
                <a:latin typeface="Arial" panose="020B0604020202020204" pitchFamily="34" charset="0"/>
                <a:cs typeface="Arial" panose="020B0604020202020204" pitchFamily="34" charset="0"/>
              </a:rPr>
              <a:t>Постоянно </a:t>
            </a:r>
            <a:r>
              <a:rPr lang="ru-RU" sz="2400" b="1" dirty="0">
                <a:latin typeface="Arial" panose="020B0604020202020204" pitchFamily="34" charset="0"/>
                <a:cs typeface="Arial" panose="020B0604020202020204" pitchFamily="34" charset="0"/>
              </a:rPr>
              <a:t>проживающие </a:t>
            </a:r>
            <a:r>
              <a:rPr lang="ru-RU" sz="2400" dirty="0">
                <a:latin typeface="Arial" panose="020B0604020202020204" pitchFamily="34" charset="0"/>
                <a:cs typeface="Arial" panose="020B0604020202020204" pitchFamily="34" charset="0"/>
              </a:rPr>
              <a:t>граждане – </a:t>
            </a:r>
            <a:r>
              <a:rPr lang="ru-RU" sz="2400" b="1" dirty="0">
                <a:latin typeface="Arial" panose="020B0604020202020204" pitchFamily="34" charset="0"/>
                <a:cs typeface="Arial" panose="020B0604020202020204" pitchFamily="34" charset="0"/>
              </a:rPr>
              <a:t>зарегистрированные </a:t>
            </a:r>
            <a:r>
              <a:rPr lang="ru-RU" sz="2400" dirty="0">
                <a:latin typeface="Arial" panose="020B0604020202020204" pitchFamily="34" charset="0"/>
                <a:cs typeface="Arial" panose="020B0604020202020204" pitchFamily="34" charset="0"/>
              </a:rPr>
              <a:t>в помещении</a:t>
            </a:r>
            <a:r>
              <a:rPr lang="ru-RU" sz="2400" b="1" dirty="0">
                <a:latin typeface="Arial" panose="020B0604020202020204" pitchFamily="34" charset="0"/>
                <a:cs typeface="Arial" panose="020B0604020202020204" pitchFamily="34" charset="0"/>
              </a:rPr>
              <a:t> по месту жительства </a:t>
            </a:r>
            <a:r>
              <a:rPr lang="ru-RU" sz="2400" dirty="0">
                <a:latin typeface="Arial" panose="020B0604020202020204" pitchFamily="34" charset="0"/>
                <a:cs typeface="Arial" panose="020B0604020202020204" pitchFamily="34" charset="0"/>
              </a:rPr>
              <a:t>(</a:t>
            </a:r>
            <a:r>
              <a:rPr lang="ru-RU" sz="2400" u="sng" dirty="0" err="1">
                <a:latin typeface="Arial" panose="020B0604020202020204" pitchFamily="34" charset="0"/>
                <a:cs typeface="Arial" panose="020B0604020202020204" pitchFamily="34" charset="0"/>
              </a:rPr>
              <a:t>абз</a:t>
            </a:r>
            <a:r>
              <a:rPr lang="ru-RU" sz="2400" u="sng" dirty="0">
                <a:latin typeface="Arial" panose="020B0604020202020204" pitchFamily="34" charset="0"/>
                <a:cs typeface="Arial" panose="020B0604020202020204" pitchFamily="34" charset="0"/>
              </a:rPr>
              <a:t>. 2</a:t>
            </a:r>
            <a:r>
              <a:rPr lang="ru-RU" sz="2400" dirty="0">
                <a:latin typeface="Arial" panose="020B0604020202020204" pitchFamily="34" charset="0"/>
                <a:cs typeface="Arial" panose="020B0604020202020204" pitchFamily="34" charset="0"/>
              </a:rPr>
              <a:t> п. 3 Правил регистрации и снятия граждан Российской Федерации с регистрационного учета по месту пребывания и по месту жительства в пределах Российской Федерации, утв. </a:t>
            </a:r>
            <a:r>
              <a:rPr lang="ru-RU" sz="2400" u="sng" dirty="0">
                <a:latin typeface="Arial" panose="020B0604020202020204" pitchFamily="34" charset="0"/>
                <a:cs typeface="Arial" panose="020B0604020202020204" pitchFamily="34" charset="0"/>
              </a:rPr>
              <a:t>постановлением Правительства РФ от 17.07.1995 № 713</a:t>
            </a:r>
            <a:r>
              <a:rPr lang="ru-RU" sz="2400" dirty="0">
                <a:latin typeface="Arial" panose="020B0604020202020204" pitchFamily="34" charset="0"/>
                <a:cs typeface="Arial" panose="020B0604020202020204" pitchFamily="34" charset="0"/>
              </a:rPr>
              <a:t>, далее – Правила № 713). </a:t>
            </a:r>
          </a:p>
        </p:txBody>
      </p:sp>
    </p:spTree>
    <p:extLst>
      <p:ext uri="{BB962C8B-B14F-4D97-AF65-F5344CB8AC3E}">
        <p14:creationId xmlns:p14="http://schemas.microsoft.com/office/powerpoint/2010/main" val="200075388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23528" y="476672"/>
            <a:ext cx="8352928" cy="523220"/>
          </a:xfrm>
          <a:prstGeom prst="rect">
            <a:avLst/>
          </a:prstGeom>
        </p:spPr>
        <p:txBody>
          <a:bodyPr wrap="square">
            <a:spAutoFit/>
          </a:bodyPr>
          <a:lstStyle/>
          <a:p>
            <a:endParaRPr lang="ru-RU" sz="2800" dirty="0"/>
          </a:p>
        </p:txBody>
      </p:sp>
      <p:sp>
        <p:nvSpPr>
          <p:cNvPr id="2" name="Прямоугольник 1"/>
          <p:cNvSpPr/>
          <p:nvPr/>
        </p:nvSpPr>
        <p:spPr>
          <a:xfrm>
            <a:off x="179512" y="260648"/>
            <a:ext cx="8712968" cy="6370975"/>
          </a:xfrm>
          <a:prstGeom prst="rect">
            <a:avLst/>
          </a:prstGeom>
        </p:spPr>
        <p:txBody>
          <a:bodyPr wrap="square">
            <a:spAutoFit/>
          </a:bodyPr>
          <a:lstStyle/>
          <a:p>
            <a:pPr algn="just"/>
            <a:r>
              <a:rPr lang="ru-RU" sz="2400" b="1" dirty="0" smtClean="0">
                <a:latin typeface="Arial" panose="020B0604020202020204" pitchFamily="34" charset="0"/>
                <a:cs typeface="Arial" panose="020B0604020202020204" pitchFamily="34" charset="0"/>
              </a:rPr>
              <a:t>Временно </a:t>
            </a:r>
            <a:r>
              <a:rPr lang="ru-RU" sz="2400" b="1" dirty="0">
                <a:latin typeface="Arial" panose="020B0604020202020204" pitchFamily="34" charset="0"/>
                <a:cs typeface="Arial" panose="020B0604020202020204" pitchFamily="34" charset="0"/>
              </a:rPr>
              <a:t>проживающие граждане </a:t>
            </a:r>
            <a:r>
              <a:rPr lang="ru-RU" sz="2400" dirty="0">
                <a:latin typeface="Arial" panose="020B0604020202020204" pitchFamily="34" charset="0"/>
                <a:cs typeface="Arial" panose="020B0604020202020204" pitchFamily="34" charset="0"/>
              </a:rPr>
              <a:t>– </a:t>
            </a:r>
            <a:r>
              <a:rPr lang="ru-RU" sz="2400" b="1" dirty="0">
                <a:latin typeface="Arial" panose="020B0604020202020204" pitchFamily="34" charset="0"/>
                <a:cs typeface="Arial" panose="020B0604020202020204" pitchFamily="34" charset="0"/>
              </a:rPr>
              <a:t>зарегистрированные</a:t>
            </a:r>
            <a:r>
              <a:rPr lang="ru-RU" sz="2400" dirty="0">
                <a:latin typeface="Arial" panose="020B0604020202020204" pitchFamily="34" charset="0"/>
                <a:cs typeface="Arial" panose="020B0604020202020204" pitchFamily="34" charset="0"/>
              </a:rPr>
              <a:t> в помещении </a:t>
            </a:r>
            <a:r>
              <a:rPr lang="ru-RU" sz="2400" b="1" dirty="0">
                <a:latin typeface="Arial" panose="020B0604020202020204" pitchFamily="34" charset="0"/>
                <a:cs typeface="Arial" panose="020B0604020202020204" pitchFamily="34" charset="0"/>
              </a:rPr>
              <a:t>по месту пребывания </a:t>
            </a:r>
            <a:r>
              <a:rPr lang="ru-RU" sz="2400" dirty="0">
                <a:latin typeface="Arial" panose="020B0604020202020204" pitchFamily="34" charset="0"/>
                <a:cs typeface="Arial" panose="020B0604020202020204" pitchFamily="34" charset="0"/>
              </a:rPr>
              <a:t>(</a:t>
            </a:r>
            <a:r>
              <a:rPr lang="ru-RU" sz="2400" dirty="0" err="1">
                <a:latin typeface="Arial" panose="020B0604020202020204" pitchFamily="34" charset="0"/>
                <a:cs typeface="Arial" panose="020B0604020202020204" pitchFamily="34" charset="0"/>
              </a:rPr>
              <a:t>абз</a:t>
            </a:r>
            <a:r>
              <a:rPr lang="ru-RU" sz="2400" dirty="0">
                <a:latin typeface="Arial" panose="020B0604020202020204" pitchFamily="34" charset="0"/>
                <a:cs typeface="Arial" panose="020B0604020202020204" pitchFamily="34" charset="0"/>
              </a:rPr>
              <a:t>. 1 п. 3 Правил № 713). </a:t>
            </a:r>
          </a:p>
          <a:p>
            <a:pPr algn="just"/>
            <a:r>
              <a:rPr lang="ru-RU" sz="2400" b="1" dirty="0">
                <a:latin typeface="Arial" panose="020B0604020202020204" pitchFamily="34" charset="0"/>
                <a:cs typeface="Arial" panose="020B0604020202020204" pitchFamily="34" charset="0"/>
              </a:rPr>
              <a:t>Граждане</a:t>
            </a:r>
            <a:r>
              <a:rPr lang="ru-RU" sz="2400" dirty="0">
                <a:latin typeface="Arial" panose="020B0604020202020204" pitchFamily="34" charset="0"/>
                <a:cs typeface="Arial" panose="020B0604020202020204" pitchFamily="34" charset="0"/>
              </a:rPr>
              <a:t>, проживающие в жилом помещении </a:t>
            </a:r>
            <a:r>
              <a:rPr lang="ru-RU" sz="2400" b="1" dirty="0">
                <a:latin typeface="Arial" panose="020B0604020202020204" pitchFamily="34" charset="0"/>
                <a:cs typeface="Arial" panose="020B0604020202020204" pitchFamily="34" charset="0"/>
              </a:rPr>
              <a:t>без регистрации</a:t>
            </a:r>
            <a:r>
              <a:rPr lang="ru-RU" sz="2400" dirty="0">
                <a:latin typeface="Arial" panose="020B0604020202020204" pitchFamily="34" charset="0"/>
                <a:cs typeface="Arial" panose="020B0604020202020204" pitchFamily="34" charset="0"/>
              </a:rPr>
              <a:t> в указанном жилом помещении, – </a:t>
            </a:r>
            <a:r>
              <a:rPr lang="ru-RU" sz="2400" b="1" dirty="0">
                <a:latin typeface="Arial" panose="020B0604020202020204" pitchFamily="34" charset="0"/>
                <a:cs typeface="Arial" panose="020B0604020202020204" pitchFamily="34" charset="0"/>
              </a:rPr>
              <a:t>не зарегистрированные в указанном жилом помещении</a:t>
            </a:r>
            <a:r>
              <a:rPr lang="ru-RU" sz="2400" dirty="0">
                <a:latin typeface="Arial" panose="020B0604020202020204" pitchFamily="34" charset="0"/>
                <a:cs typeface="Arial" panose="020B0604020202020204" pitchFamily="34" charset="0"/>
              </a:rPr>
              <a:t> ни по месту жительства, ни по месту пребывания</a:t>
            </a:r>
            <a:r>
              <a:rPr lang="ru-RU" sz="2400" dirty="0" smtClean="0">
                <a:latin typeface="Arial" panose="020B0604020202020204" pitchFamily="34" charset="0"/>
                <a:cs typeface="Arial" panose="020B0604020202020204" pitchFamily="34" charset="0"/>
              </a:rPr>
              <a:t>.</a:t>
            </a:r>
          </a:p>
          <a:p>
            <a:pPr algn="just"/>
            <a:r>
              <a:rPr lang="ru-RU" sz="2400" dirty="0" smtClean="0">
                <a:latin typeface="Arial" panose="020B0604020202020204" pitchFamily="34" charset="0"/>
                <a:cs typeface="Arial" panose="020B0604020202020204" pitchFamily="34" charset="0"/>
              </a:rPr>
              <a:t> </a:t>
            </a:r>
            <a:r>
              <a:rPr lang="ru-RU" sz="2400" b="1" dirty="0">
                <a:latin typeface="Arial" panose="020B0604020202020204" pitchFamily="34" charset="0"/>
                <a:cs typeface="Arial" panose="020B0604020202020204" pitchFamily="34" charset="0"/>
              </a:rPr>
              <a:t>Если есть информация </a:t>
            </a:r>
            <a:r>
              <a:rPr lang="ru-RU" sz="2400" dirty="0">
                <a:latin typeface="Arial" panose="020B0604020202020204" pitchFamily="34" charset="0"/>
                <a:cs typeface="Arial" panose="020B0604020202020204" pitchFamily="34" charset="0"/>
              </a:rPr>
              <a:t>о наличии граждан, проживающих без регистрации в жилом помещении, </a:t>
            </a:r>
            <a:r>
              <a:rPr lang="ru-RU" sz="2400" b="1" dirty="0">
                <a:latin typeface="Arial" panose="020B0604020202020204" pitchFamily="34" charset="0"/>
                <a:cs typeface="Arial" panose="020B0604020202020204" pitchFamily="34" charset="0"/>
              </a:rPr>
              <a:t>не оборудованном </a:t>
            </a:r>
            <a:r>
              <a:rPr lang="ru-RU" sz="2400" b="1" dirty="0" smtClean="0">
                <a:latin typeface="Arial" panose="020B0604020202020204" pitchFamily="34" charset="0"/>
                <a:cs typeface="Arial" panose="020B0604020202020204" pitchFamily="34" charset="0"/>
              </a:rPr>
              <a:t>ПУ,</a:t>
            </a:r>
            <a:r>
              <a:rPr lang="ru-RU" sz="2400" dirty="0" smtClean="0">
                <a:latin typeface="Arial" panose="020B0604020202020204" pitchFamily="34" charset="0"/>
                <a:cs typeface="Arial" panose="020B0604020202020204" pitchFamily="34" charset="0"/>
              </a:rPr>
              <a:t> </a:t>
            </a:r>
            <a:r>
              <a:rPr lang="ru-RU" sz="2400" b="1" dirty="0">
                <a:latin typeface="Arial" panose="020B0604020202020204" pitchFamily="34" charset="0"/>
                <a:cs typeface="Arial" panose="020B0604020202020204" pitchFamily="34" charset="0"/>
              </a:rPr>
              <a:t>УО составляет акт об установлении количества граждан</a:t>
            </a:r>
            <a:r>
              <a:rPr lang="ru-RU" sz="2400" dirty="0">
                <a:latin typeface="Arial" panose="020B0604020202020204" pitchFamily="34" charset="0"/>
                <a:cs typeface="Arial" panose="020B0604020202020204" pitchFamily="34" charset="0"/>
              </a:rPr>
              <a:t>, </a:t>
            </a:r>
            <a:r>
              <a:rPr lang="ru-RU" sz="2400" b="1" dirty="0">
                <a:latin typeface="Arial" panose="020B0604020202020204" pitchFamily="34" charset="0"/>
                <a:cs typeface="Arial" panose="020B0604020202020204" pitchFamily="34" charset="0"/>
              </a:rPr>
              <a:t>временно проживающих </a:t>
            </a:r>
            <a:r>
              <a:rPr lang="ru-RU" sz="2400" dirty="0">
                <a:latin typeface="Arial" panose="020B0604020202020204" pitchFamily="34" charset="0"/>
                <a:cs typeface="Arial" panose="020B0604020202020204" pitchFamily="34" charset="0"/>
              </a:rPr>
              <a:t>в жилом помещении. Акт в течение трех дней направляется в уполномоченный орган в сфере миграции, который проводит проверку и при подтверждении факта проживания граждан без регистрации составляет протокол об административном правонарушении (</a:t>
            </a:r>
            <a:r>
              <a:rPr lang="ru-RU" sz="2400" u="sng" dirty="0">
                <a:latin typeface="Arial" panose="020B0604020202020204" pitchFamily="34" charset="0"/>
                <a:cs typeface="Arial" panose="020B0604020202020204" pitchFamily="34" charset="0"/>
              </a:rPr>
              <a:t>п. 56(1) Правил № 354</a:t>
            </a:r>
            <a:r>
              <a:rPr lang="ru-RU"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1383156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23528" y="476672"/>
            <a:ext cx="8352928" cy="523220"/>
          </a:xfrm>
          <a:prstGeom prst="rect">
            <a:avLst/>
          </a:prstGeom>
        </p:spPr>
        <p:txBody>
          <a:bodyPr wrap="square">
            <a:spAutoFit/>
          </a:bodyPr>
          <a:lstStyle/>
          <a:p>
            <a:endParaRPr lang="ru-RU" sz="2800" dirty="0"/>
          </a:p>
        </p:txBody>
      </p:sp>
      <p:sp>
        <p:nvSpPr>
          <p:cNvPr id="2" name="Прямоугольник 1"/>
          <p:cNvSpPr/>
          <p:nvPr/>
        </p:nvSpPr>
        <p:spPr>
          <a:xfrm>
            <a:off x="323528" y="188640"/>
            <a:ext cx="8568952" cy="4893647"/>
          </a:xfrm>
          <a:prstGeom prst="rect">
            <a:avLst/>
          </a:prstGeom>
        </p:spPr>
        <p:txBody>
          <a:bodyPr wrap="square">
            <a:spAutoFit/>
          </a:bodyPr>
          <a:lstStyle/>
          <a:p>
            <a:pPr algn="just"/>
            <a:r>
              <a:rPr lang="ru-RU" sz="2400" dirty="0" smtClean="0">
                <a:latin typeface="Arial" panose="020B0604020202020204" pitchFamily="34" charset="0"/>
                <a:cs typeface="Arial" panose="020B0604020202020204" pitchFamily="34" charset="0"/>
              </a:rPr>
              <a:t>      Если </a:t>
            </a:r>
            <a:r>
              <a:rPr lang="ru-RU" sz="2400" dirty="0">
                <a:latin typeface="Arial" panose="020B0604020202020204" pitchFamily="34" charset="0"/>
                <a:cs typeface="Arial" panose="020B0604020202020204" pitchFamily="34" charset="0"/>
              </a:rPr>
              <a:t>ни один гражданин не зарегистрирован (отсутствует протокол об административном правонарушении, выраженном в проживании в указанном помещении граждан без регистрации), расчет стоимости коммунальных услуг, потребленных в данном жилом помещении, произведенный исходя из одного проживающего, противоречит жилищному законодательству. Количество постоянно и временно проживающих граждан в таком помещении равно нулю. </a:t>
            </a:r>
          </a:p>
          <a:p>
            <a:pPr algn="just"/>
            <a:r>
              <a:rPr lang="ru-RU" sz="2400" dirty="0" smtClean="0">
                <a:latin typeface="Arial" panose="020B0604020202020204" pitchFamily="34" charset="0"/>
                <a:cs typeface="Arial" panose="020B0604020202020204" pitchFamily="34" charset="0"/>
              </a:rPr>
              <a:t>     </a:t>
            </a:r>
            <a:r>
              <a:rPr lang="ru-RU" sz="2400" b="1" dirty="0" smtClean="0">
                <a:latin typeface="Arial" panose="020B0604020202020204" pitchFamily="34" charset="0"/>
                <a:cs typeface="Arial" panose="020B0604020202020204" pitchFamily="34" charset="0"/>
              </a:rPr>
              <a:t>Обязанность </a:t>
            </a:r>
            <a:r>
              <a:rPr lang="ru-RU" sz="2400" b="1" dirty="0">
                <a:latin typeface="Arial" panose="020B0604020202020204" pitchFamily="34" charset="0"/>
                <a:cs typeface="Arial" panose="020B0604020202020204" pitchFamily="34" charset="0"/>
              </a:rPr>
              <a:t>по внесению платы </a:t>
            </a:r>
            <a:r>
              <a:rPr lang="ru-RU" sz="2400" dirty="0">
                <a:latin typeface="Arial" panose="020B0604020202020204" pitchFamily="34" charset="0"/>
                <a:cs typeface="Arial" panose="020B0604020202020204" pitchFamily="34" charset="0"/>
              </a:rPr>
              <a:t>за жилое помещение и коммунальные услуги возникает у </a:t>
            </a:r>
            <a:r>
              <a:rPr lang="ru-RU" sz="2400" b="1" dirty="0">
                <a:latin typeface="Arial" panose="020B0604020202020204" pitchFamily="34" charset="0"/>
                <a:cs typeface="Arial" panose="020B0604020202020204" pitchFamily="34" charset="0"/>
              </a:rPr>
              <a:t>собственников помещений с момента возникновения права собственности </a:t>
            </a:r>
            <a:r>
              <a:rPr lang="ru-RU" sz="2400" dirty="0">
                <a:latin typeface="Arial" panose="020B0604020202020204" pitchFamily="34" charset="0"/>
                <a:cs typeface="Arial" panose="020B0604020202020204" pitchFamily="34" charset="0"/>
              </a:rPr>
              <a:t>на помещение (</a:t>
            </a:r>
            <a:r>
              <a:rPr lang="ru-RU" sz="2400" u="sng" dirty="0">
                <a:latin typeface="Arial" panose="020B0604020202020204" pitchFamily="34" charset="0"/>
                <a:cs typeface="Arial" panose="020B0604020202020204" pitchFamily="34" charset="0"/>
              </a:rPr>
              <a:t>ч. 2 ст. 153 ЖК РФ</a:t>
            </a:r>
            <a:r>
              <a:rPr lang="ru-RU"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0885102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23528" y="476672"/>
            <a:ext cx="8352928" cy="523220"/>
          </a:xfrm>
          <a:prstGeom prst="rect">
            <a:avLst/>
          </a:prstGeom>
        </p:spPr>
        <p:txBody>
          <a:bodyPr wrap="square">
            <a:spAutoFit/>
          </a:bodyPr>
          <a:lstStyle/>
          <a:p>
            <a:endParaRPr lang="ru-RU" sz="2800" dirty="0"/>
          </a:p>
        </p:txBody>
      </p:sp>
      <p:sp>
        <p:nvSpPr>
          <p:cNvPr id="2" name="Прямоугольник 1"/>
          <p:cNvSpPr/>
          <p:nvPr/>
        </p:nvSpPr>
        <p:spPr>
          <a:xfrm>
            <a:off x="323528" y="260648"/>
            <a:ext cx="8352928" cy="6145659"/>
          </a:xfrm>
          <a:prstGeom prst="rect">
            <a:avLst/>
          </a:prstGeom>
        </p:spPr>
        <p:txBody>
          <a:bodyPr wrap="square">
            <a:spAutoFit/>
          </a:bodyPr>
          <a:lstStyle/>
          <a:p>
            <a:pPr algn="just"/>
            <a:r>
              <a:rPr lang="ru-RU" sz="2400" dirty="0" smtClean="0">
                <a:latin typeface="Arial" panose="020B0604020202020204" pitchFamily="34" charset="0"/>
                <a:cs typeface="Arial" panose="020B0604020202020204" pitchFamily="34" charset="0"/>
              </a:rPr>
              <a:t>    </a:t>
            </a:r>
            <a:r>
              <a:rPr lang="ru-RU" sz="2400" b="1" dirty="0" smtClean="0">
                <a:latin typeface="Arial" panose="020B0604020202020204" pitchFamily="34" charset="0"/>
                <a:cs typeface="Arial" panose="020B0604020202020204" pitchFamily="34" charset="0"/>
              </a:rPr>
              <a:t>Документы</a:t>
            </a:r>
            <a:r>
              <a:rPr lang="ru-RU" sz="2400" dirty="0">
                <a:latin typeface="Arial" panose="020B0604020202020204" pitchFamily="34" charset="0"/>
                <a:cs typeface="Arial" panose="020B0604020202020204" pitchFamily="34" charset="0"/>
              </a:rPr>
              <a:t>, являющиеся основанием </a:t>
            </a:r>
            <a:r>
              <a:rPr lang="ru-RU" sz="2400" b="1" dirty="0">
                <a:latin typeface="Arial" panose="020B0604020202020204" pitchFamily="34" charset="0"/>
                <a:cs typeface="Arial" panose="020B0604020202020204" pitchFamily="34" charset="0"/>
              </a:rPr>
              <a:t>для вселения </a:t>
            </a:r>
            <a:r>
              <a:rPr lang="ru-RU" sz="2400" dirty="0">
                <a:latin typeface="Arial" panose="020B0604020202020204" pitchFamily="34" charset="0"/>
                <a:cs typeface="Arial" panose="020B0604020202020204" pitchFamily="34" charset="0"/>
              </a:rPr>
              <a:t>в жилое помещение </a:t>
            </a:r>
            <a:r>
              <a:rPr lang="ru-RU" sz="2400" b="1" dirty="0">
                <a:latin typeface="Arial" panose="020B0604020202020204" pitchFamily="34" charset="0"/>
                <a:cs typeface="Arial" panose="020B0604020202020204" pitchFamily="34" charset="0"/>
              </a:rPr>
              <a:t>и пользования </a:t>
            </a:r>
            <a:r>
              <a:rPr lang="ru-RU" sz="2400" dirty="0">
                <a:latin typeface="Arial" panose="020B0604020202020204" pitchFamily="34" charset="0"/>
                <a:cs typeface="Arial" panose="020B0604020202020204" pitchFamily="34" charset="0"/>
              </a:rPr>
              <a:t>им, являются основанием и для внесения платы за коммунальные услуги и содержание жилого помещения. Но </a:t>
            </a:r>
            <a:r>
              <a:rPr lang="ru-RU" sz="2400" b="1" dirty="0">
                <a:latin typeface="Arial" panose="020B0604020202020204" pitchFamily="34" charset="0"/>
                <a:cs typeface="Arial" panose="020B0604020202020204" pitchFamily="34" charset="0"/>
              </a:rPr>
              <a:t>для определения количества проживающих</a:t>
            </a:r>
            <a:r>
              <a:rPr lang="ru-RU" sz="2400" dirty="0">
                <a:latin typeface="Arial" panose="020B0604020202020204" pitchFamily="34" charset="0"/>
                <a:cs typeface="Arial" panose="020B0604020202020204" pitchFamily="34" charset="0"/>
              </a:rPr>
              <a:t> в жилом помещении граждан эти документы </a:t>
            </a:r>
            <a:r>
              <a:rPr lang="ru-RU" sz="2400" b="1" dirty="0">
                <a:solidFill>
                  <a:srgbClr val="FF0000"/>
                </a:solidFill>
                <a:latin typeface="Arial" panose="020B0604020202020204" pitchFamily="34" charset="0"/>
                <a:cs typeface="Arial" panose="020B0604020202020204" pitchFamily="34" charset="0"/>
              </a:rPr>
              <a:t>основанием не являются. </a:t>
            </a:r>
          </a:p>
          <a:p>
            <a:pPr algn="just"/>
            <a:r>
              <a:rPr lang="ru-RU" sz="2400" dirty="0" smtClean="0">
                <a:latin typeface="Arial" panose="020B0604020202020204" pitchFamily="34" charset="0"/>
                <a:cs typeface="Arial" panose="020B0604020202020204" pitchFamily="34" charset="0"/>
              </a:rPr>
              <a:t>   Применение </a:t>
            </a:r>
            <a:r>
              <a:rPr lang="ru-RU" sz="2400" dirty="0">
                <a:latin typeface="Arial" panose="020B0604020202020204" pitchFamily="34" charset="0"/>
                <a:cs typeface="Arial" panose="020B0604020202020204" pitchFamily="34" charset="0"/>
              </a:rPr>
              <a:t>в расчетах платы за коммунальные услуги и (или) содержание жилого помещения такого показателя, как количество граждан, указанных в документах, являющихся основанием для вселения в жилое помещение и пользования жилым помещением (количество собственников, нанимателей), не предусмотрено ни </a:t>
            </a:r>
            <a:r>
              <a:rPr lang="ru-RU" sz="2400" u="sng" dirty="0">
                <a:latin typeface="Arial" panose="020B0604020202020204" pitchFamily="34" charset="0"/>
                <a:cs typeface="Arial" panose="020B0604020202020204" pitchFamily="34" charset="0"/>
              </a:rPr>
              <a:t>Жилищным кодексом РФ</a:t>
            </a:r>
            <a:r>
              <a:rPr lang="ru-RU" sz="2400" dirty="0">
                <a:latin typeface="Arial" panose="020B0604020202020204" pitchFamily="34" charset="0"/>
                <a:cs typeface="Arial" panose="020B0604020202020204" pitchFamily="34" charset="0"/>
              </a:rPr>
              <a:t>, ни принятыми во исполнение его положений постановлениями Правительства РФ. </a:t>
            </a:r>
          </a:p>
        </p:txBody>
      </p:sp>
    </p:spTree>
    <p:extLst>
      <p:ext uri="{BB962C8B-B14F-4D97-AF65-F5344CB8AC3E}">
        <p14:creationId xmlns:p14="http://schemas.microsoft.com/office/powerpoint/2010/main" val="310491621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41800" y="3068960"/>
            <a:ext cx="8352928" cy="523220"/>
          </a:xfrm>
          <a:prstGeom prst="rect">
            <a:avLst/>
          </a:prstGeom>
        </p:spPr>
        <p:txBody>
          <a:bodyPr wrap="square">
            <a:spAutoFit/>
          </a:bodyPr>
          <a:lstStyle/>
          <a:p>
            <a:endParaRPr lang="ru-RU" sz="2800" dirty="0"/>
          </a:p>
        </p:txBody>
      </p:sp>
      <p:sp>
        <p:nvSpPr>
          <p:cNvPr id="2" name="Прямоугольник 1"/>
          <p:cNvSpPr/>
          <p:nvPr/>
        </p:nvSpPr>
        <p:spPr>
          <a:xfrm>
            <a:off x="323528" y="116632"/>
            <a:ext cx="8496944" cy="6647974"/>
          </a:xfrm>
          <a:prstGeom prst="rect">
            <a:avLst/>
          </a:prstGeom>
        </p:spPr>
        <p:txBody>
          <a:bodyPr wrap="square">
            <a:spAutoFit/>
          </a:bodyPr>
          <a:lstStyle/>
          <a:p>
            <a:pPr algn="just"/>
            <a:r>
              <a:rPr lang="ru-RU" sz="2400" dirty="0" smtClean="0">
                <a:latin typeface="Arial" panose="020B0604020202020204" pitchFamily="34" charset="0"/>
                <a:cs typeface="Arial" panose="020B0604020202020204" pitchFamily="34" charset="0"/>
              </a:rPr>
              <a:t>    </a:t>
            </a:r>
            <a:r>
              <a:rPr lang="ru-RU" sz="2400" b="1" dirty="0" smtClean="0">
                <a:latin typeface="Arial" panose="020B0604020202020204" pitchFamily="34" charset="0"/>
                <a:cs typeface="Arial" panose="020B0604020202020204" pitchFamily="34" charset="0"/>
              </a:rPr>
              <a:t>При </a:t>
            </a:r>
            <a:r>
              <a:rPr lang="ru-RU" sz="2400" b="1" dirty="0">
                <a:latin typeface="Arial" panose="020B0604020202020204" pitchFamily="34" charset="0"/>
                <a:cs typeface="Arial" panose="020B0604020202020204" pitchFamily="34" charset="0"/>
              </a:rPr>
              <a:t>расчете размера платы</a:t>
            </a:r>
            <a:r>
              <a:rPr lang="ru-RU" sz="2400" dirty="0">
                <a:latin typeface="Arial" panose="020B0604020202020204" pitchFamily="34" charset="0"/>
                <a:cs typeface="Arial" panose="020B0604020202020204" pitchFamily="34" charset="0"/>
              </a:rPr>
              <a:t> за коммунальные услуги и (или) содержание жилого помещения используются следующие </a:t>
            </a:r>
            <a:r>
              <a:rPr lang="ru-RU" sz="2400" b="1" dirty="0">
                <a:latin typeface="Arial" panose="020B0604020202020204" pitchFamily="34" charset="0"/>
                <a:cs typeface="Arial" panose="020B0604020202020204" pitchFamily="34" charset="0"/>
              </a:rPr>
              <a:t>количественные показатели</a:t>
            </a:r>
            <a:r>
              <a:rPr lang="ru-RU" sz="2400" dirty="0">
                <a:latin typeface="Arial" panose="020B0604020202020204" pitchFamily="34" charset="0"/>
                <a:cs typeface="Arial" panose="020B0604020202020204" pitchFamily="34" charset="0"/>
              </a:rPr>
              <a:t>: </a:t>
            </a:r>
          </a:p>
          <a:p>
            <a:pPr lvl="0" algn="just"/>
            <a:r>
              <a:rPr lang="ru-RU" sz="2400" dirty="0" smtClean="0">
                <a:latin typeface="Arial" panose="020B0604020202020204" pitchFamily="34" charset="0"/>
                <a:cs typeface="Arial" panose="020B0604020202020204" pitchFamily="34" charset="0"/>
              </a:rPr>
              <a:t>- размер </a:t>
            </a:r>
            <a:r>
              <a:rPr lang="ru-RU" sz="2400" dirty="0">
                <a:latin typeface="Arial" panose="020B0604020202020204" pitchFamily="34" charset="0"/>
                <a:cs typeface="Arial" panose="020B0604020202020204" pitchFamily="34" charset="0"/>
              </a:rPr>
              <a:t>платы за содержание жилого помещения, размер платы </a:t>
            </a:r>
            <a:r>
              <a:rPr lang="ru-RU" sz="2400" b="1" dirty="0">
                <a:latin typeface="Arial" panose="020B0604020202020204" pitchFamily="34" charset="0"/>
                <a:cs typeface="Arial" panose="020B0604020202020204" pitchFamily="34" charset="0"/>
              </a:rPr>
              <a:t>за коммунальную услугу по отоплению </a:t>
            </a:r>
            <a:r>
              <a:rPr lang="ru-RU" sz="2400" dirty="0">
                <a:latin typeface="Arial" panose="020B0604020202020204" pitchFamily="34" charset="0"/>
                <a:cs typeface="Arial" panose="020B0604020202020204" pitchFamily="34" charset="0"/>
              </a:rPr>
              <a:t>и размер платы </a:t>
            </a:r>
            <a:r>
              <a:rPr lang="ru-RU" sz="2400" b="1" dirty="0">
                <a:latin typeface="Arial" panose="020B0604020202020204" pitchFamily="34" charset="0"/>
                <a:cs typeface="Arial" panose="020B0604020202020204" pitchFamily="34" charset="0"/>
              </a:rPr>
              <a:t>за коммунальные </a:t>
            </a:r>
            <a:r>
              <a:rPr lang="ru-RU" sz="2400" b="1" dirty="0" smtClean="0">
                <a:latin typeface="Arial" panose="020B0604020202020204" pitchFamily="34" charset="0"/>
                <a:cs typeface="Arial" panose="020B0604020202020204" pitchFamily="34" charset="0"/>
              </a:rPr>
              <a:t>ресурсы для содержания ОИ,</a:t>
            </a:r>
            <a:r>
              <a:rPr lang="ru-RU" sz="2400" dirty="0" smtClean="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рассчитываются исходя </a:t>
            </a:r>
            <a:r>
              <a:rPr lang="ru-RU" sz="2400" b="1" dirty="0">
                <a:latin typeface="Arial" panose="020B0604020202020204" pitchFamily="34" charset="0"/>
                <a:cs typeface="Arial" panose="020B0604020202020204" pitchFamily="34" charset="0"/>
              </a:rPr>
              <a:t>из площади помещения</a:t>
            </a:r>
            <a:r>
              <a:rPr lang="ru-RU" sz="2400" dirty="0">
                <a:latin typeface="Arial" panose="020B0604020202020204" pitchFamily="34" charset="0"/>
                <a:cs typeface="Arial" panose="020B0604020202020204" pitchFamily="34" charset="0"/>
              </a:rPr>
              <a:t>; </a:t>
            </a:r>
            <a:endParaRPr lang="ru-RU" sz="2400" dirty="0" smtClean="0">
              <a:latin typeface="Arial" panose="020B0604020202020204" pitchFamily="34" charset="0"/>
              <a:cs typeface="Arial" panose="020B0604020202020204" pitchFamily="34" charset="0"/>
            </a:endParaRPr>
          </a:p>
          <a:p>
            <a:pPr lvl="0" algn="just"/>
            <a:r>
              <a:rPr lang="ru-RU" sz="2400" dirty="0" smtClean="0">
                <a:latin typeface="Arial" panose="020B0604020202020204" pitchFamily="34" charset="0"/>
                <a:cs typeface="Arial" panose="020B0604020202020204" pitchFamily="34" charset="0"/>
              </a:rPr>
              <a:t>- </a:t>
            </a:r>
            <a:r>
              <a:rPr lang="ru-RU" sz="2400" b="1" dirty="0" smtClean="0">
                <a:latin typeface="Arial" panose="020B0604020202020204" pitchFamily="34" charset="0"/>
                <a:cs typeface="Arial" panose="020B0604020202020204" pitchFamily="34" charset="0"/>
              </a:rPr>
              <a:t>при </a:t>
            </a:r>
            <a:r>
              <a:rPr lang="ru-RU" sz="2400" b="1" dirty="0">
                <a:latin typeface="Arial" panose="020B0604020202020204" pitchFamily="34" charset="0"/>
                <a:cs typeface="Arial" panose="020B0604020202020204" pitchFamily="34" charset="0"/>
              </a:rPr>
              <a:t>наличии </a:t>
            </a:r>
            <a:r>
              <a:rPr lang="ru-RU" sz="2400" dirty="0" smtClean="0">
                <a:latin typeface="Arial" panose="020B0604020202020204" pitchFamily="34" charset="0"/>
                <a:cs typeface="Arial" panose="020B0604020202020204" pitchFamily="34" charset="0"/>
              </a:rPr>
              <a:t>индивидуальных (ИПУ) </a:t>
            </a:r>
            <a:r>
              <a:rPr lang="ru-RU" sz="2400" dirty="0">
                <a:latin typeface="Arial" panose="020B0604020202020204" pitchFamily="34" charset="0"/>
                <a:cs typeface="Arial" panose="020B0604020202020204" pitchFamily="34" charset="0"/>
              </a:rPr>
              <a:t>или общих (квартирных) </a:t>
            </a:r>
            <a:r>
              <a:rPr lang="ru-RU" sz="2400" dirty="0" smtClean="0">
                <a:latin typeface="Arial" panose="020B0604020202020204" pitchFamily="34" charset="0"/>
                <a:cs typeface="Arial" panose="020B0604020202020204" pitchFamily="34" charset="0"/>
              </a:rPr>
              <a:t>ОПУ размер </a:t>
            </a:r>
            <a:r>
              <a:rPr lang="ru-RU" sz="2400" dirty="0">
                <a:latin typeface="Arial" panose="020B0604020202020204" pitchFamily="34" charset="0"/>
                <a:cs typeface="Arial" panose="020B0604020202020204" pitchFamily="34" charset="0"/>
              </a:rPr>
              <a:t>платы за коммунальные услуги </a:t>
            </a:r>
            <a:r>
              <a:rPr lang="ru-RU" sz="2400" b="1" dirty="0">
                <a:latin typeface="Arial" panose="020B0604020202020204" pitchFamily="34" charset="0"/>
                <a:cs typeface="Arial" panose="020B0604020202020204" pitchFamily="34" charset="0"/>
              </a:rPr>
              <a:t>по ГВС, ХВС, электро-, газоснабжению </a:t>
            </a:r>
            <a:r>
              <a:rPr lang="ru-RU" sz="2400" dirty="0">
                <a:latin typeface="Arial" panose="020B0604020202020204" pitchFamily="34" charset="0"/>
                <a:cs typeface="Arial" panose="020B0604020202020204" pitchFamily="34" charset="0"/>
              </a:rPr>
              <a:t>определяется исходя </a:t>
            </a:r>
            <a:r>
              <a:rPr lang="ru-RU" sz="2400" b="1" dirty="0">
                <a:latin typeface="Arial" panose="020B0604020202020204" pitchFamily="34" charset="0"/>
                <a:cs typeface="Arial" panose="020B0604020202020204" pitchFamily="34" charset="0"/>
              </a:rPr>
              <a:t>из показаний этих приборов учета</a:t>
            </a:r>
            <a:r>
              <a:rPr lang="ru-RU" sz="2400" dirty="0">
                <a:latin typeface="Arial" panose="020B0604020202020204" pitchFamily="34" charset="0"/>
                <a:cs typeface="Arial" panose="020B0604020202020204" pitchFamily="34" charset="0"/>
              </a:rPr>
              <a:t>; </a:t>
            </a:r>
          </a:p>
          <a:p>
            <a:pPr lvl="0" algn="just"/>
            <a:r>
              <a:rPr lang="ru-RU" sz="2400" dirty="0" smtClean="0">
                <a:latin typeface="Arial" panose="020B0604020202020204" pitchFamily="34" charset="0"/>
                <a:cs typeface="Arial" panose="020B0604020202020204" pitchFamily="34" charset="0"/>
              </a:rPr>
              <a:t>- </a:t>
            </a:r>
            <a:r>
              <a:rPr lang="ru-RU" sz="2400" b="1" dirty="0" smtClean="0">
                <a:latin typeface="Arial" panose="020B0604020202020204" pitchFamily="34" charset="0"/>
                <a:cs typeface="Arial" panose="020B0604020202020204" pitchFamily="34" charset="0"/>
              </a:rPr>
              <a:t>при </a:t>
            </a:r>
            <a:r>
              <a:rPr lang="ru-RU" sz="2400" b="1" dirty="0">
                <a:latin typeface="Arial" panose="020B0604020202020204" pitchFamily="34" charset="0"/>
                <a:cs typeface="Arial" panose="020B0604020202020204" pitchFamily="34" charset="0"/>
              </a:rPr>
              <a:t>отсутствии</a:t>
            </a:r>
            <a:r>
              <a:rPr lang="ru-RU" sz="2400" dirty="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ИПУ и ОПУ размер </a:t>
            </a:r>
            <a:r>
              <a:rPr lang="ru-RU" sz="2400" dirty="0">
                <a:latin typeface="Arial" panose="020B0604020202020204" pitchFamily="34" charset="0"/>
                <a:cs typeface="Arial" panose="020B0604020202020204" pitchFamily="34" charset="0"/>
              </a:rPr>
              <a:t>платы за коммунальные услуги определяется исходя </a:t>
            </a:r>
            <a:r>
              <a:rPr lang="ru-RU" sz="2400" b="1" dirty="0">
                <a:latin typeface="Arial" panose="020B0604020202020204" pitchFamily="34" charset="0"/>
                <a:cs typeface="Arial" panose="020B0604020202020204" pitchFamily="34" charset="0"/>
              </a:rPr>
              <a:t>из нормативов потребления</a:t>
            </a:r>
            <a:r>
              <a:rPr lang="ru-RU" sz="2400" dirty="0">
                <a:latin typeface="Arial" panose="020B0604020202020204" pitchFamily="34" charset="0"/>
                <a:cs typeface="Arial" panose="020B0604020202020204" pitchFamily="34" charset="0"/>
              </a:rPr>
              <a:t> указанных услуг и </a:t>
            </a:r>
            <a:r>
              <a:rPr lang="ru-RU" sz="2400" b="1" dirty="0">
                <a:latin typeface="Arial" panose="020B0604020202020204" pitchFamily="34" charset="0"/>
                <a:cs typeface="Arial" panose="020B0604020202020204" pitchFamily="34" charset="0"/>
              </a:rPr>
              <a:t>количества постоянно и временно проживающих граждан</a:t>
            </a:r>
            <a:r>
              <a:rPr lang="ru-RU" sz="2400" dirty="0">
                <a:latin typeface="Arial" panose="020B0604020202020204" pitchFamily="34" charset="0"/>
                <a:cs typeface="Arial" panose="020B0604020202020204" pitchFamily="34" charset="0"/>
              </a:rPr>
              <a:t>. </a:t>
            </a:r>
          </a:p>
          <a:p>
            <a:pPr lvl="0" algn="just"/>
            <a:endParaRPr lang="ru-RU" dirty="0"/>
          </a:p>
        </p:txBody>
      </p:sp>
    </p:spTree>
    <p:extLst>
      <p:ext uri="{BB962C8B-B14F-4D97-AF65-F5344CB8AC3E}">
        <p14:creationId xmlns:p14="http://schemas.microsoft.com/office/powerpoint/2010/main" val="336138834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41800" y="3068960"/>
            <a:ext cx="8352928" cy="523220"/>
          </a:xfrm>
          <a:prstGeom prst="rect">
            <a:avLst/>
          </a:prstGeom>
        </p:spPr>
        <p:txBody>
          <a:bodyPr wrap="square">
            <a:spAutoFit/>
          </a:bodyPr>
          <a:lstStyle/>
          <a:p>
            <a:endParaRPr lang="ru-RU" sz="2800" dirty="0"/>
          </a:p>
        </p:txBody>
      </p:sp>
      <p:sp>
        <p:nvSpPr>
          <p:cNvPr id="2" name="Прямоугольник 1"/>
          <p:cNvSpPr/>
          <p:nvPr/>
        </p:nvSpPr>
        <p:spPr>
          <a:xfrm>
            <a:off x="323528" y="188640"/>
            <a:ext cx="8371200" cy="5262979"/>
          </a:xfrm>
          <a:prstGeom prst="rect">
            <a:avLst/>
          </a:prstGeom>
        </p:spPr>
        <p:txBody>
          <a:bodyPr wrap="square">
            <a:spAutoFit/>
          </a:bodyPr>
          <a:lstStyle/>
          <a:p>
            <a:pPr algn="just"/>
            <a:r>
              <a:rPr lang="ru-RU" dirty="0" smtClean="0"/>
              <a:t>    </a:t>
            </a:r>
            <a:r>
              <a:rPr lang="ru-RU" sz="2800" dirty="0" smtClean="0">
                <a:latin typeface="Arial" panose="020B0604020202020204" pitchFamily="34" charset="0"/>
                <a:cs typeface="Arial" panose="020B0604020202020204" pitchFamily="34" charset="0"/>
              </a:rPr>
              <a:t>Следовательно</a:t>
            </a:r>
            <a:r>
              <a:rPr lang="ru-RU" sz="2800" dirty="0">
                <a:latin typeface="Arial" panose="020B0604020202020204" pitchFamily="34" charset="0"/>
                <a:cs typeface="Arial" panose="020B0604020202020204" pitchFamily="34" charset="0"/>
              </a:rPr>
              <a:t>, </a:t>
            </a:r>
            <a:r>
              <a:rPr lang="ru-RU" sz="2800" b="1" dirty="0">
                <a:latin typeface="Arial" panose="020B0604020202020204" pitchFamily="34" charset="0"/>
                <a:cs typeface="Arial" panose="020B0604020202020204" pitchFamily="34" charset="0"/>
              </a:rPr>
              <a:t>недопустимо</a:t>
            </a:r>
            <a:r>
              <a:rPr lang="ru-RU" sz="2800" dirty="0">
                <a:latin typeface="Arial" panose="020B0604020202020204" pitchFamily="34" charset="0"/>
                <a:cs typeface="Arial" panose="020B0604020202020204" pitchFamily="34" charset="0"/>
              </a:rPr>
              <a:t> оперировать в </a:t>
            </a:r>
            <a:r>
              <a:rPr lang="ru-RU" sz="2800" b="1" dirty="0">
                <a:latin typeface="Arial" panose="020B0604020202020204" pitchFamily="34" charset="0"/>
                <a:cs typeface="Arial" panose="020B0604020202020204" pitchFamily="34" charset="0"/>
              </a:rPr>
              <a:t>расчетах платы </a:t>
            </a:r>
            <a:r>
              <a:rPr lang="ru-RU" sz="2800" dirty="0">
                <a:latin typeface="Arial" panose="020B0604020202020204" pitchFamily="34" charset="0"/>
                <a:cs typeface="Arial" panose="020B0604020202020204" pitchFamily="34" charset="0"/>
              </a:rPr>
              <a:t>за коммунальные услуги и (или) содержание жилого помещения </a:t>
            </a:r>
            <a:r>
              <a:rPr lang="ru-RU" sz="2800" b="1" dirty="0">
                <a:latin typeface="Arial" panose="020B0604020202020204" pitchFamily="34" charset="0"/>
                <a:cs typeface="Arial" panose="020B0604020202020204" pitchFamily="34" charset="0"/>
              </a:rPr>
              <a:t>количеством собственников или нанимателей</a:t>
            </a:r>
            <a:r>
              <a:rPr lang="ru-RU" sz="2800" dirty="0" smtClean="0">
                <a:latin typeface="Arial" panose="020B0604020202020204" pitchFamily="34" charset="0"/>
                <a:cs typeface="Arial" panose="020B0604020202020204" pitchFamily="34" charset="0"/>
              </a:rPr>
              <a:t>.</a:t>
            </a:r>
          </a:p>
          <a:p>
            <a:pPr algn="just"/>
            <a:r>
              <a:rPr lang="ru-RU" sz="2800" dirty="0">
                <a:latin typeface="Arial" panose="020B0604020202020204" pitchFamily="34" charset="0"/>
                <a:cs typeface="Arial" panose="020B0604020202020204" pitchFamily="34" charset="0"/>
              </a:rPr>
              <a:t> </a:t>
            </a:r>
            <a:r>
              <a:rPr lang="ru-RU" sz="2800" dirty="0" smtClean="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Исполнитель коммунальных услуг </a:t>
            </a:r>
            <a:r>
              <a:rPr lang="ru-RU" sz="2800" b="1" dirty="0">
                <a:latin typeface="Arial" panose="020B0604020202020204" pitchFamily="34" charset="0"/>
                <a:cs typeface="Arial" panose="020B0604020202020204" pitchFamily="34" charset="0"/>
              </a:rPr>
              <a:t>может</a:t>
            </a:r>
            <a:r>
              <a:rPr lang="ru-RU" sz="2800" dirty="0">
                <a:latin typeface="Arial" panose="020B0604020202020204" pitchFamily="34" charset="0"/>
                <a:cs typeface="Arial" panose="020B0604020202020204" pitchFamily="34" charset="0"/>
              </a:rPr>
              <a:t> провести проверку и </a:t>
            </a:r>
            <a:r>
              <a:rPr lang="ru-RU" sz="2800" b="1" dirty="0">
                <a:latin typeface="Arial" panose="020B0604020202020204" pitchFamily="34" charset="0"/>
                <a:cs typeface="Arial" panose="020B0604020202020204" pitchFamily="34" charset="0"/>
              </a:rPr>
              <a:t>составить акт о фактически проживающих</a:t>
            </a:r>
            <a:r>
              <a:rPr lang="ru-RU" sz="2800" dirty="0">
                <a:latin typeface="Arial" panose="020B0604020202020204" pitchFamily="34" charset="0"/>
                <a:cs typeface="Arial" panose="020B0604020202020204" pitchFamily="34" charset="0"/>
              </a:rPr>
              <a:t> в помещении лицах. Однако </a:t>
            </a:r>
            <a:r>
              <a:rPr lang="ru-RU" sz="2800" b="1" dirty="0">
                <a:latin typeface="Arial" panose="020B0604020202020204" pitchFamily="34" charset="0"/>
                <a:cs typeface="Arial" panose="020B0604020202020204" pitchFamily="34" charset="0"/>
              </a:rPr>
              <a:t>начислять плату </a:t>
            </a:r>
            <a:r>
              <a:rPr lang="ru-RU" sz="2800" dirty="0">
                <a:latin typeface="Arial" panose="020B0604020202020204" pitchFamily="34" charset="0"/>
                <a:cs typeface="Arial" panose="020B0604020202020204" pitchFamily="34" charset="0"/>
              </a:rPr>
              <a:t>на основе этого акта он </a:t>
            </a:r>
            <a:r>
              <a:rPr lang="ru-RU" sz="2800" b="1" dirty="0">
                <a:latin typeface="Arial" panose="020B0604020202020204" pitchFamily="34" charset="0"/>
                <a:cs typeface="Arial" panose="020B0604020202020204" pitchFamily="34" charset="0"/>
              </a:rPr>
              <a:t>не вправе </a:t>
            </a:r>
            <a:r>
              <a:rPr lang="ru-RU" sz="2800" dirty="0">
                <a:latin typeface="Arial" panose="020B0604020202020204" pitchFamily="34" charset="0"/>
                <a:cs typeface="Arial" panose="020B0604020202020204" pitchFamily="34" charset="0"/>
              </a:rPr>
              <a:t>– только </a:t>
            </a:r>
            <a:r>
              <a:rPr lang="ru-RU" sz="2800" b="1" dirty="0">
                <a:latin typeface="Arial" panose="020B0604020202020204" pitchFamily="34" charset="0"/>
                <a:cs typeface="Arial" panose="020B0604020202020204" pitchFamily="34" charset="0"/>
              </a:rPr>
              <a:t>протокол уполномоченных органов</a:t>
            </a:r>
            <a:r>
              <a:rPr lang="ru-RU" sz="2800" dirty="0">
                <a:latin typeface="Arial" panose="020B0604020202020204" pitchFamily="34" charset="0"/>
                <a:cs typeface="Arial" panose="020B0604020202020204" pitchFamily="34" charset="0"/>
              </a:rPr>
              <a:t> позволяет производить начисления. </a:t>
            </a:r>
          </a:p>
        </p:txBody>
      </p:sp>
    </p:spTree>
    <p:extLst>
      <p:ext uri="{BB962C8B-B14F-4D97-AF65-F5344CB8AC3E}">
        <p14:creationId xmlns:p14="http://schemas.microsoft.com/office/powerpoint/2010/main" val="211759567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95536" y="1340768"/>
            <a:ext cx="8352928" cy="523220"/>
          </a:xfrm>
          <a:prstGeom prst="rect">
            <a:avLst/>
          </a:prstGeom>
        </p:spPr>
        <p:txBody>
          <a:bodyPr wrap="square">
            <a:spAutoFit/>
          </a:bodyPr>
          <a:lstStyle/>
          <a:p>
            <a:endParaRPr lang="ru-RU" sz="2800" dirty="0"/>
          </a:p>
        </p:txBody>
      </p:sp>
      <p:sp>
        <p:nvSpPr>
          <p:cNvPr id="6" name="Прямоугольник 5"/>
          <p:cNvSpPr/>
          <p:nvPr/>
        </p:nvSpPr>
        <p:spPr>
          <a:xfrm>
            <a:off x="394368" y="677009"/>
            <a:ext cx="8496944" cy="7109639"/>
          </a:xfrm>
          <a:prstGeom prst="rect">
            <a:avLst/>
          </a:prstGeom>
        </p:spPr>
        <p:txBody>
          <a:bodyPr wrap="square">
            <a:spAutoFit/>
          </a:bodyPr>
          <a:lstStyle/>
          <a:p>
            <a:pPr algn="just"/>
            <a:r>
              <a:rPr lang="ru-RU" sz="2400" b="1" dirty="0">
                <a:latin typeface="Arial" panose="020B0604020202020204" pitchFamily="34" charset="0"/>
                <a:cs typeface="Arial" panose="020B0604020202020204" pitchFamily="34" charset="0"/>
              </a:rPr>
              <a:t>Когда начинает действовать индивидуальный прибор учёта</a:t>
            </a:r>
            <a:endParaRPr lang="ru-RU" sz="2400" dirty="0">
              <a:latin typeface="Arial" panose="020B0604020202020204" pitchFamily="34" charset="0"/>
              <a:cs typeface="Arial" panose="020B0604020202020204" pitchFamily="34" charset="0"/>
            </a:endParaRPr>
          </a:p>
          <a:p>
            <a:pPr algn="just"/>
            <a:r>
              <a:rPr lang="ru-RU" sz="2400" dirty="0" smtClean="0">
                <a:latin typeface="Arial" panose="020B0604020202020204" pitchFamily="34" charset="0"/>
                <a:cs typeface="Arial" panose="020B0604020202020204" pitchFamily="34" charset="0"/>
              </a:rPr>
              <a:t>Как </a:t>
            </a:r>
            <a:r>
              <a:rPr lang="ru-RU" sz="2400" dirty="0">
                <a:latin typeface="Arial" panose="020B0604020202020204" pitchFamily="34" charset="0"/>
                <a:cs typeface="Arial" panose="020B0604020202020204" pitchFamily="34" charset="0"/>
              </a:rPr>
              <a:t>правильно менять старые счётчики</a:t>
            </a:r>
          </a:p>
          <a:p>
            <a:pPr algn="just"/>
            <a:r>
              <a:rPr lang="ru-RU" sz="2400" dirty="0">
                <a:latin typeface="Arial" panose="020B0604020202020204" pitchFamily="34" charset="0"/>
                <a:cs typeface="Arial" panose="020B0604020202020204" pitchFamily="34" charset="0"/>
              </a:rPr>
              <a:t>Раньше – на следующий день после введения в эксплуатацию</a:t>
            </a:r>
          </a:p>
          <a:p>
            <a:pPr algn="just"/>
            <a:r>
              <a:rPr lang="ru-RU" sz="2400" dirty="0">
                <a:latin typeface="Arial" panose="020B0604020202020204" pitchFamily="34" charset="0"/>
                <a:cs typeface="Arial" panose="020B0604020202020204" pitchFamily="34" charset="0"/>
              </a:rPr>
              <a:t>Рассмотрим две ситуации:</a:t>
            </a:r>
          </a:p>
          <a:p>
            <a:pPr algn="just"/>
            <a:r>
              <a:rPr lang="ru-RU" sz="2400" dirty="0">
                <a:latin typeface="Arial" panose="020B0604020202020204" pitchFamily="34" charset="0"/>
                <a:cs typeface="Arial" panose="020B0604020202020204" pitchFamily="34" charset="0"/>
              </a:rPr>
              <a:t>1. В квартире собственника не установлены ИПУ.</a:t>
            </a:r>
          </a:p>
          <a:p>
            <a:pPr algn="just"/>
            <a:r>
              <a:rPr lang="ru-RU" sz="2400" dirty="0">
                <a:latin typeface="Arial" panose="020B0604020202020204" pitchFamily="34" charset="0"/>
                <a:cs typeface="Arial" panose="020B0604020202020204" pitchFamily="34" charset="0"/>
              </a:rPr>
              <a:t>В таком случае плата за коммунальные ресурсы рассчитывается по формуле: норматив, умноженный на повышающий коэффициент.</a:t>
            </a:r>
          </a:p>
          <a:p>
            <a:pPr algn="just"/>
            <a:r>
              <a:rPr lang="ru-RU" sz="2400" dirty="0">
                <a:latin typeface="Arial" panose="020B0604020202020204" pitchFamily="34" charset="0"/>
                <a:cs typeface="Arial" panose="020B0604020202020204" pitchFamily="34" charset="0"/>
              </a:rPr>
              <a:t>2. Собственник устанавливает ИПУ.</a:t>
            </a:r>
          </a:p>
          <a:p>
            <a:pPr algn="just"/>
            <a:r>
              <a:rPr lang="ru-RU" sz="2400" dirty="0">
                <a:latin typeface="Arial" panose="020B0604020202020204" pitchFamily="34" charset="0"/>
                <a:cs typeface="Arial" panose="020B0604020202020204" pitchFamily="34" charset="0"/>
              </a:rPr>
              <a:t>Санкцию «норматив на повышающий коэффициент» применять нельзя. Встаёт вопрос, когда начинать начислять плату за КУ по показаниям индивидуального прибора учёта.</a:t>
            </a:r>
          </a:p>
          <a:p>
            <a:pPr algn="just"/>
            <a:r>
              <a:rPr lang="ru-RU" sz="2400" dirty="0">
                <a:latin typeface="Arial" panose="020B0604020202020204" pitchFamily="34" charset="0"/>
                <a:cs typeface="Arial" panose="020B0604020202020204" pitchFamily="34" charset="0"/>
              </a:rPr>
              <a:t>До 1 января 2017 года всё бы произошло так: собственник поставил бы ПУ, позвал представителя исполнителя коммунальных услуг и попросил ввести прибор учёта в эксплуатацию</a:t>
            </a:r>
            <a:r>
              <a:rPr lang="ru-RU" sz="2400" dirty="0" smtClean="0">
                <a:latin typeface="Arial" panose="020B0604020202020204" pitchFamily="34" charset="0"/>
                <a:cs typeface="Arial" panose="020B0604020202020204" pitchFamily="34" charset="0"/>
              </a:rPr>
              <a:t>.</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075178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95536" y="1340768"/>
            <a:ext cx="8352928" cy="523220"/>
          </a:xfrm>
          <a:prstGeom prst="rect">
            <a:avLst/>
          </a:prstGeom>
        </p:spPr>
        <p:txBody>
          <a:bodyPr wrap="square">
            <a:spAutoFit/>
          </a:bodyPr>
          <a:lstStyle/>
          <a:p>
            <a:endParaRPr lang="ru-RU" sz="2800" dirty="0"/>
          </a:p>
        </p:txBody>
      </p:sp>
      <p:sp>
        <p:nvSpPr>
          <p:cNvPr id="6" name="Прямоугольник 5"/>
          <p:cNvSpPr/>
          <p:nvPr/>
        </p:nvSpPr>
        <p:spPr>
          <a:xfrm>
            <a:off x="107504" y="188641"/>
            <a:ext cx="8856984" cy="6555641"/>
          </a:xfrm>
          <a:prstGeom prst="rect">
            <a:avLst/>
          </a:prstGeom>
        </p:spPr>
        <p:txBody>
          <a:bodyPr wrap="square">
            <a:spAutoFit/>
          </a:bodyPr>
          <a:lstStyle/>
          <a:p>
            <a:pPr algn="ctr"/>
            <a:r>
              <a:rPr lang="ru-RU" sz="2800" b="1" dirty="0">
                <a:latin typeface="Arial" panose="020B0604020202020204" pitchFamily="34" charset="0"/>
                <a:cs typeface="Arial" panose="020B0604020202020204" pitchFamily="34" charset="0"/>
              </a:rPr>
              <a:t>Когда начинает действовать индивидуальный прибор учёта</a:t>
            </a:r>
            <a:endParaRPr lang="ru-RU" sz="2800" dirty="0">
              <a:latin typeface="Arial" panose="020B0604020202020204" pitchFamily="34" charset="0"/>
              <a:cs typeface="Arial" panose="020B0604020202020204" pitchFamily="34" charset="0"/>
            </a:endParaRPr>
          </a:p>
          <a:p>
            <a:pPr algn="just"/>
            <a:r>
              <a:rPr lang="en-US" sz="2800" dirty="0" smtClean="0">
                <a:latin typeface="Arial" panose="020B0604020202020204" pitchFamily="34" charset="0"/>
                <a:cs typeface="Arial" panose="020B0604020202020204" pitchFamily="34" charset="0"/>
              </a:rPr>
              <a:t>    </a:t>
            </a:r>
            <a:r>
              <a:rPr lang="ru-RU" sz="2800" b="1" dirty="0" smtClean="0">
                <a:latin typeface="Arial" panose="020B0604020202020204" pitchFamily="34" charset="0"/>
                <a:cs typeface="Arial" panose="020B0604020202020204" pitchFamily="34" charset="0"/>
              </a:rPr>
              <a:t>До </a:t>
            </a:r>
            <a:r>
              <a:rPr lang="ru-RU" sz="2800" b="1" dirty="0">
                <a:latin typeface="Arial" panose="020B0604020202020204" pitchFamily="34" charset="0"/>
                <a:cs typeface="Arial" panose="020B0604020202020204" pitchFamily="34" charset="0"/>
              </a:rPr>
              <a:t>1 января 2017 года </a:t>
            </a:r>
            <a:r>
              <a:rPr lang="ru-RU" sz="2800" dirty="0">
                <a:latin typeface="Arial" panose="020B0604020202020204" pitchFamily="34" charset="0"/>
                <a:cs typeface="Arial" panose="020B0604020202020204" pitchFamily="34" charset="0"/>
              </a:rPr>
              <a:t>всё бы произошло так: собственник поставил бы ПУ, позвал представителя </a:t>
            </a:r>
            <a:r>
              <a:rPr lang="ru-RU" sz="2800" b="1" dirty="0" smtClean="0">
                <a:latin typeface="Arial" panose="020B0604020202020204" pitchFamily="34" charset="0"/>
                <a:cs typeface="Arial" panose="020B0604020202020204" pitchFamily="34" charset="0"/>
              </a:rPr>
              <a:t>ИКУ</a:t>
            </a:r>
            <a:r>
              <a:rPr lang="ru-RU" sz="2800" dirty="0" smtClean="0">
                <a:latin typeface="Arial" panose="020B0604020202020204" pitchFamily="34" charset="0"/>
                <a:cs typeface="Arial" panose="020B0604020202020204" pitchFamily="34" charset="0"/>
              </a:rPr>
              <a:t> и </a:t>
            </a:r>
            <a:r>
              <a:rPr lang="ru-RU" sz="2800" dirty="0">
                <a:latin typeface="Arial" panose="020B0604020202020204" pitchFamily="34" charset="0"/>
                <a:cs typeface="Arial" panose="020B0604020202020204" pitchFamily="34" charset="0"/>
              </a:rPr>
              <a:t>попросил ввести прибор учёта в эксплуатацию.</a:t>
            </a:r>
          </a:p>
          <a:p>
            <a:pPr algn="just"/>
            <a:r>
              <a:rPr lang="ru-RU" sz="2800" dirty="0">
                <a:latin typeface="Arial" panose="020B0604020202020204" pitchFamily="34" charset="0"/>
                <a:cs typeface="Arial" panose="020B0604020202020204" pitchFamily="34" charset="0"/>
              </a:rPr>
              <a:t>Вы </a:t>
            </a:r>
            <a:r>
              <a:rPr lang="ru-RU" sz="2800" b="1" dirty="0">
                <a:latin typeface="Arial" panose="020B0604020202020204" pitchFamily="34" charset="0"/>
                <a:cs typeface="Arial" panose="020B0604020202020204" pitchFamily="34" charset="0"/>
              </a:rPr>
              <a:t>не позднее месяца </a:t>
            </a:r>
            <a:r>
              <a:rPr lang="ru-RU" sz="2800" dirty="0">
                <a:latin typeface="Arial" panose="020B0604020202020204" pitchFamily="34" charset="0"/>
                <a:cs typeface="Arial" panose="020B0604020202020204" pitchFamily="34" charset="0"/>
              </a:rPr>
              <a:t>после установки прибора учёта ввели бы его в эксплуатацию и на следующий день после этого начали рассчитывать плату за коммунальные услуги по показаниям ПУ. </a:t>
            </a:r>
          </a:p>
          <a:p>
            <a:pPr algn="just"/>
            <a:r>
              <a:rPr lang="ru-RU" sz="2800" dirty="0">
                <a:latin typeface="Arial" panose="020B0604020202020204" pitchFamily="34" charset="0"/>
                <a:cs typeface="Arial" panose="020B0604020202020204" pitchFamily="34" charset="0"/>
              </a:rPr>
              <a:t>Например, </a:t>
            </a:r>
            <a:r>
              <a:rPr lang="ru-RU" sz="2800" b="1" dirty="0">
                <a:latin typeface="Arial" panose="020B0604020202020204" pitchFamily="34" charset="0"/>
                <a:cs typeface="Arial" panose="020B0604020202020204" pitchFamily="34" charset="0"/>
              </a:rPr>
              <a:t>если 15 августа </a:t>
            </a:r>
            <a:r>
              <a:rPr lang="ru-RU" sz="2800" dirty="0">
                <a:latin typeface="Arial" panose="020B0604020202020204" pitchFamily="34" charset="0"/>
                <a:cs typeface="Arial" panose="020B0604020202020204" pitchFamily="34" charset="0"/>
              </a:rPr>
              <a:t>вы ввели прибор учёта в эксплуатацию, сняли с него показания, опломбировали, то </a:t>
            </a:r>
            <a:r>
              <a:rPr lang="ru-RU" sz="2800" b="1" dirty="0">
                <a:latin typeface="Arial" panose="020B0604020202020204" pitchFamily="34" charset="0"/>
                <a:cs typeface="Arial" panose="020B0604020202020204" pitchFamily="34" charset="0"/>
              </a:rPr>
              <a:t>уже 16 августа </a:t>
            </a:r>
            <a:r>
              <a:rPr lang="ru-RU" sz="2800" dirty="0">
                <a:latin typeface="Arial" panose="020B0604020202020204" pitchFamily="34" charset="0"/>
                <a:cs typeface="Arial" panose="020B0604020202020204" pitchFamily="34" charset="0"/>
              </a:rPr>
              <a:t>можно рассчитывать плату за потреблённые КУ по его показаниям</a:t>
            </a:r>
            <a:r>
              <a:rPr lang="ru-RU" sz="2800" dirty="0" smtClean="0">
                <a:latin typeface="Arial" panose="020B0604020202020204" pitchFamily="34" charset="0"/>
                <a:cs typeface="Arial" panose="020B0604020202020204" pitchFamily="34" charset="0"/>
              </a:rPr>
              <a:t>.</a:t>
            </a:r>
            <a:endParaRPr lang="ru-R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939149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95536" y="404664"/>
            <a:ext cx="8352928" cy="523220"/>
          </a:xfrm>
          <a:prstGeom prst="rect">
            <a:avLst/>
          </a:prstGeom>
        </p:spPr>
        <p:txBody>
          <a:bodyPr wrap="square">
            <a:spAutoFit/>
          </a:bodyPr>
          <a:lstStyle/>
          <a:p>
            <a:endParaRPr lang="ru-RU" sz="2800" dirty="0"/>
          </a:p>
        </p:txBody>
      </p:sp>
      <p:sp>
        <p:nvSpPr>
          <p:cNvPr id="6" name="Прямоугольник 5"/>
          <p:cNvSpPr/>
          <p:nvPr/>
        </p:nvSpPr>
        <p:spPr>
          <a:xfrm>
            <a:off x="179512" y="53000"/>
            <a:ext cx="8784976" cy="6494085"/>
          </a:xfrm>
          <a:prstGeom prst="rect">
            <a:avLst/>
          </a:prstGeom>
        </p:spPr>
        <p:txBody>
          <a:bodyPr wrap="square">
            <a:spAutoFit/>
          </a:bodyPr>
          <a:lstStyle/>
          <a:p>
            <a:pPr algn="just"/>
            <a:r>
              <a:rPr lang="ru-RU" sz="2600" b="1" dirty="0" smtClean="0">
                <a:latin typeface="Arial" panose="020B0604020202020204" pitchFamily="34" charset="0"/>
                <a:cs typeface="Arial" panose="020B0604020202020204" pitchFamily="34" charset="0"/>
              </a:rPr>
              <a:t>С </a:t>
            </a:r>
            <a:r>
              <a:rPr lang="ru-RU" sz="2600" b="1" dirty="0">
                <a:latin typeface="Arial" panose="020B0604020202020204" pitchFamily="34" charset="0"/>
                <a:cs typeface="Arial" panose="020B0604020202020204" pitchFamily="34" charset="0"/>
              </a:rPr>
              <a:t>1 января 2017 года </a:t>
            </a:r>
            <a:r>
              <a:rPr lang="ru-RU" sz="2600" dirty="0">
                <a:latin typeface="Arial" panose="020B0604020202020204" pitchFamily="34" charset="0"/>
                <a:cs typeface="Arial" panose="020B0604020202020204" pitchFamily="34" charset="0"/>
              </a:rPr>
              <a:t>правила изменились. Теперь </a:t>
            </a:r>
            <a:r>
              <a:rPr lang="ru-RU" sz="2600" b="1" dirty="0">
                <a:latin typeface="Arial" panose="020B0604020202020204" pitchFamily="34" charset="0"/>
                <a:cs typeface="Arial" panose="020B0604020202020204" pitchFamily="34" charset="0"/>
              </a:rPr>
              <a:t>если прибор учёта ввели в эксплуатацию 15 августа,</a:t>
            </a:r>
            <a:r>
              <a:rPr lang="ru-RU" sz="2600" dirty="0">
                <a:latin typeface="Arial" panose="020B0604020202020204" pitchFamily="34" charset="0"/>
                <a:cs typeface="Arial" panose="020B0604020202020204" pitchFamily="34" charset="0"/>
              </a:rPr>
              <a:t> начисления по нему можно будет производить </a:t>
            </a:r>
            <a:r>
              <a:rPr lang="ru-RU" sz="2600" b="1" dirty="0">
                <a:latin typeface="Arial" panose="020B0604020202020204" pitchFamily="34" charset="0"/>
                <a:cs typeface="Arial" panose="020B0604020202020204" pitchFamily="34" charset="0"/>
              </a:rPr>
              <a:t>только с 1 сентября</a:t>
            </a:r>
            <a:r>
              <a:rPr lang="ru-RU" sz="2600" dirty="0">
                <a:latin typeface="Arial" panose="020B0604020202020204" pitchFamily="34" charset="0"/>
                <a:cs typeface="Arial" panose="020B0604020202020204" pitchFamily="34" charset="0"/>
              </a:rPr>
              <a:t>. То есть </a:t>
            </a:r>
            <a:r>
              <a:rPr lang="ru-RU" sz="2600" b="1" dirty="0">
                <a:latin typeface="Arial" panose="020B0604020202020204" pitchFamily="34" charset="0"/>
                <a:cs typeface="Arial" panose="020B0604020202020204" pitchFamily="34" charset="0"/>
              </a:rPr>
              <a:t>с первого числа месяца</a:t>
            </a:r>
            <a:r>
              <a:rPr lang="ru-RU" sz="2600" dirty="0">
                <a:latin typeface="Arial" panose="020B0604020202020204" pitchFamily="34" charset="0"/>
                <a:cs typeface="Arial" panose="020B0604020202020204" pitchFamily="34" charset="0"/>
              </a:rPr>
              <a:t>, следующего за месяцем, в котором прибор учёта ввели в эксплуатацию.</a:t>
            </a:r>
          </a:p>
          <a:p>
            <a:pPr algn="just"/>
            <a:r>
              <a:rPr lang="ru-RU" sz="2600" b="1" dirty="0">
                <a:latin typeface="Arial" panose="020B0604020202020204" pitchFamily="34" charset="0"/>
                <a:cs typeface="Arial" panose="020B0604020202020204" pitchFamily="34" charset="0"/>
              </a:rPr>
              <a:t>Ввести прибор учёта </a:t>
            </a:r>
            <a:r>
              <a:rPr lang="ru-RU" sz="2600" dirty="0">
                <a:latin typeface="Arial" panose="020B0604020202020204" pitchFamily="34" charset="0"/>
                <a:cs typeface="Arial" panose="020B0604020202020204" pitchFamily="34" charset="0"/>
              </a:rPr>
              <a:t>в эксплуатацию, как и раньше, </a:t>
            </a:r>
            <a:r>
              <a:rPr lang="ru-RU" sz="2600" b="1" dirty="0">
                <a:latin typeface="Arial" panose="020B0604020202020204" pitchFamily="34" charset="0"/>
                <a:cs typeface="Arial" panose="020B0604020202020204" pitchFamily="34" charset="0"/>
              </a:rPr>
              <a:t>нужно не позднее одного месяца после </a:t>
            </a:r>
            <a:r>
              <a:rPr lang="ru-RU" sz="2600" dirty="0">
                <a:latin typeface="Arial" panose="020B0604020202020204" pitchFamily="34" charset="0"/>
                <a:cs typeface="Arial" panose="020B0604020202020204" pitchFamily="34" charset="0"/>
              </a:rPr>
              <a:t>его установки.</a:t>
            </a:r>
          </a:p>
          <a:p>
            <a:pPr algn="just"/>
            <a:r>
              <a:rPr lang="ru-RU" sz="2600" dirty="0">
                <a:latin typeface="Arial" panose="020B0604020202020204" pitchFamily="34" charset="0"/>
                <a:cs typeface="Arial" panose="020B0604020202020204" pitchFamily="34" charset="0"/>
              </a:rPr>
              <a:t>Расчёт будет такой:</a:t>
            </a:r>
          </a:p>
          <a:p>
            <a:pPr algn="just"/>
            <a:r>
              <a:rPr lang="ru-RU" sz="2600" dirty="0">
                <a:latin typeface="Arial" panose="020B0604020202020204" pitchFamily="34" charset="0"/>
                <a:cs typeface="Arial" panose="020B0604020202020204" pitchFamily="34" charset="0"/>
              </a:rPr>
              <a:t>•	в июле – по нормативу, умноженному на повышающий коэффициент;</a:t>
            </a:r>
          </a:p>
          <a:p>
            <a:pPr algn="just"/>
            <a:r>
              <a:rPr lang="ru-RU" sz="2600" dirty="0">
                <a:latin typeface="Arial" panose="020B0604020202020204" pitchFamily="34" charset="0"/>
                <a:cs typeface="Arial" panose="020B0604020202020204" pitchFamily="34" charset="0"/>
              </a:rPr>
              <a:t>•	с 1 августа по 15 августа – по нормативу, умноженному на повышающий коэффициент;</a:t>
            </a:r>
          </a:p>
          <a:p>
            <a:pPr algn="just"/>
            <a:r>
              <a:rPr lang="ru-RU" sz="2600" dirty="0">
                <a:latin typeface="Arial" panose="020B0604020202020204" pitchFamily="34" charset="0"/>
                <a:cs typeface="Arial" panose="020B0604020202020204" pitchFamily="34" charset="0"/>
              </a:rPr>
              <a:t>•	с 15 августа по 1 сентября – по нормативу;</a:t>
            </a:r>
          </a:p>
          <a:p>
            <a:pPr algn="just"/>
            <a:r>
              <a:rPr lang="ru-RU" sz="2600" dirty="0">
                <a:latin typeface="Arial" panose="020B0604020202020204" pitchFamily="34" charset="0"/>
                <a:cs typeface="Arial" panose="020B0604020202020204" pitchFamily="34" charset="0"/>
              </a:rPr>
              <a:t>•	с 1 сентября – по показаниям прибора учёта</a:t>
            </a:r>
            <a:r>
              <a:rPr lang="ru-RU" sz="2600" dirty="0" smtClean="0">
                <a:latin typeface="Arial" panose="020B0604020202020204" pitchFamily="34" charset="0"/>
                <a:cs typeface="Arial" panose="020B0604020202020204" pitchFamily="34" charset="0"/>
              </a:rPr>
              <a:t>.</a:t>
            </a:r>
            <a:endParaRPr lang="ru-RU"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970973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23528" y="476672"/>
            <a:ext cx="8352928" cy="523220"/>
          </a:xfrm>
          <a:prstGeom prst="rect">
            <a:avLst/>
          </a:prstGeom>
        </p:spPr>
        <p:txBody>
          <a:bodyPr wrap="square">
            <a:spAutoFit/>
          </a:bodyPr>
          <a:lstStyle/>
          <a:p>
            <a:endParaRPr lang="ru-RU" sz="2800" dirty="0"/>
          </a:p>
        </p:txBody>
      </p:sp>
      <p:sp>
        <p:nvSpPr>
          <p:cNvPr id="6" name="Прямоугольник 5"/>
          <p:cNvSpPr/>
          <p:nvPr/>
        </p:nvSpPr>
        <p:spPr>
          <a:xfrm>
            <a:off x="323528" y="260648"/>
            <a:ext cx="8424936" cy="5693866"/>
          </a:xfrm>
          <a:prstGeom prst="rect">
            <a:avLst/>
          </a:prstGeom>
        </p:spPr>
        <p:txBody>
          <a:bodyPr wrap="square">
            <a:spAutoFit/>
          </a:bodyPr>
          <a:lstStyle/>
          <a:p>
            <a:pPr algn="just"/>
            <a:r>
              <a:rPr lang="ru-RU" sz="2400" dirty="0" smtClean="0">
                <a:latin typeface="Arial" panose="020B0604020202020204" pitchFamily="34" charset="0"/>
                <a:cs typeface="Arial" panose="020B0604020202020204" pitchFamily="34" charset="0"/>
              </a:rPr>
              <a:t>     </a:t>
            </a:r>
            <a:r>
              <a:rPr lang="ru-RU" sz="2800" dirty="0" smtClean="0">
                <a:latin typeface="Arial" panose="020B0604020202020204" pitchFamily="34" charset="0"/>
                <a:cs typeface="Arial" panose="020B0604020202020204" pitchFamily="34" charset="0"/>
              </a:rPr>
              <a:t>Есть </a:t>
            </a:r>
            <a:r>
              <a:rPr lang="ru-RU" sz="2800" dirty="0">
                <a:latin typeface="Arial" panose="020B0604020202020204" pitchFamily="34" charset="0"/>
                <a:cs typeface="Arial" panose="020B0604020202020204" pitchFamily="34" charset="0"/>
              </a:rPr>
              <a:t>нюанс: при вводе ПУ в эксплуатацию вы снимаете его показания, на 1 сентября они уже другие. В таком случае есть два варианта: или вы приходите 1 сентября и снимаете показания ещё раз, или собственник самостоятельно направляет вам показания.</a:t>
            </a:r>
          </a:p>
          <a:p>
            <a:pPr algn="just"/>
            <a:r>
              <a:rPr lang="ru-RU" sz="2800" dirty="0" smtClean="0">
                <a:latin typeface="Arial" panose="020B0604020202020204" pitchFamily="34" charset="0"/>
                <a:cs typeface="Arial" panose="020B0604020202020204" pitchFamily="34" charset="0"/>
              </a:rPr>
              <a:t>    Согласно </a:t>
            </a:r>
            <a:r>
              <a:rPr lang="ru-RU" sz="2800" dirty="0">
                <a:latin typeface="Arial" panose="020B0604020202020204" pitchFamily="34" charset="0"/>
                <a:cs typeface="Arial" panose="020B0604020202020204" pitchFamily="34" charset="0"/>
              </a:rPr>
              <a:t>п. 80 ПП РФ N 354 к использованию допускаются прошедшие проверку, работоспособные приборы учёта утверждённого типа. Готовность средства измерения к использованию по назначению документально оформляется при его вводе в эксплуатацию (п. 81 ПП РФ N 354, ст. 2 N 102-ФЗ</a:t>
            </a:r>
            <a:r>
              <a:rPr lang="ru-RU" sz="2800" dirty="0" smtClean="0">
                <a:latin typeface="Arial" panose="020B0604020202020204" pitchFamily="34" charset="0"/>
                <a:cs typeface="Arial" panose="020B0604020202020204" pitchFamily="34" charset="0"/>
              </a:rPr>
              <a:t>).</a:t>
            </a:r>
            <a:endParaRPr lang="ru-R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4660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300395" y="176110"/>
            <a:ext cx="8568952" cy="6555641"/>
          </a:xfrm>
          <a:prstGeom prst="rect">
            <a:avLst/>
          </a:prstGeom>
        </p:spPr>
        <p:txBody>
          <a:bodyPr wrap="square">
            <a:spAutoFit/>
          </a:bodyPr>
          <a:lstStyle/>
          <a:p>
            <a:pPr algn="just"/>
            <a:r>
              <a:rPr lang="ru-RU" sz="2800" dirty="0" smtClean="0"/>
              <a:t>ИКУ </a:t>
            </a:r>
            <a:r>
              <a:rPr lang="ru-RU" sz="2800" dirty="0"/>
              <a:t>в силу закона обязан заключить договор с РСО, по которому приобретает </a:t>
            </a:r>
            <a:r>
              <a:rPr lang="ru-RU" sz="2800" b="1" i="1" dirty="0"/>
              <a:t>коммунальные ресурсы</a:t>
            </a:r>
            <a:r>
              <a:rPr lang="ru-RU" sz="2800" dirty="0"/>
              <a:t>. Указанные коммунальные ресурсы ИКУ предоставляет потребителям. </a:t>
            </a:r>
            <a:r>
              <a:rPr lang="ru-RU" sz="2800" dirty="0" smtClean="0"/>
              <a:t>Этот </a:t>
            </a:r>
            <a:r>
              <a:rPr lang="ru-RU" sz="2800" dirty="0"/>
              <a:t>процесс и называется </a:t>
            </a:r>
            <a:r>
              <a:rPr lang="ru-RU" sz="2800" b="1" dirty="0"/>
              <a:t>коммунальной услугой</a:t>
            </a:r>
            <a:r>
              <a:rPr lang="ru-RU" sz="2800" dirty="0"/>
              <a:t> (абзац 9 </a:t>
            </a:r>
            <a:r>
              <a:rPr lang="ru-RU" sz="2800" dirty="0" smtClean="0"/>
              <a:t>п. </a:t>
            </a:r>
            <a:r>
              <a:rPr lang="ru-RU" sz="2800" dirty="0"/>
              <a:t>2 Правил 354 устанавливает: </a:t>
            </a:r>
            <a:r>
              <a:rPr lang="ru-RU" sz="2800" i="1" dirty="0"/>
              <a:t>«"коммунальные услуги" – осуществление деятельности исполнителя по подаче потребителям любого коммунального ресурса в отдельности или 2 и более из них в любом сочетании с целью обеспечения благоприятных и безопасных условий использования жилых, нежилых помещений, общего имущества в МКД, а также земельных участков и расположенных на них жилых домов (домовладений</a:t>
            </a:r>
            <a:r>
              <a:rPr lang="ru-RU" sz="2800" i="1" dirty="0" smtClean="0"/>
              <a:t>)</a:t>
            </a:r>
            <a:r>
              <a:rPr lang="ru-RU" sz="2800" dirty="0" smtClean="0"/>
              <a:t>»).</a:t>
            </a:r>
            <a:endParaRPr lang="ru-RU" sz="2800" dirty="0"/>
          </a:p>
        </p:txBody>
      </p:sp>
    </p:spTree>
    <p:extLst>
      <p:ext uri="{BB962C8B-B14F-4D97-AF65-F5344CB8AC3E}">
        <p14:creationId xmlns:p14="http://schemas.microsoft.com/office/powerpoint/2010/main" val="397184878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23528" y="476672"/>
            <a:ext cx="8352928" cy="523220"/>
          </a:xfrm>
          <a:prstGeom prst="rect">
            <a:avLst/>
          </a:prstGeom>
        </p:spPr>
        <p:txBody>
          <a:bodyPr wrap="square">
            <a:spAutoFit/>
          </a:bodyPr>
          <a:lstStyle/>
          <a:p>
            <a:endParaRPr lang="ru-RU" sz="2800" dirty="0"/>
          </a:p>
        </p:txBody>
      </p:sp>
      <p:sp>
        <p:nvSpPr>
          <p:cNvPr id="6" name="Прямоугольник 5"/>
          <p:cNvSpPr/>
          <p:nvPr/>
        </p:nvSpPr>
        <p:spPr>
          <a:xfrm>
            <a:off x="467544" y="260648"/>
            <a:ext cx="8352928" cy="6124754"/>
          </a:xfrm>
          <a:prstGeom prst="rect">
            <a:avLst/>
          </a:prstGeom>
        </p:spPr>
        <p:txBody>
          <a:bodyPr wrap="square">
            <a:spAutoFit/>
          </a:bodyPr>
          <a:lstStyle/>
          <a:p>
            <a:pPr algn="just"/>
            <a:r>
              <a:rPr lang="ru-RU" sz="2800" dirty="0" smtClean="0">
                <a:latin typeface="Arial" panose="020B0604020202020204" pitchFamily="34" charset="0"/>
                <a:cs typeface="Arial" panose="020B0604020202020204" pitchFamily="34" charset="0"/>
              </a:rPr>
              <a:t>  Повышающий </a:t>
            </a:r>
            <a:r>
              <a:rPr lang="ru-RU" sz="2800" dirty="0">
                <a:latin typeface="Arial" panose="020B0604020202020204" pitchFamily="34" charset="0"/>
                <a:cs typeface="Arial" panose="020B0604020202020204" pitchFamily="34" charset="0"/>
              </a:rPr>
              <a:t>коэффициент </a:t>
            </a:r>
            <a:r>
              <a:rPr lang="ru-RU" sz="2800" b="1" dirty="0">
                <a:latin typeface="Arial" panose="020B0604020202020204" pitchFamily="34" charset="0"/>
                <a:cs typeface="Arial" panose="020B0604020202020204" pitchFamily="34" charset="0"/>
              </a:rPr>
              <a:t>можно применять не ко всем собственникам.</a:t>
            </a:r>
            <a:r>
              <a:rPr lang="ru-RU" sz="2800" dirty="0">
                <a:latin typeface="Arial" panose="020B0604020202020204" pitchFamily="34" charset="0"/>
                <a:cs typeface="Arial" panose="020B0604020202020204" pitchFamily="34" charset="0"/>
              </a:rPr>
              <a:t> </a:t>
            </a:r>
            <a:endParaRPr lang="ru-RU" sz="2800" dirty="0" smtClean="0">
              <a:latin typeface="Arial" panose="020B0604020202020204" pitchFamily="34" charset="0"/>
              <a:cs typeface="Arial" panose="020B0604020202020204" pitchFamily="34" charset="0"/>
            </a:endParaRPr>
          </a:p>
          <a:p>
            <a:pPr algn="just"/>
            <a:r>
              <a:rPr lang="ru-RU" sz="2800" dirty="0">
                <a:latin typeface="Arial" panose="020B0604020202020204" pitchFamily="34" charset="0"/>
                <a:cs typeface="Arial" panose="020B0604020202020204" pitchFamily="34" charset="0"/>
              </a:rPr>
              <a:t> </a:t>
            </a:r>
            <a:r>
              <a:rPr lang="ru-RU" sz="2800" dirty="0" smtClean="0">
                <a:latin typeface="Arial" panose="020B0604020202020204" pitchFamily="34" charset="0"/>
                <a:cs typeface="Arial" panose="020B0604020202020204" pitchFamily="34" charset="0"/>
              </a:rPr>
              <a:t>    При </a:t>
            </a:r>
            <a:r>
              <a:rPr lang="ru-RU" sz="2800" dirty="0">
                <a:latin typeface="Arial" panose="020B0604020202020204" pitchFamily="34" charset="0"/>
                <a:cs typeface="Arial" panose="020B0604020202020204" pitchFamily="34" charset="0"/>
              </a:rPr>
              <a:t>расчёте платы за коммунальную услугу для собственников помещений, у которых </a:t>
            </a:r>
            <a:r>
              <a:rPr lang="ru-RU" sz="2800" b="1" dirty="0">
                <a:latin typeface="Arial" panose="020B0604020202020204" pitchFamily="34" charset="0"/>
                <a:cs typeface="Arial" panose="020B0604020202020204" pitchFamily="34" charset="0"/>
              </a:rPr>
              <a:t>есть обязанность </a:t>
            </a:r>
            <a:r>
              <a:rPr lang="ru-RU" sz="2800" dirty="0">
                <a:latin typeface="Arial" panose="020B0604020202020204" pitchFamily="34" charset="0"/>
                <a:cs typeface="Arial" panose="020B0604020202020204" pitchFamily="34" charset="0"/>
              </a:rPr>
              <a:t>поставить прибор, </a:t>
            </a:r>
            <a:r>
              <a:rPr lang="ru-RU" sz="2800" b="1" dirty="0">
                <a:latin typeface="Arial" panose="020B0604020202020204" pitchFamily="34" charset="0"/>
                <a:cs typeface="Arial" panose="020B0604020202020204" pitchFamily="34" charset="0"/>
              </a:rPr>
              <a:t>но они это не сделали</a:t>
            </a:r>
            <a:r>
              <a:rPr lang="ru-RU" sz="2800" dirty="0">
                <a:latin typeface="Arial" panose="020B0604020202020204" pitchFamily="34" charset="0"/>
                <a:cs typeface="Arial" panose="020B0604020202020204" pitchFamily="34" charset="0"/>
              </a:rPr>
              <a:t>, начисляется коэффициент. Коэффициент начисляется </a:t>
            </a:r>
            <a:r>
              <a:rPr lang="ru-RU" sz="2800" b="1" dirty="0">
                <a:latin typeface="Arial" panose="020B0604020202020204" pitchFamily="34" charset="0"/>
                <a:cs typeface="Arial" panose="020B0604020202020204" pitchFamily="34" charset="0"/>
              </a:rPr>
              <a:t>только по воде и электрической энергии.</a:t>
            </a:r>
          </a:p>
          <a:p>
            <a:pPr algn="just"/>
            <a:r>
              <a:rPr lang="ru-RU" sz="2800" dirty="0" smtClean="0">
                <a:latin typeface="Arial" panose="020B0604020202020204" pitchFamily="34" charset="0"/>
                <a:cs typeface="Arial" panose="020B0604020202020204" pitchFamily="34" charset="0"/>
              </a:rPr>
              <a:t>    Для </a:t>
            </a:r>
            <a:r>
              <a:rPr lang="ru-RU" sz="2800" dirty="0">
                <a:latin typeface="Arial" panose="020B0604020202020204" pitchFamily="34" charset="0"/>
                <a:cs typeface="Arial" panose="020B0604020202020204" pitchFamily="34" charset="0"/>
              </a:rPr>
              <a:t>отопления повышающего коэффициента нет. </a:t>
            </a:r>
            <a:r>
              <a:rPr lang="ru-RU" sz="2800" dirty="0" smtClean="0">
                <a:latin typeface="Arial" panose="020B0604020202020204" pitchFamily="34" charset="0"/>
                <a:cs typeface="Arial" panose="020B0604020202020204" pitchFamily="34" charset="0"/>
              </a:rPr>
              <a:t> Повышающий </a:t>
            </a:r>
            <a:r>
              <a:rPr lang="ru-RU" sz="2800" dirty="0">
                <a:latin typeface="Arial" panose="020B0604020202020204" pitchFamily="34" charset="0"/>
                <a:cs typeface="Arial" panose="020B0604020202020204" pitchFamily="34" charset="0"/>
              </a:rPr>
              <a:t>коэффициент по отоплению можно назначать </a:t>
            </a:r>
            <a:r>
              <a:rPr lang="ru-RU" sz="2800" b="1" dirty="0">
                <a:latin typeface="Arial" panose="020B0604020202020204" pitchFamily="34" charset="0"/>
                <a:cs typeface="Arial" panose="020B0604020202020204" pitchFamily="34" charset="0"/>
              </a:rPr>
              <a:t>только управляющей организации</a:t>
            </a:r>
            <a:r>
              <a:rPr lang="ru-RU" sz="2800" dirty="0">
                <a:latin typeface="Arial" panose="020B0604020202020204" pitchFamily="34" charset="0"/>
                <a:cs typeface="Arial" panose="020B0604020202020204" pitchFamily="34" charset="0"/>
              </a:rPr>
              <a:t>, на которую ч. 1 ст. 157 ЖК РФ не распространяется, и </a:t>
            </a:r>
            <a:r>
              <a:rPr lang="ru-RU" sz="2800" b="1" dirty="0">
                <a:latin typeface="Arial" panose="020B0604020202020204" pitchFamily="34" charset="0"/>
                <a:cs typeface="Arial" panose="020B0604020202020204" pitchFamily="34" charset="0"/>
              </a:rPr>
              <a:t>только в отношении ОДПУ</a:t>
            </a:r>
            <a:r>
              <a:rPr lang="ru-RU" sz="2800" dirty="0" smtClean="0">
                <a:latin typeface="Arial" panose="020B0604020202020204" pitchFamily="34" charset="0"/>
                <a:cs typeface="Arial" panose="020B0604020202020204" pitchFamily="34" charset="0"/>
              </a:rPr>
              <a:t>.</a:t>
            </a:r>
            <a:endParaRPr lang="ru-R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556793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23528" y="476672"/>
            <a:ext cx="8352928" cy="523220"/>
          </a:xfrm>
          <a:prstGeom prst="rect">
            <a:avLst/>
          </a:prstGeom>
        </p:spPr>
        <p:txBody>
          <a:bodyPr wrap="square">
            <a:spAutoFit/>
          </a:bodyPr>
          <a:lstStyle/>
          <a:p>
            <a:endParaRPr lang="ru-RU" sz="2800" dirty="0"/>
          </a:p>
        </p:txBody>
      </p:sp>
      <p:sp>
        <p:nvSpPr>
          <p:cNvPr id="6" name="Прямоугольник 5"/>
          <p:cNvSpPr/>
          <p:nvPr/>
        </p:nvSpPr>
        <p:spPr>
          <a:xfrm>
            <a:off x="107504" y="332656"/>
            <a:ext cx="8640960" cy="5632311"/>
          </a:xfrm>
          <a:prstGeom prst="rect">
            <a:avLst/>
          </a:prstGeom>
        </p:spPr>
        <p:txBody>
          <a:bodyPr wrap="square">
            <a:spAutoFit/>
          </a:bodyPr>
          <a:lstStyle/>
          <a:p>
            <a:pPr algn="just"/>
            <a:r>
              <a:rPr lang="ru-RU" sz="2400" dirty="0" smtClean="0">
                <a:latin typeface="Arial" panose="020B0604020202020204" pitchFamily="34" charset="0"/>
                <a:cs typeface="Arial" panose="020B0604020202020204" pitchFamily="34" charset="0"/>
              </a:rPr>
              <a:t>Порядок </a:t>
            </a:r>
            <a:r>
              <a:rPr lang="ru-RU" sz="2400" dirty="0">
                <a:latin typeface="Arial" panose="020B0604020202020204" pitchFamily="34" charset="0"/>
                <a:cs typeface="Arial" panose="020B0604020202020204" pitchFamily="34" charset="0"/>
              </a:rPr>
              <a:t>применения </a:t>
            </a:r>
            <a:r>
              <a:rPr lang="ru-RU" sz="2400" b="1" dirty="0">
                <a:latin typeface="Arial" panose="020B0604020202020204" pitchFamily="34" charset="0"/>
                <a:cs typeface="Arial" panose="020B0604020202020204" pitchFamily="34" charset="0"/>
              </a:rPr>
              <a:t>коэффициента</a:t>
            </a:r>
            <a:r>
              <a:rPr lang="ru-RU" sz="2400" dirty="0">
                <a:latin typeface="Arial" panose="020B0604020202020204" pitchFamily="34" charset="0"/>
                <a:cs typeface="Arial" panose="020B0604020202020204" pitchFamily="34" charset="0"/>
              </a:rPr>
              <a:t> описан в ПП РФ N 354. </a:t>
            </a:r>
            <a:endParaRPr lang="ru-RU" sz="2400" dirty="0" smtClean="0">
              <a:latin typeface="Arial" panose="020B0604020202020204" pitchFamily="34" charset="0"/>
              <a:cs typeface="Arial" panose="020B0604020202020204" pitchFamily="34" charset="0"/>
            </a:endParaRPr>
          </a:p>
          <a:p>
            <a:pPr algn="just"/>
            <a:r>
              <a:rPr lang="ru-RU" sz="2400" dirty="0" smtClean="0">
                <a:latin typeface="Arial" panose="020B0604020202020204" pitchFamily="34" charset="0"/>
                <a:cs typeface="Arial" panose="020B0604020202020204" pitchFamily="34" charset="0"/>
              </a:rPr>
              <a:t>Так</a:t>
            </a:r>
            <a:r>
              <a:rPr lang="ru-RU" sz="2400" dirty="0">
                <a:latin typeface="Arial" panose="020B0604020202020204" pitchFamily="34" charset="0"/>
                <a:cs typeface="Arial" panose="020B0604020202020204" pitchFamily="34" charset="0"/>
              </a:rPr>
              <a:t>, его </a:t>
            </a:r>
            <a:r>
              <a:rPr lang="ru-RU" sz="2400" b="1" dirty="0">
                <a:latin typeface="Arial" panose="020B0604020202020204" pitchFamily="34" charset="0"/>
                <a:cs typeface="Arial" panose="020B0604020202020204" pitchFamily="34" charset="0"/>
              </a:rPr>
              <a:t>нельзя применять </a:t>
            </a:r>
            <a:r>
              <a:rPr lang="ru-RU" sz="2400" dirty="0">
                <a:latin typeface="Arial" panose="020B0604020202020204" pitchFamily="34" charset="0"/>
                <a:cs typeface="Arial" panose="020B0604020202020204" pitchFamily="34" charset="0"/>
              </a:rPr>
              <a:t>к:</a:t>
            </a:r>
          </a:p>
          <a:p>
            <a:pPr algn="just"/>
            <a:r>
              <a:rPr lang="ru-RU" sz="2400" dirty="0">
                <a:latin typeface="Arial" panose="020B0604020202020204" pitchFamily="34" charset="0"/>
                <a:cs typeface="Arial" panose="020B0604020202020204" pitchFamily="34" charset="0"/>
              </a:rPr>
              <a:t>•	</a:t>
            </a:r>
            <a:r>
              <a:rPr lang="ru-RU" sz="2400" b="1" dirty="0">
                <a:latin typeface="Arial" panose="020B0604020202020204" pitchFamily="34" charset="0"/>
                <a:cs typeface="Arial" panose="020B0604020202020204" pitchFamily="34" charset="0"/>
              </a:rPr>
              <a:t>человеку</a:t>
            </a:r>
            <a:r>
              <a:rPr lang="ru-RU" sz="2400" dirty="0">
                <a:latin typeface="Arial" panose="020B0604020202020204" pitchFamily="34" charset="0"/>
                <a:cs typeface="Arial" panose="020B0604020202020204" pitchFamily="34" charset="0"/>
              </a:rPr>
              <a:t>, который </a:t>
            </a:r>
            <a:r>
              <a:rPr lang="ru-RU" sz="2400" b="1" dirty="0">
                <a:latin typeface="Arial" panose="020B0604020202020204" pitchFamily="34" charset="0"/>
                <a:cs typeface="Arial" panose="020B0604020202020204" pitchFamily="34" charset="0"/>
              </a:rPr>
              <a:t>только что принял </a:t>
            </a:r>
            <a:r>
              <a:rPr lang="ru-RU" sz="2400" dirty="0">
                <a:latin typeface="Arial" panose="020B0604020202020204" pitchFamily="34" charset="0"/>
                <a:cs typeface="Arial" panose="020B0604020202020204" pitchFamily="34" charset="0"/>
              </a:rPr>
              <a:t>помещение </a:t>
            </a:r>
            <a:r>
              <a:rPr lang="ru-RU" sz="2400" b="1" dirty="0">
                <a:latin typeface="Arial" panose="020B0604020202020204" pitchFamily="34" charset="0"/>
                <a:cs typeface="Arial" panose="020B0604020202020204" pitchFamily="34" charset="0"/>
              </a:rPr>
              <a:t>от застройщика </a:t>
            </a:r>
            <a:r>
              <a:rPr lang="ru-RU" sz="2400" dirty="0">
                <a:latin typeface="Arial" panose="020B0604020202020204" pitchFamily="34" charset="0"/>
                <a:cs typeface="Arial" panose="020B0604020202020204" pitchFamily="34" charset="0"/>
              </a:rPr>
              <a:t>(п. 2 ч. 2 ст. 153 ЖК РФ);</a:t>
            </a:r>
          </a:p>
          <a:p>
            <a:pPr algn="just"/>
            <a:r>
              <a:rPr lang="ru-RU" sz="2400" dirty="0">
                <a:latin typeface="Arial" panose="020B0604020202020204" pitchFamily="34" charset="0"/>
                <a:cs typeface="Arial" panose="020B0604020202020204" pitchFamily="34" charset="0"/>
              </a:rPr>
              <a:t>•	</a:t>
            </a:r>
            <a:r>
              <a:rPr lang="ru-RU" sz="2400" b="1" dirty="0">
                <a:latin typeface="Arial" panose="020B0604020202020204" pitchFamily="34" charset="0"/>
                <a:cs typeface="Arial" panose="020B0604020202020204" pitchFamily="34" charset="0"/>
              </a:rPr>
              <a:t>застройщику</a:t>
            </a:r>
            <a:r>
              <a:rPr lang="ru-RU" sz="2400" dirty="0">
                <a:latin typeface="Arial" panose="020B0604020202020204" pitchFamily="34" charset="0"/>
                <a:cs typeface="Arial" panose="020B0604020202020204" pitchFamily="34" charset="0"/>
              </a:rPr>
              <a:t> (п. п. 7.2 и 7.4 ст. 155 ЖК РФ);</a:t>
            </a:r>
          </a:p>
          <a:p>
            <a:pPr algn="just"/>
            <a:r>
              <a:rPr lang="ru-RU" sz="2400" dirty="0">
                <a:latin typeface="Arial" panose="020B0604020202020204" pitchFamily="34" charset="0"/>
                <a:cs typeface="Arial" panose="020B0604020202020204" pitchFamily="34" charset="0"/>
              </a:rPr>
              <a:t>•	</a:t>
            </a:r>
            <a:r>
              <a:rPr lang="ru-RU" sz="2400" b="1" dirty="0">
                <a:latin typeface="Arial" panose="020B0604020202020204" pitchFamily="34" charset="0"/>
                <a:cs typeface="Arial" panose="020B0604020202020204" pitchFamily="34" charset="0"/>
              </a:rPr>
              <a:t>нанимателю </a:t>
            </a:r>
            <a:r>
              <a:rPr lang="ru-RU" sz="2400" dirty="0">
                <a:latin typeface="Arial" panose="020B0604020202020204" pitchFamily="34" charset="0"/>
                <a:cs typeface="Arial" panose="020B0604020202020204" pitchFamily="34" charset="0"/>
              </a:rPr>
              <a:t>помещения по социальному найму или специализированного жилищного фонда (п. п. 1 и 3 ч. 2 ст. 153 ЖК РФ);</a:t>
            </a:r>
          </a:p>
          <a:p>
            <a:pPr algn="just"/>
            <a:r>
              <a:rPr lang="ru-RU" sz="2400" dirty="0">
                <a:latin typeface="Arial" panose="020B0604020202020204" pitchFamily="34" charset="0"/>
                <a:cs typeface="Arial" panose="020B0604020202020204" pitchFamily="34" charset="0"/>
              </a:rPr>
              <a:t>•	</a:t>
            </a:r>
            <a:r>
              <a:rPr lang="ru-RU" sz="2400" b="1" dirty="0">
                <a:latin typeface="Arial" panose="020B0604020202020204" pitchFamily="34" charset="0"/>
                <a:cs typeface="Arial" panose="020B0604020202020204" pitchFamily="34" charset="0"/>
              </a:rPr>
              <a:t>арендатору помещения </a:t>
            </a:r>
            <a:r>
              <a:rPr lang="ru-RU" sz="2400" dirty="0">
                <a:latin typeface="Arial" panose="020B0604020202020204" pitchFamily="34" charset="0"/>
                <a:cs typeface="Arial" panose="020B0604020202020204" pitchFamily="34" charset="0"/>
              </a:rPr>
              <a:t>(п. 2 ч. 2 ст. 153 ЖК РФ);</a:t>
            </a:r>
          </a:p>
          <a:p>
            <a:pPr algn="just"/>
            <a:r>
              <a:rPr lang="ru-RU" sz="2400" dirty="0">
                <a:latin typeface="Arial" panose="020B0604020202020204" pitchFamily="34" charset="0"/>
                <a:cs typeface="Arial" panose="020B0604020202020204" pitchFamily="34" charset="0"/>
              </a:rPr>
              <a:t>•	</a:t>
            </a:r>
            <a:r>
              <a:rPr lang="ru-RU" sz="2400" b="1" dirty="0">
                <a:latin typeface="Arial" panose="020B0604020202020204" pitchFamily="34" charset="0"/>
                <a:cs typeface="Arial" panose="020B0604020202020204" pitchFamily="34" charset="0"/>
              </a:rPr>
              <a:t>собственнику</a:t>
            </a:r>
            <a:r>
              <a:rPr lang="ru-RU" sz="2400" dirty="0">
                <a:latin typeface="Arial" panose="020B0604020202020204" pitchFamily="34" charset="0"/>
                <a:cs typeface="Arial" panose="020B0604020202020204" pitchFamily="34" charset="0"/>
              </a:rPr>
              <a:t> помещения </a:t>
            </a:r>
            <a:r>
              <a:rPr lang="ru-RU" sz="2400" b="1" dirty="0">
                <a:latin typeface="Arial" panose="020B0604020202020204" pitchFamily="34" charset="0"/>
                <a:cs typeface="Arial" panose="020B0604020202020204" pitchFamily="34" charset="0"/>
              </a:rPr>
              <a:t>в ветхом или аварийном </a:t>
            </a:r>
            <a:r>
              <a:rPr lang="ru-RU" sz="2400" dirty="0" smtClean="0">
                <a:latin typeface="Arial" panose="020B0604020202020204" pitchFamily="34" charset="0"/>
                <a:cs typeface="Arial" panose="020B0604020202020204" pitchFamily="34" charset="0"/>
              </a:rPr>
              <a:t>доме, доме, </a:t>
            </a:r>
            <a:r>
              <a:rPr lang="ru-RU" sz="2400" b="1" dirty="0">
                <a:latin typeface="Arial" panose="020B0604020202020204" pitchFamily="34" charset="0"/>
                <a:cs typeface="Arial" panose="020B0604020202020204" pitchFamily="34" charset="0"/>
              </a:rPr>
              <a:t>подлежащем сносу </a:t>
            </a:r>
            <a:r>
              <a:rPr lang="ru-RU" sz="2400" dirty="0">
                <a:latin typeface="Arial" panose="020B0604020202020204" pitchFamily="34" charset="0"/>
                <a:cs typeface="Arial" panose="020B0604020202020204" pitchFamily="34" charset="0"/>
              </a:rPr>
              <a:t>или </a:t>
            </a:r>
            <a:r>
              <a:rPr lang="ru-RU" sz="2400" b="1" dirty="0">
                <a:latin typeface="Arial" panose="020B0604020202020204" pitchFamily="34" charset="0"/>
                <a:cs typeface="Arial" panose="020B0604020202020204" pitchFamily="34" charset="0"/>
              </a:rPr>
              <a:t>капитальному ремонту</a:t>
            </a:r>
            <a:r>
              <a:rPr lang="ru-RU" sz="2400" dirty="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доме, </a:t>
            </a:r>
            <a:r>
              <a:rPr lang="ru-RU" sz="2400" dirty="0">
                <a:latin typeface="Arial" panose="020B0604020202020204" pitchFamily="34" charset="0"/>
                <a:cs typeface="Arial" panose="020B0604020202020204" pitchFamily="34" charset="0"/>
              </a:rPr>
              <a:t>где </a:t>
            </a:r>
            <a:r>
              <a:rPr lang="ru-RU" sz="2400" b="1" dirty="0">
                <a:latin typeface="Arial" panose="020B0604020202020204" pitchFamily="34" charset="0"/>
                <a:cs typeface="Arial" panose="020B0604020202020204" pitchFamily="34" charset="0"/>
              </a:rPr>
              <a:t>ограничены объёмы потребления</a:t>
            </a:r>
            <a:r>
              <a:rPr lang="ru-RU" sz="2400" dirty="0">
                <a:latin typeface="Arial" panose="020B0604020202020204" pitchFamily="34" charset="0"/>
                <a:cs typeface="Arial" panose="020B0604020202020204" pitchFamily="34" charset="0"/>
              </a:rPr>
              <a:t> некоторых коммунальных ресурсов (ст. 13 N 261-ФЗ).</a:t>
            </a:r>
          </a:p>
        </p:txBody>
      </p:sp>
    </p:spTree>
    <p:extLst>
      <p:ext uri="{BB962C8B-B14F-4D97-AF65-F5344CB8AC3E}">
        <p14:creationId xmlns:p14="http://schemas.microsoft.com/office/powerpoint/2010/main" val="211020875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23528" y="476672"/>
            <a:ext cx="8352928" cy="523220"/>
          </a:xfrm>
          <a:prstGeom prst="rect">
            <a:avLst/>
          </a:prstGeom>
        </p:spPr>
        <p:txBody>
          <a:bodyPr wrap="square">
            <a:spAutoFit/>
          </a:bodyPr>
          <a:lstStyle/>
          <a:p>
            <a:endParaRPr lang="ru-RU" sz="2800" dirty="0"/>
          </a:p>
        </p:txBody>
      </p:sp>
      <p:sp>
        <p:nvSpPr>
          <p:cNvPr id="2" name="Прямоугольник 1"/>
          <p:cNvSpPr/>
          <p:nvPr/>
        </p:nvSpPr>
        <p:spPr>
          <a:xfrm>
            <a:off x="107504" y="620688"/>
            <a:ext cx="8928992" cy="6347290"/>
          </a:xfrm>
          <a:prstGeom prst="rect">
            <a:avLst/>
          </a:prstGeom>
        </p:spPr>
        <p:txBody>
          <a:bodyPr wrap="square">
            <a:spAutoFit/>
          </a:bodyPr>
          <a:lstStyle/>
          <a:p>
            <a:pPr algn="ctr">
              <a:spcAft>
                <a:spcPts val="0"/>
              </a:spcAft>
            </a:pPr>
            <a:r>
              <a:rPr lang="ru-RU" sz="2000" b="1" cap="all" dirty="0">
                <a:latin typeface="Times New Roman" panose="02020603050405020304" pitchFamily="18" charset="0"/>
                <a:ea typeface="Times New Roman" panose="02020603050405020304" pitchFamily="18" charset="0"/>
              </a:rPr>
              <a:t>АКТ</a:t>
            </a:r>
            <a:endParaRPr lang="ru-RU" dirty="0">
              <a:latin typeface="Times New Roman" panose="02020603050405020304" pitchFamily="18" charset="0"/>
              <a:ea typeface="Times New Roman" panose="02020603050405020304" pitchFamily="18" charset="0"/>
            </a:endParaRPr>
          </a:p>
          <a:p>
            <a:pPr indent="-17145" algn="ctr">
              <a:spcAft>
                <a:spcPts val="0"/>
              </a:spcAft>
            </a:pPr>
            <a:r>
              <a:rPr lang="ru-RU" sz="2000" b="1" cap="all" dirty="0">
                <a:latin typeface="Times New Roman" panose="02020603050405020304" pitchFamily="18" charset="0"/>
                <a:ea typeface="Times New Roman" panose="02020603050405020304" pitchFamily="18" charset="0"/>
              </a:rPr>
              <a:t>О предоставлении коммунальных услуг ненадлежащего качества и (или) с перерывами, превышающими установленную продолжительность</a:t>
            </a:r>
            <a:endParaRPr lang="ru-RU" sz="1200" dirty="0">
              <a:latin typeface="Arial" panose="020B0604020202020204" pitchFamily="34" charset="0"/>
              <a:ea typeface="Times New Roman" panose="02020603050405020304" pitchFamily="18" charset="0"/>
            </a:endParaRPr>
          </a:p>
          <a:p>
            <a:pPr algn="ctr">
              <a:spcAft>
                <a:spcPts val="0"/>
              </a:spcAft>
            </a:pPr>
            <a:r>
              <a:rPr lang="ru-RU" sz="2000" b="1" cap="all" dirty="0">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algn="just">
              <a:spcAft>
                <a:spcPts val="0"/>
              </a:spcAft>
              <a:tabLst>
                <a:tab pos="4457700" algn="l"/>
              </a:tabLst>
            </a:pPr>
            <a:r>
              <a:rPr lang="ru-RU" dirty="0">
                <a:latin typeface="Times New Roman" panose="02020603050405020304" pitchFamily="18" charset="0"/>
                <a:ea typeface="Times New Roman" panose="02020603050405020304" pitchFamily="18" charset="0"/>
              </a:rPr>
              <a:t>     	« ___»</a:t>
            </a:r>
            <a:r>
              <a:rPr lang="ru-RU" i="1" u="sng" dirty="0">
                <a:latin typeface="Times New Roman" panose="02020603050405020304" pitchFamily="18" charset="0"/>
                <a:ea typeface="Times New Roman" panose="02020603050405020304" pitchFamily="18" charset="0"/>
              </a:rPr>
              <a:t>    _______  </a:t>
            </a:r>
            <a:r>
              <a:rPr lang="ru-RU" i="1"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20</a:t>
            </a:r>
            <a:r>
              <a:rPr lang="ru-RU" u="sng" dirty="0">
                <a:latin typeface="Times New Roman" panose="02020603050405020304" pitchFamily="18" charset="0"/>
                <a:ea typeface="Times New Roman" panose="02020603050405020304" pitchFamily="18" charset="0"/>
              </a:rPr>
              <a:t>  </a:t>
            </a:r>
            <a:r>
              <a:rPr lang="ru-RU" i="1" u="sng"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г.</a:t>
            </a:r>
          </a:p>
          <a:p>
            <a:pPr>
              <a:spcAft>
                <a:spcPts val="0"/>
              </a:spcAft>
            </a:pPr>
            <a:r>
              <a:rPr lang="ru-RU" dirty="0">
                <a:latin typeface="Times New Roman" panose="02020603050405020304" pitchFamily="18" charset="0"/>
                <a:ea typeface="Times New Roman" panose="02020603050405020304" pitchFamily="18" charset="0"/>
              </a:rPr>
              <a:t>Настоящий акт составлен на основании письменной (устной) заявки</a:t>
            </a:r>
          </a:p>
          <a:p>
            <a:pPr>
              <a:spcAft>
                <a:spcPts val="0"/>
              </a:spcAft>
            </a:pPr>
            <a:r>
              <a:rPr lang="ru-RU" dirty="0">
                <a:latin typeface="Times New Roman" panose="02020603050405020304" pitchFamily="18" charset="0"/>
                <a:ea typeface="Times New Roman" panose="02020603050405020304" pitchFamily="18" charset="0"/>
              </a:rPr>
              <a:t> </a:t>
            </a:r>
            <a:r>
              <a:rPr lang="ru-RU" u="sng" dirty="0" smtClean="0">
                <a:latin typeface="Times New Roman" panose="02020603050405020304" pitchFamily="18" charset="0"/>
                <a:ea typeface="Times New Roman" panose="02020603050405020304" pitchFamily="18" charset="0"/>
              </a:rPr>
              <a:t>                                                            </a:t>
            </a:r>
            <a:r>
              <a:rPr lang="ru-RU" i="1" u="sng" dirty="0" smtClean="0">
                <a:latin typeface="Times New Roman" panose="02020603050405020304" pitchFamily="18" charset="0"/>
                <a:ea typeface="Times New Roman" panose="02020603050405020304" pitchFamily="18" charset="0"/>
              </a:rPr>
              <a:t> _</a:t>
            </a:r>
            <a:r>
              <a:rPr lang="ru-RU" baseline="-25000" dirty="0">
                <a:latin typeface="Times New Roman" panose="02020603050405020304" pitchFamily="18" charset="0"/>
                <a:ea typeface="Times New Roman" panose="02020603050405020304" pitchFamily="18" charset="0"/>
              </a:rPr>
              <a:t>Ф.И.О. заявителя</a:t>
            </a:r>
            <a:endParaRPr lang="ru-RU" dirty="0">
              <a:latin typeface="Times New Roman" panose="02020603050405020304" pitchFamily="18" charset="0"/>
              <a:ea typeface="Times New Roman" panose="02020603050405020304" pitchFamily="18" charset="0"/>
            </a:endParaRPr>
          </a:p>
          <a:p>
            <a:pPr>
              <a:spcAft>
                <a:spcPts val="0"/>
              </a:spcAft>
            </a:pPr>
            <a:r>
              <a:rPr lang="ru-RU" dirty="0">
                <a:latin typeface="Times New Roman" panose="02020603050405020304" pitchFamily="18" charset="0"/>
                <a:ea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rPr>
              <a:t>проживающего </a:t>
            </a:r>
            <a:r>
              <a:rPr lang="ru-RU" dirty="0">
                <a:latin typeface="Times New Roman" panose="02020603050405020304" pitchFamily="18" charset="0"/>
                <a:ea typeface="Times New Roman" panose="02020603050405020304" pitchFamily="18" charset="0"/>
              </a:rPr>
              <a:t>по адресу   </a:t>
            </a:r>
            <a:r>
              <a:rPr lang="ru-RU" u="sng" dirty="0">
                <a:latin typeface="Times New Roman" panose="02020603050405020304" pitchFamily="18" charset="0"/>
                <a:ea typeface="Times New Roman" panose="02020603050405020304" pitchFamily="18" charset="0"/>
              </a:rPr>
              <a:t>  </a:t>
            </a:r>
            <a:r>
              <a:rPr lang="ru-RU" i="1" u="sng" dirty="0">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a:spcAft>
                <a:spcPts val="0"/>
              </a:spcAft>
            </a:pPr>
            <a:r>
              <a:rPr lang="ru-RU" dirty="0">
                <a:latin typeface="Times New Roman" panose="02020603050405020304" pitchFamily="18" charset="0"/>
                <a:ea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rPr>
              <a:t>Заявка </a:t>
            </a:r>
            <a:r>
              <a:rPr lang="ru-RU" dirty="0">
                <a:latin typeface="Times New Roman" panose="02020603050405020304" pitchFamily="18" charset="0"/>
                <a:ea typeface="Times New Roman" panose="02020603050405020304" pitchFamily="18" charset="0"/>
              </a:rPr>
              <a:t>зарегистрирована в журнале регистрации заявок</a:t>
            </a:r>
            <a:r>
              <a:rPr lang="ru-RU" u="sng" dirty="0">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indent="450215" algn="just">
              <a:spcAft>
                <a:spcPts val="0"/>
              </a:spcAft>
              <a:tabLst>
                <a:tab pos="4343400" algn="l"/>
              </a:tabLst>
            </a:pPr>
            <a:r>
              <a:rPr lang="ru-RU" baseline="-25000" dirty="0">
                <a:latin typeface="Times New Roman" panose="02020603050405020304" pitchFamily="18" charset="0"/>
                <a:ea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rPr>
              <a:t>№  </a:t>
            </a:r>
            <a:r>
              <a:rPr lang="ru-RU" i="1" u="sng" dirty="0" smtClean="0">
                <a:latin typeface="Times New Roman" panose="02020603050405020304" pitchFamily="18" charset="0"/>
                <a:ea typeface="Times New Roman" panose="02020603050405020304" pitchFamily="18" charset="0"/>
              </a:rPr>
              <a:t>       </a:t>
            </a:r>
            <a:r>
              <a:rPr lang="ru-RU" i="1" dirty="0" smtClean="0">
                <a:latin typeface="Times New Roman" panose="02020603050405020304" pitchFamily="18" charset="0"/>
                <a:ea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от «</a:t>
            </a:r>
            <a:r>
              <a:rPr lang="ru-RU" i="1" u="sng"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a:t>
            </a:r>
            <a:r>
              <a:rPr lang="ru-RU" i="1" u="sng"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20</a:t>
            </a:r>
            <a:r>
              <a:rPr lang="ru-RU" i="1" u="sng"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г</a:t>
            </a:r>
            <a:r>
              <a:rPr lang="ru-RU" u="sng" dirty="0">
                <a:latin typeface="Times New Roman" panose="02020603050405020304" pitchFamily="18" charset="0"/>
                <a:ea typeface="Times New Roman" panose="02020603050405020304" pitchFamily="18" charset="0"/>
              </a:rPr>
              <a:t>.</a:t>
            </a:r>
            <a:r>
              <a:rPr lang="ru-RU" i="1" u="sng"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часов</a:t>
            </a:r>
            <a:r>
              <a:rPr lang="ru-RU" i="1" u="sng"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минут</a:t>
            </a:r>
          </a:p>
          <a:p>
            <a:pPr>
              <a:spcAft>
                <a:spcPts val="0"/>
              </a:spcAft>
            </a:pPr>
            <a:r>
              <a:rPr lang="ru-RU" dirty="0">
                <a:latin typeface="Times New Roman" panose="02020603050405020304" pitchFamily="18" charset="0"/>
                <a:ea typeface="Times New Roman" panose="02020603050405020304" pitchFamily="18" charset="0"/>
              </a:rPr>
              <a:t>Дата и время установления фактов, изложенных в заявке, согласованы с диспетчером аварийно-диспетчерской службы</a:t>
            </a:r>
            <a:r>
              <a:rPr lang="ru-RU" i="1" u="sng" dirty="0">
                <a:latin typeface="Times New Roman" panose="02020603050405020304" pitchFamily="18" charset="0"/>
                <a:ea typeface="Times New Roman" panose="02020603050405020304" pitchFamily="18" charset="0"/>
              </a:rPr>
              <a:t>		                  			</a:t>
            </a:r>
            <a:r>
              <a:rPr lang="ru-RU" baseline="-25000" dirty="0" smtClean="0">
                <a:latin typeface="Times New Roman" panose="02020603050405020304" pitchFamily="18" charset="0"/>
                <a:ea typeface="Times New Roman" panose="02020603050405020304" pitchFamily="18" charset="0"/>
              </a:rPr>
              <a:t>                                                                                                                                 </a:t>
            </a:r>
            <a:r>
              <a:rPr lang="ru-RU" baseline="-25000" dirty="0">
                <a:latin typeface="Times New Roman" panose="02020603050405020304" pitchFamily="18" charset="0"/>
                <a:ea typeface="Times New Roman" panose="02020603050405020304" pitchFamily="18" charset="0"/>
              </a:rPr>
              <a:t>(Ф.И.О.)</a:t>
            </a:r>
            <a:endParaRPr lang="ru-RU" dirty="0">
              <a:latin typeface="Times New Roman" panose="02020603050405020304" pitchFamily="18" charset="0"/>
              <a:ea typeface="Times New Roman" panose="02020603050405020304" pitchFamily="18" charset="0"/>
            </a:endParaRPr>
          </a:p>
          <a:p>
            <a:pPr>
              <a:spcAft>
                <a:spcPts val="0"/>
              </a:spcAft>
            </a:pPr>
            <a:r>
              <a:rPr lang="ru-RU" sz="1200" dirty="0">
                <a:latin typeface="Times New Roman" panose="02020603050405020304" pitchFamily="18" charset="0"/>
                <a:ea typeface="Times New Roman" panose="02020603050405020304" pitchFamily="18" charset="0"/>
              </a:rPr>
              <a:t>КОМИССИЯ В СОСТАВЕ:</a:t>
            </a:r>
            <a:endParaRPr lang="ru-RU" dirty="0">
              <a:latin typeface="Times New Roman" panose="02020603050405020304" pitchFamily="18" charset="0"/>
              <a:ea typeface="Times New Roman" panose="02020603050405020304" pitchFamily="18" charset="0"/>
            </a:endParaRPr>
          </a:p>
          <a:p>
            <a:pPr>
              <a:spcAft>
                <a:spcPts val="0"/>
              </a:spcAft>
            </a:pPr>
            <a:r>
              <a:rPr lang="ru-RU" dirty="0">
                <a:latin typeface="Times New Roman" panose="02020603050405020304" pitchFamily="18" charset="0"/>
                <a:ea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rPr>
              <a:t>Представитель </a:t>
            </a:r>
            <a:endParaRPr lang="ru-RU" dirty="0">
              <a:latin typeface="Times New Roman" panose="02020603050405020304" pitchFamily="18" charset="0"/>
              <a:ea typeface="Times New Roman" panose="02020603050405020304" pitchFamily="18" charset="0"/>
            </a:endParaRPr>
          </a:p>
          <a:p>
            <a:pPr>
              <a:spcAft>
                <a:spcPts val="0"/>
              </a:spcAft>
              <a:tabLst>
                <a:tab pos="2971800" algn="l"/>
                <a:tab pos="6286500" algn="l"/>
              </a:tabLst>
            </a:pPr>
            <a:r>
              <a:rPr lang="ru-RU" dirty="0">
                <a:latin typeface="Times New Roman" panose="02020603050405020304" pitchFamily="18" charset="0"/>
                <a:ea typeface="Times New Roman" panose="02020603050405020304" pitchFamily="18" charset="0"/>
              </a:rPr>
              <a:t>управляющей организации</a:t>
            </a:r>
            <a:r>
              <a:rPr lang="ru-RU" i="1" u="sng" dirty="0">
                <a:latin typeface="Times New Roman" panose="02020603050405020304" pitchFamily="18" charset="0"/>
                <a:ea typeface="Times New Roman" panose="02020603050405020304" pitchFamily="18" charset="0"/>
              </a:rPr>
              <a:t>                                           </a:t>
            </a:r>
            <a:r>
              <a:rPr lang="ru-RU" u="sng" dirty="0">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algn="ctr">
              <a:spcAft>
                <a:spcPts val="0"/>
              </a:spcAft>
            </a:pPr>
            <a:r>
              <a:rPr lang="ru-RU" baseline="-25000" dirty="0">
                <a:latin typeface="Times New Roman" panose="02020603050405020304" pitchFamily="18" charset="0"/>
                <a:ea typeface="Times New Roman" panose="02020603050405020304" pitchFamily="18" charset="0"/>
              </a:rPr>
              <a:t>(должность, Ф.И.О.)</a:t>
            </a:r>
            <a:endParaRPr lang="ru-RU" dirty="0">
              <a:latin typeface="Times New Roman" panose="02020603050405020304" pitchFamily="18" charset="0"/>
              <a:ea typeface="Times New Roman" panose="02020603050405020304" pitchFamily="18" charset="0"/>
            </a:endParaRPr>
          </a:p>
          <a:p>
            <a:pPr>
              <a:spcAft>
                <a:spcPts val="0"/>
              </a:spcAft>
              <a:tabLst>
                <a:tab pos="3200400" algn="l"/>
              </a:tabLst>
            </a:pPr>
            <a:r>
              <a:rPr lang="ru-RU" dirty="0">
                <a:latin typeface="Times New Roman" panose="02020603050405020304" pitchFamily="18" charset="0"/>
                <a:ea typeface="Times New Roman" panose="02020603050405020304" pitchFamily="18" charset="0"/>
              </a:rPr>
              <a:t>  Адрес, телефон управляющей организации</a:t>
            </a:r>
            <a:r>
              <a:rPr lang="ru-RU" u="sng" dirty="0">
                <a:latin typeface="Times New Roman" panose="02020603050405020304" pitchFamily="18" charset="0"/>
                <a:ea typeface="Times New Roman" panose="02020603050405020304" pitchFamily="18" charset="0"/>
              </a:rPr>
              <a:t>	</a:t>
            </a:r>
            <a:r>
              <a:rPr lang="ru-RU" i="1" u="sng" dirty="0">
                <a:latin typeface="Times New Roman" panose="02020603050405020304" pitchFamily="18" charset="0"/>
                <a:ea typeface="Times New Roman" panose="02020603050405020304" pitchFamily="18" charset="0"/>
              </a:rPr>
              <a:t>  </a:t>
            </a:r>
            <a:r>
              <a:rPr lang="ru-RU" i="1" u="sng" dirty="0" smtClean="0">
                <a:latin typeface="Times New Roman" panose="02020603050405020304" pitchFamily="18" charset="0"/>
                <a:ea typeface="Times New Roman" panose="02020603050405020304" pitchFamily="18" charset="0"/>
              </a:rPr>
              <a:t>                                                            </a:t>
            </a:r>
            <a:r>
              <a:rPr lang="ru-RU" u="sng" dirty="0">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a:spcAft>
                <a:spcPts val="0"/>
              </a:spcAft>
            </a:pPr>
            <a:r>
              <a:rPr lang="ru-RU" dirty="0">
                <a:latin typeface="Times New Roman" panose="02020603050405020304" pitchFamily="18" charset="0"/>
                <a:ea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rPr>
              <a:t>Заявитель </a:t>
            </a:r>
            <a:r>
              <a:rPr lang="ru-RU" dirty="0">
                <a:latin typeface="Times New Roman" panose="02020603050405020304" pitchFamily="18" charset="0"/>
                <a:ea typeface="Times New Roman" panose="02020603050405020304" pitchFamily="18" charset="0"/>
              </a:rPr>
              <a:t>(представитель заявителя)</a:t>
            </a:r>
            <a:r>
              <a:rPr lang="ru-RU" u="sng" dirty="0">
                <a:latin typeface="Times New Roman" panose="02020603050405020304" pitchFamily="18" charset="0"/>
                <a:ea typeface="Times New Roman" panose="02020603050405020304" pitchFamily="18" charset="0"/>
              </a:rPr>
              <a:t>	</a:t>
            </a:r>
            <a:r>
              <a:rPr lang="ru-RU" i="1" u="sng" dirty="0">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indent="1600200" algn="ctr">
              <a:spcAft>
                <a:spcPts val="0"/>
              </a:spcAft>
            </a:pPr>
            <a:r>
              <a:rPr lang="ru-RU" baseline="-25000" dirty="0">
                <a:latin typeface="Times New Roman" panose="02020603050405020304" pitchFamily="18" charset="0"/>
                <a:ea typeface="Times New Roman" panose="02020603050405020304" pitchFamily="18" charset="0"/>
              </a:rPr>
              <a:t>(Ф.И.О. заявителя или его представителя</a:t>
            </a:r>
            <a:r>
              <a:rPr lang="ru-RU" baseline="-25000" dirty="0" smtClean="0">
                <a:latin typeface="Times New Roman" panose="02020603050405020304" pitchFamily="18" charset="0"/>
                <a:ea typeface="Times New Roman" panose="02020603050405020304" pitchFamily="18" charset="0"/>
              </a:rPr>
              <a:t>)</a:t>
            </a:r>
            <a:r>
              <a:rPr lang="ru-RU" dirty="0">
                <a:solidFill>
                  <a:srgbClr val="000000"/>
                </a:solidFill>
                <a:latin typeface="Times New Roman" panose="02020603050405020304" pitchFamily="18" charset="0"/>
                <a:ea typeface="Times New Roman" panose="02020603050405020304" pitchFamily="18" charset="0"/>
              </a:rPr>
              <a:t> </a:t>
            </a:r>
            <a:endParaRPr lang="ru-RU" sz="20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022352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23528" y="476672"/>
            <a:ext cx="8352928" cy="523220"/>
          </a:xfrm>
          <a:prstGeom prst="rect">
            <a:avLst/>
          </a:prstGeom>
        </p:spPr>
        <p:txBody>
          <a:bodyPr wrap="square">
            <a:spAutoFit/>
          </a:bodyPr>
          <a:lstStyle/>
          <a:p>
            <a:endParaRPr lang="ru-RU" sz="2800" dirty="0"/>
          </a:p>
        </p:txBody>
      </p:sp>
      <p:sp>
        <p:nvSpPr>
          <p:cNvPr id="2" name="Прямоугольник 1"/>
          <p:cNvSpPr/>
          <p:nvPr/>
        </p:nvSpPr>
        <p:spPr>
          <a:xfrm>
            <a:off x="323528" y="476708"/>
            <a:ext cx="8208912" cy="5878532"/>
          </a:xfrm>
          <a:prstGeom prst="rect">
            <a:avLst/>
          </a:prstGeom>
        </p:spPr>
        <p:txBody>
          <a:bodyPr wrap="square">
            <a:spAutoFit/>
          </a:bodyPr>
          <a:lstStyle/>
          <a:p>
            <a:pPr indent="2971800" algn="just">
              <a:spcAft>
                <a:spcPts val="0"/>
              </a:spcAft>
              <a:tabLst>
                <a:tab pos="3086100" algn="l"/>
                <a:tab pos="4572000" algn="l"/>
              </a:tabLst>
            </a:pPr>
            <a:r>
              <a:rPr lang="ru-RU" baseline="-25000" dirty="0">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algn="just">
              <a:spcAft>
                <a:spcPts val="0"/>
              </a:spcAft>
            </a:pPr>
            <a:r>
              <a:rPr lang="ru-RU" dirty="0">
                <a:latin typeface="Times New Roman" panose="02020603050405020304" pitchFamily="18" charset="0"/>
                <a:ea typeface="Times New Roman" panose="02020603050405020304" pitchFamily="18" charset="0"/>
              </a:rPr>
              <a:t>В связи с тем, что представитель управляющей организации в согласованный срок не явился, представитель управляющей организации отказался подписать акт (нужное подчеркнуть), акт подписали:</a:t>
            </a:r>
          </a:p>
          <a:p>
            <a:pPr>
              <a:spcAft>
                <a:spcPts val="0"/>
              </a:spcAft>
            </a:pPr>
            <a:r>
              <a:rPr lang="ru-RU" dirty="0">
                <a:latin typeface="Times New Roman" panose="02020603050405020304" pitchFamily="18" charset="0"/>
                <a:ea typeface="Times New Roman" panose="02020603050405020304" pitchFamily="18" charset="0"/>
              </a:rPr>
              <a:t> </a:t>
            </a:r>
          </a:p>
          <a:p>
            <a:pPr>
              <a:spcAft>
                <a:spcPts val="0"/>
              </a:spcAft>
              <a:tabLst>
                <a:tab pos="3886200" algn="l"/>
                <a:tab pos="4343400" algn="l"/>
                <a:tab pos="5943600" algn="l"/>
              </a:tabLst>
            </a:pPr>
            <a:r>
              <a:rPr lang="ru-RU" dirty="0">
                <a:latin typeface="Times New Roman" panose="02020603050405020304" pitchFamily="18" charset="0"/>
                <a:ea typeface="Times New Roman" panose="02020603050405020304" pitchFamily="18" charset="0"/>
              </a:rPr>
              <a:t>Заявитель (представитель заявителя)</a:t>
            </a:r>
            <a:r>
              <a:rPr lang="ru-RU" u="sng"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a:t>
            </a:r>
            <a:r>
              <a:rPr lang="ru-RU" u="sng" dirty="0">
                <a:latin typeface="Times New Roman" panose="02020603050405020304" pitchFamily="18" charset="0"/>
                <a:ea typeface="Times New Roman" panose="02020603050405020304" pitchFamily="18" charset="0"/>
              </a:rPr>
              <a:t>	</a:t>
            </a:r>
            <a:r>
              <a:rPr lang="ru-RU" i="1" u="sng" dirty="0">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indent="2971800" algn="just">
              <a:spcAft>
                <a:spcPts val="0"/>
              </a:spcAft>
              <a:tabLst>
                <a:tab pos="3086100" algn="l"/>
                <a:tab pos="4572000" algn="l"/>
              </a:tabLst>
            </a:pPr>
            <a:r>
              <a:rPr lang="ru-RU" baseline="-25000" dirty="0">
                <a:latin typeface="Times New Roman" panose="02020603050405020304" pitchFamily="18" charset="0"/>
                <a:ea typeface="Times New Roman" panose="02020603050405020304" pitchFamily="18" charset="0"/>
              </a:rPr>
              <a:t>(подпись)	(Ф.И.О</a:t>
            </a:r>
            <a:r>
              <a:rPr lang="ru-RU" baseline="-25000" dirty="0" smtClean="0">
                <a:latin typeface="Times New Roman" panose="02020603050405020304" pitchFamily="18" charset="0"/>
                <a:ea typeface="Times New Roman" panose="02020603050405020304" pitchFamily="18" charset="0"/>
              </a:rPr>
              <a:t>.)</a:t>
            </a:r>
          </a:p>
          <a:p>
            <a:r>
              <a:rPr lang="ru-RU" sz="1600" dirty="0">
                <a:latin typeface="Times New Roman" panose="02020603050405020304" pitchFamily="18" charset="0"/>
                <a:cs typeface="Times New Roman" panose="02020603050405020304" pitchFamily="18" charset="0"/>
              </a:rPr>
              <a:t>Собственник помещения в МКД</a:t>
            </a:r>
            <a:r>
              <a:rPr lang="ru-RU" sz="1600" u="sng"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a:t>
            </a:r>
            <a:r>
              <a:rPr lang="ru-RU" sz="1600" u="sng" dirty="0">
                <a:latin typeface="Times New Roman" panose="02020603050405020304" pitchFamily="18" charset="0"/>
                <a:cs typeface="Times New Roman" panose="02020603050405020304" pitchFamily="18" charset="0"/>
              </a:rPr>
              <a:t>	</a:t>
            </a:r>
            <a:r>
              <a:rPr lang="ru-RU" sz="1600" i="1" u="sng" dirty="0">
                <a:latin typeface="Times New Roman" panose="02020603050405020304" pitchFamily="18" charset="0"/>
                <a:cs typeface="Times New Roman" panose="02020603050405020304" pitchFamily="18" charset="0"/>
              </a:rPr>
              <a:t> </a:t>
            </a:r>
            <a:r>
              <a:rPr lang="ru-RU" sz="1600" u="sng" dirty="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p>
            <a:r>
              <a:rPr lang="ru-RU" sz="1600" baseline="-25000" dirty="0">
                <a:latin typeface="Times New Roman" panose="02020603050405020304" pitchFamily="18" charset="0"/>
                <a:cs typeface="Times New Roman" panose="02020603050405020304" pitchFamily="18" charset="0"/>
              </a:rPr>
              <a:t>(подпись)	(Ф.И.О.)</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Адрес</a:t>
            </a:r>
            <a:r>
              <a:rPr lang="ru-RU" sz="1600" u="sng" dirty="0">
                <a:latin typeface="Times New Roman" panose="02020603050405020304" pitchFamily="18" charset="0"/>
                <a:cs typeface="Times New Roman" panose="02020603050405020304" pitchFamily="18" charset="0"/>
              </a:rPr>
              <a:t>	</a:t>
            </a:r>
            <a:r>
              <a:rPr lang="ru-RU" sz="1600" i="1" u="sng" dirty="0">
                <a:latin typeface="Times New Roman" panose="02020603050405020304" pitchFamily="18" charset="0"/>
                <a:cs typeface="Times New Roman" panose="02020603050405020304" pitchFamily="18" charset="0"/>
              </a:rPr>
              <a:t> </a:t>
            </a:r>
            <a:r>
              <a:rPr lang="ru-RU" sz="1600" u="sng" dirty="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 </a:t>
            </a:r>
          </a:p>
          <a:p>
            <a:r>
              <a:rPr lang="ru-RU" sz="1600" dirty="0">
                <a:latin typeface="Times New Roman" panose="02020603050405020304" pitchFamily="18" charset="0"/>
                <a:cs typeface="Times New Roman" panose="02020603050405020304" pitchFamily="18" charset="0"/>
              </a:rPr>
              <a:t>Телефон</a:t>
            </a:r>
            <a:r>
              <a:rPr lang="ru-RU" sz="1600" u="sng" dirty="0">
                <a:latin typeface="Times New Roman" panose="02020603050405020304" pitchFamily="18" charset="0"/>
                <a:cs typeface="Times New Roman" panose="02020603050405020304" pitchFamily="18" charset="0"/>
              </a:rPr>
              <a:t>	</a:t>
            </a:r>
            <a:r>
              <a:rPr lang="ru-RU" sz="1600" i="1" u="sng" dirty="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p>
            <a:r>
              <a:rPr lang="ru-RU" sz="1600" i="1" dirty="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 </a:t>
            </a:r>
          </a:p>
          <a:p>
            <a:r>
              <a:rPr lang="ru-RU" sz="1600" dirty="0">
                <a:latin typeface="Times New Roman" panose="02020603050405020304" pitchFamily="18" charset="0"/>
                <a:cs typeface="Times New Roman" panose="02020603050405020304" pitchFamily="18" charset="0"/>
              </a:rPr>
              <a:t> </a:t>
            </a:r>
          </a:p>
          <a:p>
            <a:r>
              <a:rPr lang="ru-RU" sz="1600" dirty="0">
                <a:latin typeface="Times New Roman" panose="02020603050405020304" pitchFamily="18" charset="0"/>
                <a:cs typeface="Times New Roman" panose="02020603050405020304" pitchFamily="18" charset="0"/>
              </a:rPr>
              <a:t> </a:t>
            </a:r>
          </a:p>
          <a:p>
            <a:r>
              <a:rPr lang="ru-RU" sz="1600" dirty="0">
                <a:latin typeface="Times New Roman" panose="02020603050405020304" pitchFamily="18" charset="0"/>
                <a:cs typeface="Times New Roman" panose="02020603050405020304" pitchFamily="18" charset="0"/>
              </a:rPr>
              <a:t>Копию акта получил представитель управляющей организации</a:t>
            </a:r>
            <a:r>
              <a:rPr lang="ru-RU" sz="1600" u="sng" dirty="0">
                <a:latin typeface="Times New Roman" panose="02020603050405020304" pitchFamily="18" charset="0"/>
                <a:cs typeface="Times New Roman" panose="02020603050405020304" pitchFamily="18" charset="0"/>
              </a:rPr>
              <a:t>	</a:t>
            </a:r>
            <a:r>
              <a:rPr lang="ru-RU" sz="1600" i="1" u="sng" dirty="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p>
            <a:r>
              <a:rPr lang="ru-RU" sz="1600" baseline="-25000" dirty="0">
                <a:latin typeface="Times New Roman" panose="02020603050405020304" pitchFamily="18" charset="0"/>
                <a:cs typeface="Times New Roman" panose="02020603050405020304" pitchFamily="18" charset="0"/>
              </a:rPr>
              <a:t>(название организации)</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Должность</a:t>
            </a:r>
            <a:r>
              <a:rPr lang="ru-RU" sz="1600" u="sng" dirty="0">
                <a:latin typeface="Times New Roman" panose="02020603050405020304" pitchFamily="18" charset="0"/>
                <a:cs typeface="Times New Roman" panose="02020603050405020304" pitchFamily="18" charset="0"/>
              </a:rPr>
              <a:t>	</a:t>
            </a:r>
            <a:r>
              <a:rPr lang="ru-RU" sz="1600" i="1" u="sng" dirty="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 </a:t>
            </a:r>
          </a:p>
          <a:p>
            <a:r>
              <a:rPr lang="ru-RU" sz="1600" dirty="0">
                <a:latin typeface="Times New Roman" panose="02020603050405020304" pitchFamily="18" charset="0"/>
                <a:cs typeface="Times New Roman" panose="02020603050405020304" pitchFamily="18" charset="0"/>
              </a:rPr>
              <a:t>Ф. И. О.</a:t>
            </a:r>
            <a:r>
              <a:rPr lang="ru-RU" sz="1600" u="sng" dirty="0">
                <a:latin typeface="Times New Roman" panose="02020603050405020304" pitchFamily="18" charset="0"/>
                <a:cs typeface="Times New Roman" panose="02020603050405020304" pitchFamily="18" charset="0"/>
              </a:rPr>
              <a:t>	</a:t>
            </a:r>
            <a:r>
              <a:rPr lang="ru-RU" sz="1600" i="1" u="sng" dirty="0">
                <a:latin typeface="Times New Roman" panose="02020603050405020304" pitchFamily="18" charset="0"/>
                <a:cs typeface="Times New Roman" panose="02020603050405020304" pitchFamily="18" charset="0"/>
              </a:rPr>
              <a:t> </a:t>
            </a:r>
            <a:r>
              <a:rPr lang="ru-RU" sz="1600" u="sng" dirty="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 </a:t>
            </a:r>
          </a:p>
          <a:p>
            <a:r>
              <a:rPr lang="ru-RU" sz="1600" dirty="0">
                <a:latin typeface="Times New Roman" panose="02020603050405020304" pitchFamily="18" charset="0"/>
                <a:cs typeface="Times New Roman" panose="02020603050405020304" pitchFamily="18" charset="0"/>
              </a:rPr>
              <a:t>Дата получения «</a:t>
            </a:r>
            <a:r>
              <a:rPr lang="ru-RU" sz="1600" i="1" u="sng"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a:t>
            </a:r>
            <a:r>
              <a:rPr lang="ru-RU" sz="1600" i="1" dirty="0">
                <a:latin typeface="Times New Roman" panose="02020603050405020304" pitchFamily="18" charset="0"/>
                <a:cs typeface="Times New Roman" panose="02020603050405020304" pitchFamily="18" charset="0"/>
              </a:rPr>
              <a:t>  </a:t>
            </a:r>
            <a:r>
              <a:rPr lang="ru-RU" sz="1600" i="1" u="sng"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20</a:t>
            </a:r>
            <a:r>
              <a:rPr lang="ru-RU" sz="1600" i="1" u="sng" dirty="0">
                <a:latin typeface="Times New Roman" panose="02020603050405020304" pitchFamily="18" charset="0"/>
                <a:cs typeface="Times New Roman" panose="02020603050405020304" pitchFamily="18" charset="0"/>
              </a:rPr>
              <a:t>  1   </a:t>
            </a:r>
            <a:r>
              <a:rPr lang="ru-RU" sz="1600" i="1"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г.	Подпись______________________</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58449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23528" y="476672"/>
            <a:ext cx="8352928" cy="523220"/>
          </a:xfrm>
          <a:prstGeom prst="rect">
            <a:avLst/>
          </a:prstGeom>
        </p:spPr>
        <p:txBody>
          <a:bodyPr wrap="square">
            <a:spAutoFit/>
          </a:bodyPr>
          <a:lstStyle/>
          <a:p>
            <a:endParaRPr lang="ru-RU" sz="2800" dirty="0"/>
          </a:p>
        </p:txBody>
      </p:sp>
      <p:sp>
        <p:nvSpPr>
          <p:cNvPr id="6" name="Прямоугольник 5"/>
          <p:cNvSpPr/>
          <p:nvPr/>
        </p:nvSpPr>
        <p:spPr>
          <a:xfrm>
            <a:off x="323528" y="-28038496"/>
            <a:ext cx="8136904" cy="24227338"/>
          </a:xfrm>
          <a:prstGeom prst="rect">
            <a:avLst/>
          </a:prstGeom>
        </p:spPr>
        <p:txBody>
          <a:bodyPr wrap="square">
            <a:spAutoFit/>
          </a:bodyPr>
          <a:lstStyle/>
          <a:p>
            <a:pPr indent="342900" algn="just">
              <a:spcBef>
                <a:spcPts val="1000"/>
              </a:spcBef>
              <a:spcAft>
                <a:spcPts val="0"/>
              </a:spcAft>
            </a:pPr>
            <a:r>
              <a:rPr lang="ru-RU" dirty="0" smtClean="0">
                <a:latin typeface="Arial" panose="020B0604020202020204" pitchFamily="34" charset="0"/>
                <a:ea typeface="Times New Roman" panose="02020603050405020304" pitchFamily="18" charset="0"/>
              </a:rPr>
              <a:t>16</a:t>
            </a:r>
            <a:r>
              <a:rPr lang="ru-RU" dirty="0">
                <a:latin typeface="Arial" panose="020B0604020202020204" pitchFamily="34" charset="0"/>
                <a:ea typeface="Times New Roman" panose="02020603050405020304" pitchFamily="18" charset="0"/>
              </a:rPr>
              <a:t>. Организация, указанная в </a:t>
            </a:r>
            <a:r>
              <a:rPr lang="ru-RU" dirty="0">
                <a:solidFill>
                  <a:srgbClr val="0000FF"/>
                </a:solidFill>
                <a:latin typeface="Arial" panose="020B0604020202020204" pitchFamily="34" charset="0"/>
                <a:ea typeface="Times New Roman" panose="02020603050405020304" pitchFamily="18" charset="0"/>
                <a:hlinkClick r:id="rId4" action="ppaction://hlinkfile" tooltip="б) в договоре о предоставлении коммунальных услуг, заключаемом собственником жилого дома (домовладения) с организацией (в том числе некоммерческим объединением), которая от своего имени и в интересах собственника заключает договоры холодного водоснабжения"/>
              </a:rPr>
              <a:t>подпункте "б" пункта 10</a:t>
            </a:r>
            <a:r>
              <a:rPr lang="ru-RU" dirty="0">
                <a:latin typeface="Arial" panose="020B0604020202020204" pitchFamily="34" charset="0"/>
                <a:ea typeface="Times New Roman" panose="02020603050405020304" pitchFamily="18" charset="0"/>
              </a:rPr>
              <a:t> настоящих Правил, приступает к предоставлению коммунальных услуг потребителям в жилом доме (домовладении) с даты начала предоставления коммунальных услуг, указанной в заключенном с собственником жилого дома (домовладения) в письменной форме договоре о предоставлении коммунальных услуг. Организация, указанная в </a:t>
            </a:r>
            <a:r>
              <a:rPr lang="ru-RU" dirty="0">
                <a:solidFill>
                  <a:srgbClr val="0000FF"/>
                </a:solidFill>
                <a:latin typeface="Arial" panose="020B0604020202020204" pitchFamily="34" charset="0"/>
                <a:ea typeface="Times New Roman" panose="02020603050405020304" pitchFamily="18" charset="0"/>
                <a:hlinkClick r:id="rId4" action="ppaction://hlinkfile" tooltip="б) в договоре о предоставлении коммунальных услуг, заключаемом собственником жилого дома (домовладения) с организацией (в том числе некоммерческим объединением), которая от своего имени и в интересах собственника заключает договоры холодного водоснабжения"/>
              </a:rPr>
              <a:t>подпункте "б" пункта 10</a:t>
            </a:r>
            <a:r>
              <a:rPr lang="ru-RU" dirty="0">
                <a:latin typeface="Arial" panose="020B0604020202020204" pitchFamily="34" charset="0"/>
                <a:ea typeface="Times New Roman" panose="02020603050405020304" pitchFamily="18" charset="0"/>
              </a:rPr>
              <a:t> настоящих Правил, прекращает предоставление коммунальных услуг с даты расторжения договора о предоставлении коммунальных услуг по основаниям, установленным жилищным или гражданским законодательством Российской Федерации.</a:t>
            </a:r>
          </a:p>
          <a:p>
            <a:pPr indent="342900" algn="just">
              <a:spcBef>
                <a:spcPts val="1000"/>
              </a:spcBef>
              <a:spcAft>
                <a:spcPts val="0"/>
              </a:spcAft>
            </a:pPr>
            <a:r>
              <a:rPr lang="ru-RU" dirty="0">
                <a:latin typeface="Arial" panose="020B0604020202020204" pitchFamily="34" charset="0"/>
                <a:ea typeface="Times New Roman" panose="02020603050405020304" pitchFamily="18" charset="0"/>
              </a:rPr>
              <a:t>17. </a:t>
            </a:r>
            <a:r>
              <a:rPr lang="ru-RU" dirty="0" err="1">
                <a:latin typeface="Arial" panose="020B0604020202020204" pitchFamily="34" charset="0"/>
                <a:ea typeface="Times New Roman" panose="02020603050405020304" pitchFamily="18" charset="0"/>
              </a:rPr>
              <a:t>Ресурсоснабжающая</a:t>
            </a:r>
            <a:r>
              <a:rPr lang="ru-RU" dirty="0">
                <a:latin typeface="Arial" panose="020B0604020202020204" pitchFamily="34" charset="0"/>
                <a:ea typeface="Times New Roman" panose="02020603050405020304" pitchFamily="18" charset="0"/>
              </a:rPr>
              <a:t> организация, для которой в соответствии с законодательством Российской Федерации о водоснабжении, водоотведении, электроснабжении, теплоснабжении, газоснабжении заключение договора с потребителем является обязательным, приступает к предоставлению коммунальной услуги соответствующего вида:</a:t>
            </a:r>
          </a:p>
          <a:p>
            <a:pPr indent="342900" algn="just">
              <a:spcBef>
                <a:spcPts val="1000"/>
              </a:spcBef>
              <a:spcAft>
                <a:spcPts val="0"/>
              </a:spcAft>
            </a:pPr>
            <a:r>
              <a:rPr lang="ru-RU" dirty="0">
                <a:latin typeface="Arial" panose="020B0604020202020204" pitchFamily="34" charset="0"/>
                <a:ea typeface="Times New Roman" panose="02020603050405020304" pitchFamily="18" charset="0"/>
              </a:rPr>
              <a:t>а) собственникам и пользователям помещений в многоквартирном доме, в котором в качестве способа управления выбрано непосредственное управление, - с даты, указанной в решении общего собрания собственников помещений о выборе такого способа управления, до даты начала предоставления коммунальных услуг управляющей организацией либо товариществом или кооперативом, указанной в </a:t>
            </a:r>
            <a:r>
              <a:rPr lang="ru-RU" dirty="0">
                <a:solidFill>
                  <a:srgbClr val="0000FF"/>
                </a:solidFill>
                <a:latin typeface="Arial" panose="020B0604020202020204" pitchFamily="34" charset="0"/>
                <a:ea typeface="Times New Roman" panose="02020603050405020304" pitchFamily="18" charset="0"/>
                <a:hlinkClick r:id="rId5" action="ppaction://hlinkfile" tooltip="14. Управляющая организация, выбранная в установленном жилищным законодательством Российской Федерации порядке для управления многоквартирным домом, приступает к предоставлению коммунальных услуг потребителям в многоквартирном доме с даты, указанной в реш"/>
              </a:rPr>
              <a:t>пункте 14</a:t>
            </a:r>
            <a:r>
              <a:rPr lang="ru-RU" dirty="0">
                <a:latin typeface="Arial" panose="020B0604020202020204" pitchFamily="34" charset="0"/>
                <a:ea typeface="Times New Roman" panose="02020603050405020304" pitchFamily="18" charset="0"/>
              </a:rPr>
              <a:t> или </a:t>
            </a:r>
            <a:r>
              <a:rPr lang="ru-RU" dirty="0">
                <a:solidFill>
                  <a:srgbClr val="0000FF"/>
                </a:solidFill>
                <a:latin typeface="Arial" panose="020B0604020202020204" pitchFamily="34" charset="0"/>
                <a:ea typeface="Times New Roman" panose="02020603050405020304" pitchFamily="18" charset="0"/>
                <a:hlinkClick r:id="rId6" action="ppaction://hlinkfile" tooltip="15. Товарищество или кооператив, если собственниками помещений в многоквартирном доме в качестве способа управления многоквартирным домом выбрано управление товариществом или кооперативом, приступает к предоставлению коммунальных услуг потребителям в мног"/>
              </a:rPr>
              <a:t>15</a:t>
            </a:r>
            <a:r>
              <a:rPr lang="ru-RU" dirty="0">
                <a:latin typeface="Arial" panose="020B0604020202020204" pitchFamily="34" charset="0"/>
                <a:ea typeface="Times New Roman" panose="02020603050405020304" pitchFamily="18" charset="0"/>
              </a:rPr>
              <a:t> настоящих Правил;</a:t>
            </a:r>
          </a:p>
          <a:p>
            <a:pPr indent="342900" algn="just">
              <a:spcBef>
                <a:spcPts val="1000"/>
              </a:spcBef>
              <a:spcAft>
                <a:spcPts val="0"/>
              </a:spcAft>
            </a:pPr>
            <a:r>
              <a:rPr lang="ru-RU" dirty="0">
                <a:latin typeface="Arial" panose="020B0604020202020204" pitchFamily="34" charset="0"/>
                <a:ea typeface="Times New Roman" panose="02020603050405020304" pitchFamily="18" charset="0"/>
              </a:rPr>
              <a:t>б) собственникам и пользователям помещений в многоквартирном доме, в котором не выбран способ управления либо способ управления выбран, но не наступили события, указанные в </a:t>
            </a:r>
            <a:r>
              <a:rPr lang="ru-RU" dirty="0">
                <a:solidFill>
                  <a:srgbClr val="0000FF"/>
                </a:solidFill>
                <a:latin typeface="Arial" panose="020B0604020202020204" pitchFamily="34" charset="0"/>
                <a:ea typeface="Times New Roman" panose="02020603050405020304" pitchFamily="18" charset="0"/>
                <a:hlinkClick r:id="rId5" action="ppaction://hlinkfile" tooltip="14. Управляющая организация, выбранная в установленном жилищным законодательством Российской Федерации порядке для управления многоквартирным домом, приступает к предоставлению коммунальных услуг потребителям в многоквартирном доме с даты, указанной в реш"/>
              </a:rPr>
              <a:t>пунктах 14</a:t>
            </a:r>
            <a:r>
              <a:rPr lang="ru-RU" dirty="0">
                <a:latin typeface="Arial" panose="020B0604020202020204" pitchFamily="34" charset="0"/>
                <a:ea typeface="Times New Roman" panose="02020603050405020304" pitchFamily="18" charset="0"/>
              </a:rPr>
              <a:t> и </a:t>
            </a:r>
            <a:r>
              <a:rPr lang="ru-RU" dirty="0">
                <a:solidFill>
                  <a:srgbClr val="0000FF"/>
                </a:solidFill>
                <a:latin typeface="Arial" panose="020B0604020202020204" pitchFamily="34" charset="0"/>
                <a:ea typeface="Times New Roman" panose="02020603050405020304" pitchFamily="18" charset="0"/>
                <a:hlinkClick r:id="rId6" action="ppaction://hlinkfile" tooltip="15. Товарищество или кооператив, если собственниками помещений в многоквартирном доме в качестве способа управления многоквартирным домом выбрано управление товариществом или кооперативом, приступает к предоставлению коммунальных услуг потребителям в мног"/>
              </a:rPr>
              <a:t>15</a:t>
            </a:r>
            <a:r>
              <a:rPr lang="ru-RU" dirty="0">
                <a:latin typeface="Arial" panose="020B0604020202020204" pitchFamily="34" charset="0"/>
                <a:ea typeface="Times New Roman" panose="02020603050405020304" pitchFamily="18" charset="0"/>
              </a:rPr>
              <a:t> настоящих Правил, - со дня возникновения права собственности на помещение, со дня предоставления жилого помещения жилищным кооперативом, со дня заключения договора найма, со дня заключения договора аренды, если иной срок не установлен законодательством Российской Федерации о водоснабжении, водоотведении, электроснабжении, теплоснабжении, газоснабжении, или со дня прекращения ранее выбранного способа управления многоквартирным домом до дня начала предоставления коммунальных услуг управляющей организацией либо товариществом или кооперативом, указанных в </a:t>
            </a:r>
            <a:r>
              <a:rPr lang="ru-RU" dirty="0">
                <a:solidFill>
                  <a:srgbClr val="0000FF"/>
                </a:solidFill>
                <a:latin typeface="Arial" panose="020B0604020202020204" pitchFamily="34" charset="0"/>
                <a:ea typeface="Times New Roman" panose="02020603050405020304" pitchFamily="18" charset="0"/>
                <a:hlinkClick r:id="rId5" action="ppaction://hlinkfile" tooltip="14. Управляющая организация, выбранная в установленном жилищным законодательством Российской Федерации порядке для управления многоквартирным домом, приступает к предоставлению коммунальных услуг потребителям в многоквартирном доме с даты, указанной в реш"/>
              </a:rPr>
              <a:t>пункте 14</a:t>
            </a:r>
            <a:r>
              <a:rPr lang="ru-RU" dirty="0">
                <a:latin typeface="Arial" panose="020B0604020202020204" pitchFamily="34" charset="0"/>
                <a:ea typeface="Times New Roman" panose="02020603050405020304" pitchFamily="18" charset="0"/>
              </a:rPr>
              <a:t> или </a:t>
            </a:r>
            <a:r>
              <a:rPr lang="ru-RU" dirty="0">
                <a:solidFill>
                  <a:srgbClr val="0000FF"/>
                </a:solidFill>
                <a:latin typeface="Arial" panose="020B0604020202020204" pitchFamily="34" charset="0"/>
                <a:ea typeface="Times New Roman" panose="02020603050405020304" pitchFamily="18" charset="0"/>
                <a:hlinkClick r:id="rId6" action="ppaction://hlinkfile" tooltip="15. Товарищество или кооператив, если собственниками помещений в многоквартирном доме в качестве способа управления многоквартирным домом выбрано управление товариществом или кооперативом, приступает к предоставлению коммунальных услуг потребителям в мног"/>
              </a:rPr>
              <a:t>15</a:t>
            </a:r>
            <a:r>
              <a:rPr lang="ru-RU" dirty="0">
                <a:latin typeface="Arial" panose="020B0604020202020204" pitchFamily="34" charset="0"/>
                <a:ea typeface="Times New Roman" panose="02020603050405020304" pitchFamily="18" charset="0"/>
              </a:rPr>
              <a:t> настоящих Правил;</a:t>
            </a:r>
          </a:p>
          <a:p>
            <a:pPr indent="342900" algn="just">
              <a:spcBef>
                <a:spcPts val="1000"/>
              </a:spcBef>
              <a:spcAft>
                <a:spcPts val="0"/>
              </a:spcAft>
            </a:pPr>
            <a:r>
              <a:rPr lang="ru-RU" dirty="0">
                <a:latin typeface="Arial" panose="020B0604020202020204" pitchFamily="34" charset="0"/>
                <a:ea typeface="Times New Roman" panose="02020603050405020304" pitchFamily="18" charset="0"/>
              </a:rPr>
              <a:t>в) собственникам и пользователям жилых домов (домовладений) - со дня первого фактического подключения жилого дома (домовладения) в установленном порядке к централизованной сети инженерно-технического обеспечения непосредственно или через сети инженерно-технического обеспечения, связывающие несколько жилых домов (домовладений), расположенных на близлежащих земельных участках, если иной срок не установлен законодательством Российской Федерации о водоснабжении, водоотведении, электроснабжении, теплоснабжении, газоснабжении, за исключением периода времени, в течение которого между собственником жилого дома (домовладения) и организацией, указанной в </a:t>
            </a:r>
            <a:r>
              <a:rPr lang="ru-RU" dirty="0">
                <a:solidFill>
                  <a:srgbClr val="0000FF"/>
                </a:solidFill>
                <a:latin typeface="Arial" panose="020B0604020202020204" pitchFamily="34" charset="0"/>
                <a:ea typeface="Times New Roman" panose="02020603050405020304" pitchFamily="18" charset="0"/>
                <a:hlinkClick r:id="rId4" action="ppaction://hlinkfile" tooltip="б) в договоре о предоставлении коммунальных услуг, заключаемом собственником жилого дома (домовладения) с организацией (в том числе некоммерческим объединением), которая от своего имени и в интересах собственника заключает договоры холодного водоснабжения"/>
              </a:rPr>
              <a:t>подпункте "б" пункта 10</a:t>
            </a:r>
            <a:r>
              <a:rPr lang="ru-RU" dirty="0">
                <a:latin typeface="Arial" panose="020B0604020202020204" pitchFamily="34" charset="0"/>
                <a:ea typeface="Times New Roman" panose="02020603050405020304" pitchFamily="18" charset="0"/>
              </a:rPr>
              <a:t> настоящих Правил, в письменной форме заключен и исполняется договор о предоставлении коммунальных услуг и такой договор не расторгнут;</a:t>
            </a:r>
          </a:p>
          <a:p>
            <a:pPr indent="342900" algn="just">
              <a:spcBef>
                <a:spcPts val="1000"/>
              </a:spcBef>
              <a:spcAft>
                <a:spcPts val="0"/>
              </a:spcAft>
            </a:pPr>
            <a:r>
              <a:rPr lang="ru-RU" dirty="0">
                <a:latin typeface="Arial" panose="020B0604020202020204" pitchFamily="34" charset="0"/>
                <a:ea typeface="Times New Roman" panose="02020603050405020304" pitchFamily="18" charset="0"/>
              </a:rPr>
              <a:t>г) собственникам и пользователям помещений в многоквартирном доме в случае наличия заключенных с ними договоров, предусмотренных частью 17 статьи 12 Федерального закона от 29 июня 2015 г. N 176-ФЗ "О внесении изменений в Жилищный кодекс Российской Федерации и отдельные законодательные акты Российской Федерации", - до отказа одной из сторон от исполнения договора;</a:t>
            </a:r>
          </a:p>
          <a:p>
            <a:pPr algn="just">
              <a:spcAft>
                <a:spcPts val="0"/>
              </a:spcAft>
            </a:pPr>
            <a:r>
              <a:rPr lang="ru-RU" dirty="0">
                <a:latin typeface="Arial" panose="020B0604020202020204" pitchFamily="34" charset="0"/>
                <a:ea typeface="Times New Roman" panose="02020603050405020304" pitchFamily="18" charset="0"/>
              </a:rPr>
              <a:t>(</a:t>
            </a:r>
            <a:r>
              <a:rPr lang="ru-RU" dirty="0" err="1">
                <a:latin typeface="Arial" panose="020B0604020202020204" pitchFamily="34" charset="0"/>
                <a:ea typeface="Times New Roman" panose="02020603050405020304" pitchFamily="18" charset="0"/>
              </a:rPr>
              <a:t>пп</a:t>
            </a:r>
            <a:r>
              <a:rPr lang="ru-RU" dirty="0">
                <a:latin typeface="Arial" panose="020B0604020202020204" pitchFamily="34" charset="0"/>
                <a:ea typeface="Times New Roman" panose="02020603050405020304" pitchFamily="18" charset="0"/>
              </a:rPr>
              <a:t>. "г" введен Постановлением Правительства РФ от 26.12.2016 N 1498)</a:t>
            </a:r>
          </a:p>
          <a:p>
            <a:pPr indent="342900" algn="just">
              <a:spcBef>
                <a:spcPts val="1000"/>
              </a:spcBef>
              <a:spcAft>
                <a:spcPts val="0"/>
              </a:spcAft>
            </a:pPr>
            <a:r>
              <a:rPr lang="ru-RU" dirty="0">
                <a:latin typeface="Arial" panose="020B0604020202020204" pitchFamily="34" charset="0"/>
                <a:ea typeface="Times New Roman" panose="02020603050405020304" pitchFamily="18" charset="0"/>
              </a:rPr>
              <a:t>д) собственникам и пользователям помещений в многоквартирном доме - в случае принятия такими собственниками решения, предусмотренного частью 18 статьи 12 Федерального закона от 29 июня 2015 г. N 176-ФЗ "О внесении изменений в Жилищный кодекс Российской Федерации и отдельные законодательные акты Российской Федерации";</a:t>
            </a:r>
          </a:p>
          <a:p>
            <a:pPr algn="just">
              <a:spcAft>
                <a:spcPts val="0"/>
              </a:spcAft>
            </a:pPr>
            <a:r>
              <a:rPr lang="ru-RU" dirty="0">
                <a:latin typeface="Arial" panose="020B0604020202020204" pitchFamily="34" charset="0"/>
                <a:ea typeface="Times New Roman" panose="02020603050405020304" pitchFamily="18" charset="0"/>
              </a:rPr>
              <a:t>(</a:t>
            </a:r>
            <a:r>
              <a:rPr lang="ru-RU" dirty="0" err="1">
                <a:latin typeface="Arial" panose="020B0604020202020204" pitchFamily="34" charset="0"/>
                <a:ea typeface="Times New Roman" panose="02020603050405020304" pitchFamily="18" charset="0"/>
              </a:rPr>
              <a:t>пп</a:t>
            </a:r>
            <a:r>
              <a:rPr lang="ru-RU" dirty="0">
                <a:latin typeface="Arial" panose="020B0604020202020204" pitchFamily="34" charset="0"/>
                <a:ea typeface="Times New Roman" panose="02020603050405020304" pitchFamily="18" charset="0"/>
              </a:rPr>
              <a:t>. "д" введен Постановлением Правительства РФ от 26.12.2016 N 1498)</a:t>
            </a:r>
          </a:p>
          <a:p>
            <a:pPr indent="342900" algn="just">
              <a:spcBef>
                <a:spcPts val="1000"/>
              </a:spcBef>
              <a:spcAft>
                <a:spcPts val="0"/>
              </a:spcAft>
            </a:pPr>
            <a:r>
              <a:rPr lang="ru-RU" dirty="0">
                <a:latin typeface="Arial" panose="020B0604020202020204" pitchFamily="34" charset="0"/>
                <a:ea typeface="Times New Roman" panose="02020603050405020304" pitchFamily="18" charset="0"/>
              </a:rPr>
              <a:t>е) собственникам и пользователям помещений в многоквартирном доме, в отношении которого расторгнут договор о приобретении управляющей организацией, товариществом или кооперативом коммунального ресурса в целях предоставления коммунальной услуги, - до заключения нового договора о приобретении коммунального ресурса в отношении этого многоквартирного дома.</a:t>
            </a:r>
          </a:p>
          <a:p>
            <a:pPr algn="just">
              <a:spcAft>
                <a:spcPts val="0"/>
              </a:spcAft>
            </a:pPr>
            <a:r>
              <a:rPr lang="ru-RU" dirty="0">
                <a:latin typeface="Arial" panose="020B0604020202020204" pitchFamily="34" charset="0"/>
                <a:ea typeface="Times New Roman" panose="02020603050405020304" pitchFamily="18" charset="0"/>
              </a:rPr>
              <a:t>(</a:t>
            </a:r>
            <a:r>
              <a:rPr lang="ru-RU" dirty="0" err="1">
                <a:latin typeface="Arial" panose="020B0604020202020204" pitchFamily="34" charset="0"/>
                <a:ea typeface="Times New Roman" panose="02020603050405020304" pitchFamily="18" charset="0"/>
              </a:rPr>
              <a:t>пп</a:t>
            </a:r>
            <a:r>
              <a:rPr lang="ru-RU" dirty="0">
                <a:latin typeface="Arial" panose="020B0604020202020204" pitchFamily="34" charset="0"/>
                <a:ea typeface="Times New Roman" panose="02020603050405020304" pitchFamily="18" charset="0"/>
              </a:rPr>
              <a:t>. "е" введен Постановлением Правительства РФ от 26.12.2016 N 1498)</a:t>
            </a:r>
          </a:p>
          <a:p>
            <a:pPr indent="342900" algn="just">
              <a:spcBef>
                <a:spcPts val="1000"/>
              </a:spcBef>
              <a:spcAft>
                <a:spcPts val="0"/>
              </a:spcAft>
            </a:pPr>
            <a:r>
              <a:rPr lang="ru-RU" dirty="0">
                <a:latin typeface="Arial" panose="020B0604020202020204" pitchFamily="34" charset="0"/>
                <a:ea typeface="Times New Roman" panose="02020603050405020304" pitchFamily="18" charset="0"/>
              </a:rPr>
              <a:t>18. В случае если в соответствии с настоящими Правилами исполнителем, предоставляющим коммунальные услуги потребителям в многоквартирном доме, в котором расположено нежилое помещение собственника, не является </a:t>
            </a:r>
            <a:r>
              <a:rPr lang="ru-RU" dirty="0" err="1">
                <a:latin typeface="Arial" panose="020B0604020202020204" pitchFamily="34" charset="0"/>
                <a:ea typeface="Times New Roman" panose="02020603050405020304" pitchFamily="18" charset="0"/>
              </a:rPr>
              <a:t>ресурсоснабжающая</a:t>
            </a:r>
            <a:r>
              <a:rPr lang="ru-RU" dirty="0">
                <a:latin typeface="Arial" panose="020B0604020202020204" pitchFamily="34" charset="0"/>
                <a:ea typeface="Times New Roman" panose="02020603050405020304" pitchFamily="18" charset="0"/>
              </a:rPr>
              <a:t> организация, собственник нежилого помещения в многоквартирном доме обязан в течение 5 дней после заключения договоров </a:t>
            </a:r>
            <a:r>
              <a:rPr lang="ru-RU" dirty="0" err="1">
                <a:latin typeface="Arial" panose="020B0604020202020204" pitchFamily="34" charset="0"/>
                <a:ea typeface="Times New Roman" panose="02020603050405020304" pitchFamily="18" charset="0"/>
              </a:rPr>
              <a:t>ресурсоснабжения</a:t>
            </a:r>
            <a:r>
              <a:rPr lang="ru-RU" dirty="0">
                <a:latin typeface="Arial" panose="020B0604020202020204" pitchFamily="34" charset="0"/>
                <a:ea typeface="Times New Roman" panose="02020603050405020304" pitchFamily="18" charset="0"/>
              </a:rPr>
              <a:t> с </a:t>
            </a:r>
            <a:r>
              <a:rPr lang="ru-RU" dirty="0" err="1">
                <a:latin typeface="Arial" panose="020B0604020202020204" pitchFamily="34" charset="0"/>
                <a:ea typeface="Times New Roman" panose="02020603050405020304" pitchFamily="18" charset="0"/>
              </a:rPr>
              <a:t>ресурсоснабжающими</a:t>
            </a:r>
            <a:r>
              <a:rPr lang="ru-RU" dirty="0">
                <a:latin typeface="Arial" panose="020B0604020202020204" pitchFamily="34" charset="0"/>
                <a:ea typeface="Times New Roman" panose="02020603050405020304" pitchFamily="18" charset="0"/>
              </a:rPr>
              <a:t> организациями представить исполнителю их копии, а также в порядке и сроки, которые установлены настоящими Правилами для передачи потребителями информации о показаниях индивидуальных или общих (квартирных) приборов учета, - данные об объемах коммунальных ресурсов, потребленных за расчетный период по указанным договорам.</a:t>
            </a:r>
          </a:p>
          <a:p>
            <a:pPr algn="just">
              <a:spcAft>
                <a:spcPts val="0"/>
              </a:spcAft>
            </a:pPr>
            <a:r>
              <a:rPr lang="ru-RU" dirty="0">
                <a:latin typeface="Arial" panose="020B0604020202020204" pitchFamily="34" charset="0"/>
                <a:ea typeface="Times New Roman" panose="02020603050405020304" pitchFamily="18" charset="0"/>
              </a:rPr>
              <a:t>(п. 18 в ред. Постановления Правительства РФ от 26.12.2016 N 1498)</a:t>
            </a:r>
          </a:p>
          <a:p>
            <a:pPr>
              <a:lnSpc>
                <a:spcPct val="107000"/>
              </a:lnSpc>
              <a:spcAft>
                <a:spcPts val="800"/>
              </a:spcAft>
            </a:pPr>
            <a:r>
              <a:rPr lang="ru-RU" sz="2400" dirty="0">
                <a:latin typeface="Calibri" panose="020F0502020204030204" pitchFamily="34" charset="0"/>
                <a:ea typeface="Calibri" panose="020F0502020204030204" pitchFamily="34" charset="0"/>
                <a:cs typeface="Times New Roman" panose="02020603050405020304" pitchFamily="18" charset="0"/>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323528" y="184566"/>
            <a:ext cx="8424936" cy="6894195"/>
          </a:xfrm>
          <a:prstGeom prst="rect">
            <a:avLst/>
          </a:prstGeom>
        </p:spPr>
        <p:txBody>
          <a:bodyPr wrap="square">
            <a:spAutoFit/>
          </a:bodyPr>
          <a:lstStyle/>
          <a:p>
            <a:pPr algn="just"/>
            <a:r>
              <a:rPr lang="ru-RU" sz="2600" b="1" dirty="0">
                <a:latin typeface="Arial" panose="020B0604020202020204" pitchFamily="34" charset="0"/>
                <a:cs typeface="Arial" panose="020B0604020202020204" pitchFamily="34" charset="0"/>
              </a:rPr>
              <a:t>1. Перерасчет платы за коммунальную услугу проводится с соблюдением ряда требований:</a:t>
            </a:r>
            <a:br>
              <a:rPr lang="ru-RU" sz="2600" b="1" dirty="0">
                <a:latin typeface="Arial" panose="020B0604020202020204" pitchFamily="34" charset="0"/>
                <a:cs typeface="Arial" panose="020B0604020202020204" pitchFamily="34" charset="0"/>
              </a:rPr>
            </a:br>
            <a:r>
              <a:rPr lang="ru-RU" sz="2600" dirty="0">
                <a:latin typeface="Arial" panose="020B0604020202020204" pitchFamily="34" charset="0"/>
                <a:cs typeface="Arial" panose="020B0604020202020204" pitchFamily="34" charset="0"/>
              </a:rPr>
              <a:t>1.1. «</a:t>
            </a:r>
            <a:r>
              <a:rPr lang="ru-RU" sz="2600" i="1" dirty="0">
                <a:latin typeface="Arial" panose="020B0604020202020204" pitchFamily="34" charset="0"/>
                <a:cs typeface="Arial" panose="020B0604020202020204" pitchFamily="34" charset="0"/>
              </a:rPr>
              <a:t>Перерасчет размера платы должен быть произведен исходя из снятых исполнителем в ходе проверки показаний проверяемого прибора учета</a:t>
            </a:r>
            <a:r>
              <a:rPr lang="ru-RU" sz="2600" dirty="0">
                <a:latin typeface="Arial" panose="020B0604020202020204" pitchFamily="34" charset="0"/>
                <a:cs typeface="Arial" panose="020B0604020202020204" pitchFamily="34" charset="0"/>
              </a:rPr>
              <a:t>»;</a:t>
            </a:r>
            <a:br>
              <a:rPr lang="ru-RU" sz="2600" dirty="0">
                <a:latin typeface="Arial" panose="020B0604020202020204" pitchFamily="34" charset="0"/>
                <a:cs typeface="Arial" panose="020B0604020202020204" pitchFamily="34" charset="0"/>
              </a:rPr>
            </a:br>
            <a:r>
              <a:rPr lang="ru-RU" sz="2600" dirty="0">
                <a:latin typeface="Arial" panose="020B0604020202020204" pitchFamily="34" charset="0"/>
                <a:cs typeface="Arial" panose="020B0604020202020204" pitchFamily="34" charset="0"/>
              </a:rPr>
              <a:t>1.2. «</a:t>
            </a:r>
            <a:r>
              <a:rPr lang="ru-RU" sz="2600" i="1" dirty="0">
                <a:latin typeface="Arial" panose="020B0604020202020204" pitchFamily="34" charset="0"/>
                <a:cs typeface="Arial" panose="020B0604020202020204" pitchFamily="34" charset="0"/>
              </a:rPr>
              <a:t>Исполнитель обязан … направить потребителю в сроки, установленные для оплаты коммунальных услуг за расчетный период, в котором исполнителем была проведена проверка, </a:t>
            </a:r>
            <a:r>
              <a:rPr lang="ru-RU" sz="2600" b="1" i="1" dirty="0">
                <a:latin typeface="Arial" panose="020B0604020202020204" pitchFamily="34" charset="0"/>
                <a:cs typeface="Arial" panose="020B0604020202020204" pitchFamily="34" charset="0"/>
              </a:rPr>
              <a:t>требование о внесении </a:t>
            </a:r>
            <a:r>
              <a:rPr lang="ru-RU" sz="2600" b="1" i="1" dirty="0" err="1">
                <a:latin typeface="Arial" panose="020B0604020202020204" pitchFamily="34" charset="0"/>
                <a:cs typeface="Arial" panose="020B0604020202020204" pitchFamily="34" charset="0"/>
              </a:rPr>
              <a:t>доначисленной</a:t>
            </a:r>
            <a:r>
              <a:rPr lang="ru-RU" sz="2600" b="1" i="1" dirty="0">
                <a:latin typeface="Arial" panose="020B0604020202020204" pitchFamily="34" charset="0"/>
                <a:cs typeface="Arial" panose="020B0604020202020204" pitchFamily="34" charset="0"/>
              </a:rPr>
              <a:t> </a:t>
            </a:r>
            <a:r>
              <a:rPr lang="ru-RU" sz="2600" i="1" dirty="0">
                <a:latin typeface="Arial" panose="020B0604020202020204" pitchFamily="34" charset="0"/>
                <a:cs typeface="Arial" panose="020B0604020202020204" pitchFamily="34" charset="0"/>
              </a:rPr>
              <a:t>платы за предоставленные потребителю коммунальные услуги </a:t>
            </a:r>
            <a:r>
              <a:rPr lang="ru-RU" sz="2600" b="1" i="1" dirty="0">
                <a:latin typeface="Arial" panose="020B0604020202020204" pitchFamily="34" charset="0"/>
                <a:cs typeface="Arial" panose="020B0604020202020204" pitchFamily="34" charset="0"/>
              </a:rPr>
              <a:t>либо уведомление </a:t>
            </a:r>
            <a:r>
              <a:rPr lang="ru-RU" sz="2600" i="1" dirty="0">
                <a:latin typeface="Arial" panose="020B0604020202020204" pitchFamily="34" charset="0"/>
                <a:cs typeface="Arial" panose="020B0604020202020204" pitchFamily="34" charset="0"/>
              </a:rPr>
              <a:t>о размере платы за коммунальные услуги, </a:t>
            </a:r>
            <a:r>
              <a:rPr lang="ru-RU" sz="2600" b="1" i="1" dirty="0">
                <a:latin typeface="Arial" panose="020B0604020202020204" pitchFamily="34" charset="0"/>
                <a:cs typeface="Arial" panose="020B0604020202020204" pitchFamily="34" charset="0"/>
              </a:rPr>
              <a:t>излишне начисленной </a:t>
            </a:r>
            <a:r>
              <a:rPr lang="ru-RU" sz="2600" i="1" dirty="0">
                <a:latin typeface="Arial" panose="020B0604020202020204" pitchFamily="34" charset="0"/>
                <a:cs typeface="Arial" panose="020B0604020202020204" pitchFamily="34" charset="0"/>
              </a:rPr>
              <a:t>потребителю. Излишне уплаченные потребителем суммы подлежат зачету при оплате будущих расчетных периодов</a:t>
            </a:r>
            <a:r>
              <a:rPr lang="ru-RU" sz="2600" dirty="0">
                <a:latin typeface="Arial" panose="020B0604020202020204" pitchFamily="34" charset="0"/>
                <a:cs typeface="Arial" panose="020B0604020202020204" pitchFamily="34" charset="0"/>
              </a:rPr>
              <a:t>»;</a:t>
            </a:r>
            <a:br>
              <a:rPr lang="ru-RU" sz="2600" dirty="0">
                <a:latin typeface="Arial" panose="020B0604020202020204" pitchFamily="34" charset="0"/>
                <a:cs typeface="Arial" panose="020B0604020202020204" pitchFamily="34" charset="0"/>
              </a:rPr>
            </a:br>
            <a:endParaRPr lang="ru-RU"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034018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23528" y="476672"/>
            <a:ext cx="8352928" cy="523220"/>
          </a:xfrm>
          <a:prstGeom prst="rect">
            <a:avLst/>
          </a:prstGeom>
        </p:spPr>
        <p:txBody>
          <a:bodyPr wrap="square">
            <a:spAutoFit/>
          </a:bodyPr>
          <a:lstStyle/>
          <a:p>
            <a:endParaRPr lang="ru-RU" sz="2800" dirty="0"/>
          </a:p>
        </p:txBody>
      </p:sp>
      <p:sp>
        <p:nvSpPr>
          <p:cNvPr id="6" name="Прямоугольник 5"/>
          <p:cNvSpPr/>
          <p:nvPr/>
        </p:nvSpPr>
        <p:spPr>
          <a:xfrm>
            <a:off x="323528" y="-28038496"/>
            <a:ext cx="8136904" cy="24227338"/>
          </a:xfrm>
          <a:prstGeom prst="rect">
            <a:avLst/>
          </a:prstGeom>
        </p:spPr>
        <p:txBody>
          <a:bodyPr wrap="square">
            <a:spAutoFit/>
          </a:bodyPr>
          <a:lstStyle/>
          <a:p>
            <a:pPr indent="342900" algn="just">
              <a:spcBef>
                <a:spcPts val="1000"/>
              </a:spcBef>
              <a:spcAft>
                <a:spcPts val="0"/>
              </a:spcAft>
            </a:pPr>
            <a:r>
              <a:rPr lang="ru-RU" dirty="0" smtClean="0">
                <a:latin typeface="Arial" panose="020B0604020202020204" pitchFamily="34" charset="0"/>
                <a:ea typeface="Times New Roman" panose="02020603050405020304" pitchFamily="18" charset="0"/>
              </a:rPr>
              <a:t>16</a:t>
            </a:r>
            <a:r>
              <a:rPr lang="ru-RU" dirty="0">
                <a:latin typeface="Arial" panose="020B0604020202020204" pitchFamily="34" charset="0"/>
                <a:ea typeface="Times New Roman" panose="02020603050405020304" pitchFamily="18" charset="0"/>
              </a:rPr>
              <a:t>. Организация, указанная в </a:t>
            </a:r>
            <a:r>
              <a:rPr lang="ru-RU" dirty="0">
                <a:solidFill>
                  <a:srgbClr val="0000FF"/>
                </a:solidFill>
                <a:latin typeface="Arial" panose="020B0604020202020204" pitchFamily="34" charset="0"/>
                <a:ea typeface="Times New Roman" panose="02020603050405020304" pitchFamily="18" charset="0"/>
                <a:hlinkClick r:id="rId4" action="ppaction://hlinkfile" tooltip="б) в договоре о предоставлении коммунальных услуг, заключаемом собственником жилого дома (домовладения) с организацией (в том числе некоммерческим объединением), которая от своего имени и в интересах собственника заключает договоры холодного водоснабжения"/>
              </a:rPr>
              <a:t>подпункте "б" пункта 10</a:t>
            </a:r>
            <a:r>
              <a:rPr lang="ru-RU" dirty="0">
                <a:latin typeface="Arial" panose="020B0604020202020204" pitchFamily="34" charset="0"/>
                <a:ea typeface="Times New Roman" panose="02020603050405020304" pitchFamily="18" charset="0"/>
              </a:rPr>
              <a:t> настоящих Правил, приступает к предоставлению коммунальных услуг потребителям в жилом доме (домовладении) с даты начала предоставления коммунальных услуг, указанной в заключенном с собственником жилого дома (домовладения) в письменной форме договоре о предоставлении коммунальных услуг. Организация, указанная в </a:t>
            </a:r>
            <a:r>
              <a:rPr lang="ru-RU" dirty="0">
                <a:solidFill>
                  <a:srgbClr val="0000FF"/>
                </a:solidFill>
                <a:latin typeface="Arial" panose="020B0604020202020204" pitchFamily="34" charset="0"/>
                <a:ea typeface="Times New Roman" panose="02020603050405020304" pitchFamily="18" charset="0"/>
                <a:hlinkClick r:id="rId4" action="ppaction://hlinkfile" tooltip="б) в договоре о предоставлении коммунальных услуг, заключаемом собственником жилого дома (домовладения) с организацией (в том числе некоммерческим объединением), которая от своего имени и в интересах собственника заключает договоры холодного водоснабжения"/>
              </a:rPr>
              <a:t>подпункте "б" пункта 10</a:t>
            </a:r>
            <a:r>
              <a:rPr lang="ru-RU" dirty="0">
                <a:latin typeface="Arial" panose="020B0604020202020204" pitchFamily="34" charset="0"/>
                <a:ea typeface="Times New Roman" panose="02020603050405020304" pitchFamily="18" charset="0"/>
              </a:rPr>
              <a:t> настоящих Правил, прекращает предоставление коммунальных услуг с даты расторжения договора о предоставлении коммунальных услуг по основаниям, установленным жилищным или гражданским законодательством Российской Федерации.</a:t>
            </a:r>
          </a:p>
          <a:p>
            <a:pPr indent="342900" algn="just">
              <a:spcBef>
                <a:spcPts val="1000"/>
              </a:spcBef>
              <a:spcAft>
                <a:spcPts val="0"/>
              </a:spcAft>
            </a:pPr>
            <a:r>
              <a:rPr lang="ru-RU" dirty="0">
                <a:latin typeface="Arial" panose="020B0604020202020204" pitchFamily="34" charset="0"/>
                <a:ea typeface="Times New Roman" panose="02020603050405020304" pitchFamily="18" charset="0"/>
              </a:rPr>
              <a:t>17. </a:t>
            </a:r>
            <a:r>
              <a:rPr lang="ru-RU" dirty="0" err="1">
                <a:latin typeface="Arial" panose="020B0604020202020204" pitchFamily="34" charset="0"/>
                <a:ea typeface="Times New Roman" panose="02020603050405020304" pitchFamily="18" charset="0"/>
              </a:rPr>
              <a:t>Ресурсоснабжающая</a:t>
            </a:r>
            <a:r>
              <a:rPr lang="ru-RU" dirty="0">
                <a:latin typeface="Arial" panose="020B0604020202020204" pitchFamily="34" charset="0"/>
                <a:ea typeface="Times New Roman" panose="02020603050405020304" pitchFamily="18" charset="0"/>
              </a:rPr>
              <a:t> организация, для которой в соответствии с законодательством Российской Федерации о водоснабжении, водоотведении, электроснабжении, теплоснабжении, газоснабжении заключение договора с потребителем является обязательным, приступает к предоставлению коммунальной услуги соответствующего вида:</a:t>
            </a:r>
          </a:p>
          <a:p>
            <a:pPr indent="342900" algn="just">
              <a:spcBef>
                <a:spcPts val="1000"/>
              </a:spcBef>
              <a:spcAft>
                <a:spcPts val="0"/>
              </a:spcAft>
            </a:pPr>
            <a:r>
              <a:rPr lang="ru-RU" dirty="0">
                <a:latin typeface="Arial" panose="020B0604020202020204" pitchFamily="34" charset="0"/>
                <a:ea typeface="Times New Roman" panose="02020603050405020304" pitchFamily="18" charset="0"/>
              </a:rPr>
              <a:t>а) собственникам и пользователям помещений в многоквартирном доме, в котором в качестве способа управления выбрано непосредственное управление, - с даты, указанной в решении общего собрания собственников помещений о выборе такого способа управления, до даты начала предоставления коммунальных услуг управляющей организацией либо товариществом или кооперативом, указанной в </a:t>
            </a:r>
            <a:r>
              <a:rPr lang="ru-RU" dirty="0">
                <a:solidFill>
                  <a:srgbClr val="0000FF"/>
                </a:solidFill>
                <a:latin typeface="Arial" panose="020B0604020202020204" pitchFamily="34" charset="0"/>
                <a:ea typeface="Times New Roman" panose="02020603050405020304" pitchFamily="18" charset="0"/>
                <a:hlinkClick r:id="rId5" action="ppaction://hlinkfile" tooltip="14. Управляющая организация, выбранная в установленном жилищным законодательством Российской Федерации порядке для управления многоквартирным домом, приступает к предоставлению коммунальных услуг потребителям в многоквартирном доме с даты, указанной в реш"/>
              </a:rPr>
              <a:t>пункте 14</a:t>
            </a:r>
            <a:r>
              <a:rPr lang="ru-RU" dirty="0">
                <a:latin typeface="Arial" panose="020B0604020202020204" pitchFamily="34" charset="0"/>
                <a:ea typeface="Times New Roman" panose="02020603050405020304" pitchFamily="18" charset="0"/>
              </a:rPr>
              <a:t> или </a:t>
            </a:r>
            <a:r>
              <a:rPr lang="ru-RU" dirty="0">
                <a:solidFill>
                  <a:srgbClr val="0000FF"/>
                </a:solidFill>
                <a:latin typeface="Arial" panose="020B0604020202020204" pitchFamily="34" charset="0"/>
                <a:ea typeface="Times New Roman" panose="02020603050405020304" pitchFamily="18" charset="0"/>
                <a:hlinkClick r:id="rId6" action="ppaction://hlinkfile" tooltip="15. Товарищество или кооператив, если собственниками помещений в многоквартирном доме в качестве способа управления многоквартирным домом выбрано управление товариществом или кооперативом, приступает к предоставлению коммунальных услуг потребителям в мног"/>
              </a:rPr>
              <a:t>15</a:t>
            </a:r>
            <a:r>
              <a:rPr lang="ru-RU" dirty="0">
                <a:latin typeface="Arial" panose="020B0604020202020204" pitchFamily="34" charset="0"/>
                <a:ea typeface="Times New Roman" panose="02020603050405020304" pitchFamily="18" charset="0"/>
              </a:rPr>
              <a:t> настоящих Правил;</a:t>
            </a:r>
          </a:p>
          <a:p>
            <a:pPr indent="342900" algn="just">
              <a:spcBef>
                <a:spcPts val="1000"/>
              </a:spcBef>
              <a:spcAft>
                <a:spcPts val="0"/>
              </a:spcAft>
            </a:pPr>
            <a:r>
              <a:rPr lang="ru-RU" dirty="0">
                <a:latin typeface="Arial" panose="020B0604020202020204" pitchFamily="34" charset="0"/>
                <a:ea typeface="Times New Roman" panose="02020603050405020304" pitchFamily="18" charset="0"/>
              </a:rPr>
              <a:t>б) собственникам и пользователям помещений в многоквартирном доме, в котором не выбран способ управления либо способ управления выбран, но не наступили события, указанные в </a:t>
            </a:r>
            <a:r>
              <a:rPr lang="ru-RU" dirty="0">
                <a:solidFill>
                  <a:srgbClr val="0000FF"/>
                </a:solidFill>
                <a:latin typeface="Arial" panose="020B0604020202020204" pitchFamily="34" charset="0"/>
                <a:ea typeface="Times New Roman" panose="02020603050405020304" pitchFamily="18" charset="0"/>
                <a:hlinkClick r:id="rId5" action="ppaction://hlinkfile" tooltip="14. Управляющая организация, выбранная в установленном жилищным законодательством Российской Федерации порядке для управления многоквартирным домом, приступает к предоставлению коммунальных услуг потребителям в многоквартирном доме с даты, указанной в реш"/>
              </a:rPr>
              <a:t>пунктах 14</a:t>
            </a:r>
            <a:r>
              <a:rPr lang="ru-RU" dirty="0">
                <a:latin typeface="Arial" panose="020B0604020202020204" pitchFamily="34" charset="0"/>
                <a:ea typeface="Times New Roman" panose="02020603050405020304" pitchFamily="18" charset="0"/>
              </a:rPr>
              <a:t> и </a:t>
            </a:r>
            <a:r>
              <a:rPr lang="ru-RU" dirty="0">
                <a:solidFill>
                  <a:srgbClr val="0000FF"/>
                </a:solidFill>
                <a:latin typeface="Arial" panose="020B0604020202020204" pitchFamily="34" charset="0"/>
                <a:ea typeface="Times New Roman" panose="02020603050405020304" pitchFamily="18" charset="0"/>
                <a:hlinkClick r:id="rId6" action="ppaction://hlinkfile" tooltip="15. Товарищество или кооператив, если собственниками помещений в многоквартирном доме в качестве способа управления многоквартирным домом выбрано управление товариществом или кооперативом, приступает к предоставлению коммунальных услуг потребителям в мног"/>
              </a:rPr>
              <a:t>15</a:t>
            </a:r>
            <a:r>
              <a:rPr lang="ru-RU" dirty="0">
                <a:latin typeface="Arial" panose="020B0604020202020204" pitchFamily="34" charset="0"/>
                <a:ea typeface="Times New Roman" panose="02020603050405020304" pitchFamily="18" charset="0"/>
              </a:rPr>
              <a:t> настоящих Правил, - со дня возникновения права собственности на помещение, со дня предоставления жилого помещения жилищным кооперативом, со дня заключения договора найма, со дня заключения договора аренды, если иной срок не установлен законодательством Российской Федерации о водоснабжении, водоотведении, электроснабжении, теплоснабжении, газоснабжении, или со дня прекращения ранее выбранного способа управления многоквартирным домом до дня начала предоставления коммунальных услуг управляющей организацией либо товариществом или кооперативом, указанных в </a:t>
            </a:r>
            <a:r>
              <a:rPr lang="ru-RU" dirty="0">
                <a:solidFill>
                  <a:srgbClr val="0000FF"/>
                </a:solidFill>
                <a:latin typeface="Arial" panose="020B0604020202020204" pitchFamily="34" charset="0"/>
                <a:ea typeface="Times New Roman" panose="02020603050405020304" pitchFamily="18" charset="0"/>
                <a:hlinkClick r:id="rId5" action="ppaction://hlinkfile" tooltip="14. Управляющая организация, выбранная в установленном жилищным законодательством Российской Федерации порядке для управления многоквартирным домом, приступает к предоставлению коммунальных услуг потребителям в многоквартирном доме с даты, указанной в реш"/>
              </a:rPr>
              <a:t>пункте 14</a:t>
            </a:r>
            <a:r>
              <a:rPr lang="ru-RU" dirty="0">
                <a:latin typeface="Arial" panose="020B0604020202020204" pitchFamily="34" charset="0"/>
                <a:ea typeface="Times New Roman" panose="02020603050405020304" pitchFamily="18" charset="0"/>
              </a:rPr>
              <a:t> или </a:t>
            </a:r>
            <a:r>
              <a:rPr lang="ru-RU" dirty="0">
                <a:solidFill>
                  <a:srgbClr val="0000FF"/>
                </a:solidFill>
                <a:latin typeface="Arial" panose="020B0604020202020204" pitchFamily="34" charset="0"/>
                <a:ea typeface="Times New Roman" panose="02020603050405020304" pitchFamily="18" charset="0"/>
                <a:hlinkClick r:id="rId6" action="ppaction://hlinkfile" tooltip="15. Товарищество или кооператив, если собственниками помещений в многоквартирном доме в качестве способа управления многоквартирным домом выбрано управление товариществом или кооперативом, приступает к предоставлению коммунальных услуг потребителям в мног"/>
              </a:rPr>
              <a:t>15</a:t>
            </a:r>
            <a:r>
              <a:rPr lang="ru-RU" dirty="0">
                <a:latin typeface="Arial" panose="020B0604020202020204" pitchFamily="34" charset="0"/>
                <a:ea typeface="Times New Roman" panose="02020603050405020304" pitchFamily="18" charset="0"/>
              </a:rPr>
              <a:t> настоящих Правил;</a:t>
            </a:r>
          </a:p>
          <a:p>
            <a:pPr indent="342900" algn="just">
              <a:spcBef>
                <a:spcPts val="1000"/>
              </a:spcBef>
              <a:spcAft>
                <a:spcPts val="0"/>
              </a:spcAft>
            </a:pPr>
            <a:r>
              <a:rPr lang="ru-RU" dirty="0">
                <a:latin typeface="Arial" panose="020B0604020202020204" pitchFamily="34" charset="0"/>
                <a:ea typeface="Times New Roman" panose="02020603050405020304" pitchFamily="18" charset="0"/>
              </a:rPr>
              <a:t>в) собственникам и пользователям жилых домов (домовладений) - со дня первого фактического подключения жилого дома (домовладения) в установленном порядке к централизованной сети инженерно-технического обеспечения непосредственно или через сети инженерно-технического обеспечения, связывающие несколько жилых домов (домовладений), расположенных на близлежащих земельных участках, если иной срок не установлен законодательством Российской Федерации о водоснабжении, водоотведении, электроснабжении, теплоснабжении, газоснабжении, за исключением периода времени, в течение которого между собственником жилого дома (домовладения) и организацией, указанной в </a:t>
            </a:r>
            <a:r>
              <a:rPr lang="ru-RU" dirty="0">
                <a:solidFill>
                  <a:srgbClr val="0000FF"/>
                </a:solidFill>
                <a:latin typeface="Arial" panose="020B0604020202020204" pitchFamily="34" charset="0"/>
                <a:ea typeface="Times New Roman" panose="02020603050405020304" pitchFamily="18" charset="0"/>
                <a:hlinkClick r:id="rId4" action="ppaction://hlinkfile" tooltip="б) в договоре о предоставлении коммунальных услуг, заключаемом собственником жилого дома (домовладения) с организацией (в том числе некоммерческим объединением), которая от своего имени и в интересах собственника заключает договоры холодного водоснабжения"/>
              </a:rPr>
              <a:t>подпункте "б" пункта 10</a:t>
            </a:r>
            <a:r>
              <a:rPr lang="ru-RU" dirty="0">
                <a:latin typeface="Arial" panose="020B0604020202020204" pitchFamily="34" charset="0"/>
                <a:ea typeface="Times New Roman" panose="02020603050405020304" pitchFamily="18" charset="0"/>
              </a:rPr>
              <a:t> настоящих Правил, в письменной форме заключен и исполняется договор о предоставлении коммунальных услуг и такой договор не расторгнут;</a:t>
            </a:r>
          </a:p>
          <a:p>
            <a:pPr indent="342900" algn="just">
              <a:spcBef>
                <a:spcPts val="1000"/>
              </a:spcBef>
              <a:spcAft>
                <a:spcPts val="0"/>
              </a:spcAft>
            </a:pPr>
            <a:r>
              <a:rPr lang="ru-RU" dirty="0">
                <a:latin typeface="Arial" panose="020B0604020202020204" pitchFamily="34" charset="0"/>
                <a:ea typeface="Times New Roman" panose="02020603050405020304" pitchFamily="18" charset="0"/>
              </a:rPr>
              <a:t>г) собственникам и пользователям помещений в многоквартирном доме в случае наличия заключенных с ними договоров, предусмотренных частью 17 статьи 12 Федерального закона от 29 июня 2015 г. N 176-ФЗ "О внесении изменений в Жилищный кодекс Российской Федерации и отдельные законодательные акты Российской Федерации", - до отказа одной из сторон от исполнения договора;</a:t>
            </a:r>
          </a:p>
          <a:p>
            <a:pPr algn="just">
              <a:spcAft>
                <a:spcPts val="0"/>
              </a:spcAft>
            </a:pPr>
            <a:r>
              <a:rPr lang="ru-RU" dirty="0">
                <a:latin typeface="Arial" panose="020B0604020202020204" pitchFamily="34" charset="0"/>
                <a:ea typeface="Times New Roman" panose="02020603050405020304" pitchFamily="18" charset="0"/>
              </a:rPr>
              <a:t>(</a:t>
            </a:r>
            <a:r>
              <a:rPr lang="ru-RU" dirty="0" err="1">
                <a:latin typeface="Arial" panose="020B0604020202020204" pitchFamily="34" charset="0"/>
                <a:ea typeface="Times New Roman" panose="02020603050405020304" pitchFamily="18" charset="0"/>
              </a:rPr>
              <a:t>пп</a:t>
            </a:r>
            <a:r>
              <a:rPr lang="ru-RU" dirty="0">
                <a:latin typeface="Arial" panose="020B0604020202020204" pitchFamily="34" charset="0"/>
                <a:ea typeface="Times New Roman" panose="02020603050405020304" pitchFamily="18" charset="0"/>
              </a:rPr>
              <a:t>. "г" введен Постановлением Правительства РФ от 26.12.2016 N 1498)</a:t>
            </a:r>
          </a:p>
          <a:p>
            <a:pPr indent="342900" algn="just">
              <a:spcBef>
                <a:spcPts val="1000"/>
              </a:spcBef>
              <a:spcAft>
                <a:spcPts val="0"/>
              </a:spcAft>
            </a:pPr>
            <a:r>
              <a:rPr lang="ru-RU" dirty="0">
                <a:latin typeface="Arial" panose="020B0604020202020204" pitchFamily="34" charset="0"/>
                <a:ea typeface="Times New Roman" panose="02020603050405020304" pitchFamily="18" charset="0"/>
              </a:rPr>
              <a:t>д) собственникам и пользователям помещений в многоквартирном доме - в случае принятия такими собственниками решения, предусмотренного частью 18 статьи 12 Федерального закона от 29 июня 2015 г. N 176-ФЗ "О внесении изменений в Жилищный кодекс Российской Федерации и отдельные законодательные акты Российской Федерации";</a:t>
            </a:r>
          </a:p>
          <a:p>
            <a:pPr algn="just">
              <a:spcAft>
                <a:spcPts val="0"/>
              </a:spcAft>
            </a:pPr>
            <a:r>
              <a:rPr lang="ru-RU" dirty="0">
                <a:latin typeface="Arial" panose="020B0604020202020204" pitchFamily="34" charset="0"/>
                <a:ea typeface="Times New Roman" panose="02020603050405020304" pitchFamily="18" charset="0"/>
              </a:rPr>
              <a:t>(</a:t>
            </a:r>
            <a:r>
              <a:rPr lang="ru-RU" dirty="0" err="1">
                <a:latin typeface="Arial" panose="020B0604020202020204" pitchFamily="34" charset="0"/>
                <a:ea typeface="Times New Roman" panose="02020603050405020304" pitchFamily="18" charset="0"/>
              </a:rPr>
              <a:t>пп</a:t>
            </a:r>
            <a:r>
              <a:rPr lang="ru-RU" dirty="0">
                <a:latin typeface="Arial" panose="020B0604020202020204" pitchFamily="34" charset="0"/>
                <a:ea typeface="Times New Roman" panose="02020603050405020304" pitchFamily="18" charset="0"/>
              </a:rPr>
              <a:t>. "д" введен Постановлением Правительства РФ от 26.12.2016 N 1498)</a:t>
            </a:r>
          </a:p>
          <a:p>
            <a:pPr indent="342900" algn="just">
              <a:spcBef>
                <a:spcPts val="1000"/>
              </a:spcBef>
              <a:spcAft>
                <a:spcPts val="0"/>
              </a:spcAft>
            </a:pPr>
            <a:r>
              <a:rPr lang="ru-RU" dirty="0">
                <a:latin typeface="Arial" panose="020B0604020202020204" pitchFamily="34" charset="0"/>
                <a:ea typeface="Times New Roman" panose="02020603050405020304" pitchFamily="18" charset="0"/>
              </a:rPr>
              <a:t>е) собственникам и пользователям помещений в многоквартирном доме, в отношении которого расторгнут договор о приобретении управляющей организацией, товариществом или кооперативом коммунального ресурса в целях предоставления коммунальной услуги, - до заключения нового договора о приобретении коммунального ресурса в отношении этого многоквартирного дома.</a:t>
            </a:r>
          </a:p>
          <a:p>
            <a:pPr algn="just">
              <a:spcAft>
                <a:spcPts val="0"/>
              </a:spcAft>
            </a:pPr>
            <a:r>
              <a:rPr lang="ru-RU" dirty="0">
                <a:latin typeface="Arial" panose="020B0604020202020204" pitchFamily="34" charset="0"/>
                <a:ea typeface="Times New Roman" panose="02020603050405020304" pitchFamily="18" charset="0"/>
              </a:rPr>
              <a:t>(</a:t>
            </a:r>
            <a:r>
              <a:rPr lang="ru-RU" dirty="0" err="1">
                <a:latin typeface="Arial" panose="020B0604020202020204" pitchFamily="34" charset="0"/>
                <a:ea typeface="Times New Roman" panose="02020603050405020304" pitchFamily="18" charset="0"/>
              </a:rPr>
              <a:t>пп</a:t>
            </a:r>
            <a:r>
              <a:rPr lang="ru-RU" dirty="0">
                <a:latin typeface="Arial" panose="020B0604020202020204" pitchFamily="34" charset="0"/>
                <a:ea typeface="Times New Roman" panose="02020603050405020304" pitchFamily="18" charset="0"/>
              </a:rPr>
              <a:t>. "е" введен Постановлением Правительства РФ от 26.12.2016 N 1498)</a:t>
            </a:r>
          </a:p>
          <a:p>
            <a:pPr indent="342900" algn="just">
              <a:spcBef>
                <a:spcPts val="1000"/>
              </a:spcBef>
              <a:spcAft>
                <a:spcPts val="0"/>
              </a:spcAft>
            </a:pPr>
            <a:r>
              <a:rPr lang="ru-RU" dirty="0">
                <a:latin typeface="Arial" panose="020B0604020202020204" pitchFamily="34" charset="0"/>
                <a:ea typeface="Times New Roman" panose="02020603050405020304" pitchFamily="18" charset="0"/>
              </a:rPr>
              <a:t>18. В случае если в соответствии с настоящими Правилами исполнителем, предоставляющим коммунальные услуги потребителям в многоквартирном доме, в котором расположено нежилое помещение собственника, не является </a:t>
            </a:r>
            <a:r>
              <a:rPr lang="ru-RU" dirty="0" err="1">
                <a:latin typeface="Arial" panose="020B0604020202020204" pitchFamily="34" charset="0"/>
                <a:ea typeface="Times New Roman" panose="02020603050405020304" pitchFamily="18" charset="0"/>
              </a:rPr>
              <a:t>ресурсоснабжающая</a:t>
            </a:r>
            <a:r>
              <a:rPr lang="ru-RU" dirty="0">
                <a:latin typeface="Arial" panose="020B0604020202020204" pitchFamily="34" charset="0"/>
                <a:ea typeface="Times New Roman" panose="02020603050405020304" pitchFamily="18" charset="0"/>
              </a:rPr>
              <a:t> организация, собственник нежилого помещения в многоквартирном доме обязан в течение 5 дней после заключения договоров </a:t>
            </a:r>
            <a:r>
              <a:rPr lang="ru-RU" dirty="0" err="1">
                <a:latin typeface="Arial" panose="020B0604020202020204" pitchFamily="34" charset="0"/>
                <a:ea typeface="Times New Roman" panose="02020603050405020304" pitchFamily="18" charset="0"/>
              </a:rPr>
              <a:t>ресурсоснабжения</a:t>
            </a:r>
            <a:r>
              <a:rPr lang="ru-RU" dirty="0">
                <a:latin typeface="Arial" panose="020B0604020202020204" pitchFamily="34" charset="0"/>
                <a:ea typeface="Times New Roman" panose="02020603050405020304" pitchFamily="18" charset="0"/>
              </a:rPr>
              <a:t> с </a:t>
            </a:r>
            <a:r>
              <a:rPr lang="ru-RU" dirty="0" err="1">
                <a:latin typeface="Arial" panose="020B0604020202020204" pitchFamily="34" charset="0"/>
                <a:ea typeface="Times New Roman" panose="02020603050405020304" pitchFamily="18" charset="0"/>
              </a:rPr>
              <a:t>ресурсоснабжающими</a:t>
            </a:r>
            <a:r>
              <a:rPr lang="ru-RU" dirty="0">
                <a:latin typeface="Arial" panose="020B0604020202020204" pitchFamily="34" charset="0"/>
                <a:ea typeface="Times New Roman" panose="02020603050405020304" pitchFamily="18" charset="0"/>
              </a:rPr>
              <a:t> организациями представить исполнителю их копии, а также в порядке и сроки, которые установлены настоящими Правилами для передачи потребителями информации о показаниях индивидуальных или общих (квартирных) приборов учета, - данные об объемах коммунальных ресурсов, потребленных за расчетный период по указанным договорам.</a:t>
            </a:r>
          </a:p>
          <a:p>
            <a:pPr algn="just">
              <a:spcAft>
                <a:spcPts val="0"/>
              </a:spcAft>
            </a:pPr>
            <a:r>
              <a:rPr lang="ru-RU" dirty="0">
                <a:latin typeface="Arial" panose="020B0604020202020204" pitchFamily="34" charset="0"/>
                <a:ea typeface="Times New Roman" panose="02020603050405020304" pitchFamily="18" charset="0"/>
              </a:rPr>
              <a:t>(п. 18 в ред. Постановления Правительства РФ от 26.12.2016 N 1498)</a:t>
            </a:r>
          </a:p>
          <a:p>
            <a:pPr>
              <a:lnSpc>
                <a:spcPct val="107000"/>
              </a:lnSpc>
              <a:spcAft>
                <a:spcPts val="800"/>
              </a:spcAft>
            </a:pPr>
            <a:r>
              <a:rPr lang="ru-RU" sz="2400" dirty="0">
                <a:latin typeface="Calibri" panose="020F0502020204030204" pitchFamily="34" charset="0"/>
                <a:ea typeface="Calibri" panose="020F0502020204030204" pitchFamily="34" charset="0"/>
                <a:cs typeface="Times New Roman" panose="02020603050405020304" pitchFamily="18" charset="0"/>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323528" y="184566"/>
            <a:ext cx="8424936" cy="3970318"/>
          </a:xfrm>
          <a:prstGeom prst="rect">
            <a:avLst/>
          </a:prstGeom>
        </p:spPr>
        <p:txBody>
          <a:bodyPr wrap="square">
            <a:spAutoFit/>
          </a:bodyPr>
          <a:lstStyle/>
          <a:p>
            <a:pPr algn="just"/>
            <a:r>
              <a:rPr lang="ru-RU" sz="2800" dirty="0"/>
              <a:t>1. Перерасчет платы за коммунальную услугу проводится с соблюдением ряда требований:</a:t>
            </a:r>
            <a:br>
              <a:rPr lang="ru-RU" sz="2800" dirty="0"/>
            </a:br>
            <a:r>
              <a:rPr lang="ru-RU" sz="2800" dirty="0" smtClean="0"/>
              <a:t>1.3</a:t>
            </a:r>
            <a:r>
              <a:rPr lang="ru-RU" sz="2800" dirty="0"/>
              <a:t>. «</a:t>
            </a:r>
            <a:r>
              <a:rPr lang="ru-RU" sz="2800" i="1" dirty="0"/>
              <a:t>Объем (количество) коммунального ресурса в размере выявленной разницы в показаниях </a:t>
            </a:r>
            <a:r>
              <a:rPr lang="ru-RU" sz="2800" b="1" i="1" dirty="0"/>
              <a:t>считается потребленным </a:t>
            </a:r>
            <a:r>
              <a:rPr lang="ru-RU" sz="2800" i="1" dirty="0"/>
              <a:t>потребителем </a:t>
            </a:r>
            <a:r>
              <a:rPr lang="ru-RU" sz="2800" b="1" i="1" dirty="0"/>
              <a:t>в течение того расчетного периода</a:t>
            </a:r>
            <a:r>
              <a:rPr lang="ru-RU" sz="2800" i="1" dirty="0"/>
              <a:t>, в котором исполнителем </a:t>
            </a:r>
            <a:r>
              <a:rPr lang="ru-RU" sz="2800" b="1" i="1" dirty="0"/>
              <a:t>была</a:t>
            </a:r>
            <a:r>
              <a:rPr lang="ru-RU" sz="2800" i="1" dirty="0"/>
              <a:t> проведена </a:t>
            </a:r>
            <a:r>
              <a:rPr lang="ru-RU" sz="2800" b="1" i="1" dirty="0"/>
              <a:t>проверка</a:t>
            </a:r>
            <a:r>
              <a:rPr lang="ru-RU" sz="2800" dirty="0"/>
              <a:t>», «</a:t>
            </a:r>
            <a:r>
              <a:rPr lang="ru-RU" sz="2800" i="1" dirty="0"/>
              <a:t>если потребителем не будет доказано иное</a:t>
            </a:r>
            <a:r>
              <a:rPr lang="ru-RU" sz="2800" dirty="0"/>
              <a:t>».</a:t>
            </a:r>
          </a:p>
        </p:txBody>
      </p:sp>
    </p:spTree>
    <p:extLst>
      <p:ext uri="{BB962C8B-B14F-4D97-AF65-F5344CB8AC3E}">
        <p14:creationId xmlns:p14="http://schemas.microsoft.com/office/powerpoint/2010/main" val="136767949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23528" y="476672"/>
            <a:ext cx="8352928" cy="523220"/>
          </a:xfrm>
          <a:prstGeom prst="rect">
            <a:avLst/>
          </a:prstGeom>
        </p:spPr>
        <p:txBody>
          <a:bodyPr wrap="square">
            <a:spAutoFit/>
          </a:bodyPr>
          <a:lstStyle/>
          <a:p>
            <a:endParaRPr lang="ru-RU" sz="2800" dirty="0"/>
          </a:p>
        </p:txBody>
      </p:sp>
      <p:sp>
        <p:nvSpPr>
          <p:cNvPr id="7" name="Прямоугольник 6"/>
          <p:cNvSpPr/>
          <p:nvPr/>
        </p:nvSpPr>
        <p:spPr>
          <a:xfrm>
            <a:off x="179512" y="188640"/>
            <a:ext cx="8712968" cy="7109639"/>
          </a:xfrm>
          <a:prstGeom prst="rect">
            <a:avLst/>
          </a:prstGeom>
        </p:spPr>
        <p:txBody>
          <a:bodyPr wrap="square">
            <a:spAutoFit/>
          </a:bodyPr>
          <a:lstStyle/>
          <a:p>
            <a:pPr algn="just"/>
            <a:r>
              <a:rPr lang="ru-RU" sz="2400" dirty="0"/>
              <a:t>2. Перерасчет производится при возникновении ряда обстоятельств:</a:t>
            </a:r>
            <a:br>
              <a:rPr lang="ru-RU" sz="2400" dirty="0"/>
            </a:br>
            <a:r>
              <a:rPr lang="ru-RU" sz="2400" dirty="0"/>
              <a:t>2.1. «</a:t>
            </a:r>
            <a:r>
              <a:rPr lang="ru-RU" sz="2400" b="1" i="1" dirty="0"/>
              <a:t>Имеются расхождения </a:t>
            </a:r>
            <a:r>
              <a:rPr lang="ru-RU" sz="2400" i="1" dirty="0"/>
              <a:t>между </a:t>
            </a:r>
            <a:r>
              <a:rPr lang="ru-RU" sz="2400" b="1" i="1" dirty="0" smtClean="0"/>
              <a:t>показаниями</a:t>
            </a:r>
            <a:r>
              <a:rPr lang="ru-RU" sz="2400" i="1" dirty="0" smtClean="0"/>
              <a:t> </a:t>
            </a:r>
            <a:r>
              <a:rPr lang="ru-RU" sz="2400" i="1" dirty="0"/>
              <a:t>проверяемого </a:t>
            </a:r>
            <a:r>
              <a:rPr lang="ru-RU" sz="2400" i="1" dirty="0" smtClean="0"/>
              <a:t>ПУ(распределителей</a:t>
            </a:r>
            <a:r>
              <a:rPr lang="ru-RU" sz="2400" i="1" dirty="0"/>
              <a:t>) и </a:t>
            </a:r>
            <a:r>
              <a:rPr lang="ru-RU" sz="2400" b="1" i="1" dirty="0"/>
              <a:t>объемом</a:t>
            </a:r>
            <a:r>
              <a:rPr lang="ru-RU" sz="2400" i="1" dirty="0"/>
              <a:t> коммунального ресурса, который был предъявлен потребителем исполнителю и использован исполнителем при расчете размера платы за коммунальную услугу</a:t>
            </a:r>
            <a:r>
              <a:rPr lang="ru-RU" sz="2400" dirty="0"/>
              <a:t>». Важно отметить, что норма прямо указывает на расхождение фактических показаний прибора </a:t>
            </a:r>
            <a:r>
              <a:rPr lang="ru-RU" sz="2400" b="1" dirty="0"/>
              <a:t>не с нормативным объемом </a:t>
            </a:r>
            <a:r>
              <a:rPr lang="ru-RU" sz="2400" dirty="0"/>
              <a:t>потребления, не со среднемесячным объемом, не с некими сведениями, полученным исполнителем из иных источников (спрогнозированными, рассчитанными, взятыми по аналогии, со слов соседей и т.п.) и не с показаниями предыдущих расчетных периодов, а именно с «</a:t>
            </a:r>
            <a:r>
              <a:rPr lang="ru-RU" sz="2400" i="1" dirty="0"/>
              <a:t>объемом коммунального ресурса, который </a:t>
            </a:r>
            <a:r>
              <a:rPr lang="ru-RU" sz="2400" b="1" i="1" dirty="0"/>
              <a:t>был предъявлен </a:t>
            </a:r>
            <a:r>
              <a:rPr lang="ru-RU" sz="2400" b="1" i="1" dirty="0" smtClean="0"/>
              <a:t>потребителем </a:t>
            </a:r>
            <a:r>
              <a:rPr lang="ru-RU" sz="2400" i="1" dirty="0" smtClean="0"/>
              <a:t>исполнителю</a:t>
            </a:r>
            <a:r>
              <a:rPr lang="ru-RU" sz="2400" dirty="0" smtClean="0"/>
              <a:t>»;</a:t>
            </a:r>
          </a:p>
          <a:p>
            <a:pPr algn="just"/>
            <a:r>
              <a:rPr lang="ru-RU" sz="2400" dirty="0"/>
              <a:t/>
            </a:r>
            <a:br>
              <a:rPr lang="ru-RU" sz="2400" dirty="0"/>
            </a:br>
            <a:endParaRPr lang="ru-RU" sz="2400" dirty="0"/>
          </a:p>
        </p:txBody>
      </p:sp>
    </p:spTree>
    <p:extLst>
      <p:ext uri="{BB962C8B-B14F-4D97-AF65-F5344CB8AC3E}">
        <p14:creationId xmlns:p14="http://schemas.microsoft.com/office/powerpoint/2010/main" val="401079093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23528" y="476672"/>
            <a:ext cx="8352928" cy="523220"/>
          </a:xfrm>
          <a:prstGeom prst="rect">
            <a:avLst/>
          </a:prstGeom>
        </p:spPr>
        <p:txBody>
          <a:bodyPr wrap="square">
            <a:spAutoFit/>
          </a:bodyPr>
          <a:lstStyle/>
          <a:p>
            <a:endParaRPr lang="ru-RU" sz="2800" dirty="0"/>
          </a:p>
        </p:txBody>
      </p:sp>
      <p:sp>
        <p:nvSpPr>
          <p:cNvPr id="2" name="Прямоугольник 1"/>
          <p:cNvSpPr/>
          <p:nvPr/>
        </p:nvSpPr>
        <p:spPr>
          <a:xfrm>
            <a:off x="2286000" y="-34663233"/>
            <a:ext cx="6462464" cy="6463308"/>
          </a:xfrm>
          <a:prstGeom prst="rect">
            <a:avLst/>
          </a:prstGeom>
        </p:spPr>
        <p:txBody>
          <a:bodyPr wrap="square">
            <a:spAutoFit/>
          </a:bodyPr>
          <a:lstStyle/>
          <a:p>
            <a:r>
              <a:rPr lang="ru-RU" dirty="0" smtClean="0"/>
              <a:t>2</a:t>
            </a:r>
            <a:r>
              <a:rPr lang="ru-RU" dirty="0"/>
              <a:t>. Арбитражный суд Московского округа пришел к выводу о правомерности требования УО (истца) о взыскании с уполномоченного лица – департамента города (ответчика) – задолженности, образовавшейся в связи с </a:t>
            </a:r>
            <a:r>
              <a:rPr lang="ru-RU" dirty="0" err="1"/>
              <a:t>невозмещением</a:t>
            </a:r>
            <a:r>
              <a:rPr lang="ru-RU" dirty="0"/>
              <a:t> ответчиком затрат УО на содержание, текущий ремонт и отопление нераспределенного жилого помещения в МКД, находившегося в собственности ответчика. </a:t>
            </a:r>
          </a:p>
          <a:p>
            <a:r>
              <a:rPr lang="ru-RU" dirty="0"/>
              <a:t>По мнению суда, довод департамента о том, что он являлся ненадлежащим ответчиком по данному спору, </a:t>
            </a:r>
            <a:r>
              <a:rPr lang="ru-RU" dirty="0" err="1"/>
              <a:t>необоснован</a:t>
            </a:r>
            <a:r>
              <a:rPr lang="ru-RU" dirty="0"/>
              <a:t>. В соответствии со ст. </a:t>
            </a:r>
            <a:r>
              <a:rPr lang="ru-RU" u="sng" dirty="0"/>
              <a:t>125</a:t>
            </a:r>
            <a:r>
              <a:rPr lang="ru-RU" dirty="0"/>
              <a:t>, </a:t>
            </a:r>
            <a:r>
              <a:rPr lang="ru-RU" u="sng" dirty="0"/>
              <a:t>126</a:t>
            </a:r>
            <a:r>
              <a:rPr lang="ru-RU" dirty="0"/>
              <a:t> ГК РФ, </a:t>
            </a:r>
            <a:r>
              <a:rPr lang="ru-RU" u="sng" dirty="0"/>
              <a:t>ст. 158</a:t>
            </a:r>
            <a:r>
              <a:rPr lang="ru-RU" dirty="0"/>
              <a:t> БК РФ и по смыслу </a:t>
            </a:r>
            <a:r>
              <a:rPr lang="ru-RU" u="sng" dirty="0"/>
              <a:t>подп. 6</a:t>
            </a:r>
            <a:r>
              <a:rPr lang="ru-RU" dirty="0"/>
              <a:t> ч. 2, </a:t>
            </a:r>
            <a:r>
              <a:rPr lang="ru-RU" u="sng" dirty="0"/>
              <a:t>ч. 3</a:t>
            </a:r>
            <a:r>
              <a:rPr lang="ru-RU" dirty="0"/>
              <a:t> ст. 153, </a:t>
            </a:r>
            <a:r>
              <a:rPr lang="ru-RU" u="sng" dirty="0"/>
              <a:t>ч. 1</a:t>
            </a:r>
            <a:r>
              <a:rPr lang="ru-RU" dirty="0"/>
              <a:t> ст. 158 ЖК РФ до момента передачи гражданам по гражданско-правовым сделкам жилых помещений обязанность нести расходы на содержание жилых помещений и коммунальные услуги должны органы государственной власти, т. е. департамент. Несмотря на отсутствие государственной регистрации права собственности города на жилое помещение в спорный период, город являлся собственником помещения и как собственник был обязан нести бремя расходов на его содержание в силу </a:t>
            </a:r>
            <a:r>
              <a:rPr lang="ru-RU" u="sng" dirty="0"/>
              <a:t>ч. 3</a:t>
            </a:r>
            <a:r>
              <a:rPr lang="ru-RU" dirty="0"/>
              <a:t> ст. 153 ЖК РФ (</a:t>
            </a:r>
            <a:r>
              <a:rPr lang="ru-RU" u="sng" dirty="0"/>
              <a:t>постановление от 20.07.2015 № Ф05-9074/2015 по делу № А40-155168/14</a:t>
            </a:r>
            <a:r>
              <a:rPr lang="ru-RU" dirty="0"/>
              <a:t>). </a:t>
            </a:r>
          </a:p>
        </p:txBody>
      </p:sp>
      <p:sp>
        <p:nvSpPr>
          <p:cNvPr id="6" name="Прямоугольник 5"/>
          <p:cNvSpPr/>
          <p:nvPr/>
        </p:nvSpPr>
        <p:spPr>
          <a:xfrm>
            <a:off x="107504" y="999892"/>
            <a:ext cx="8928992" cy="3539430"/>
          </a:xfrm>
          <a:prstGeom prst="rect">
            <a:avLst/>
          </a:prstGeom>
        </p:spPr>
        <p:txBody>
          <a:bodyPr wrap="square">
            <a:spAutoFit/>
          </a:bodyPr>
          <a:lstStyle/>
          <a:p>
            <a:pPr algn="just"/>
            <a:r>
              <a:rPr lang="ru-RU" sz="2800" dirty="0" smtClean="0">
                <a:latin typeface="Arial" panose="020B0604020202020204" pitchFamily="34" charset="0"/>
                <a:cs typeface="Arial" panose="020B0604020202020204" pitchFamily="34" charset="0"/>
              </a:rPr>
              <a:t>2.2</a:t>
            </a:r>
            <a:r>
              <a:rPr lang="ru-RU" sz="2800" dirty="0">
                <a:latin typeface="Arial" panose="020B0604020202020204" pitchFamily="34" charset="0"/>
                <a:cs typeface="Arial" panose="020B0604020202020204" pitchFamily="34" charset="0"/>
              </a:rPr>
              <a:t>. Указанное </a:t>
            </a:r>
            <a:r>
              <a:rPr lang="ru-RU" sz="2800" b="1" dirty="0">
                <a:latin typeface="Arial" panose="020B0604020202020204" pitchFamily="34" charset="0"/>
                <a:cs typeface="Arial" panose="020B0604020202020204" pitchFamily="34" charset="0"/>
              </a:rPr>
              <a:t>расхождение выявлено </a:t>
            </a:r>
            <a:r>
              <a:rPr lang="ru-RU" sz="2800" dirty="0">
                <a:latin typeface="Arial" panose="020B0604020202020204" pitchFamily="34" charset="0"/>
                <a:cs typeface="Arial" panose="020B0604020202020204" pitchFamily="34" charset="0"/>
              </a:rPr>
              <a:t>«</a:t>
            </a:r>
            <a:r>
              <a:rPr lang="ru-RU" sz="2800" i="1" dirty="0">
                <a:latin typeface="Arial" panose="020B0604020202020204" pitchFamily="34" charset="0"/>
                <a:cs typeface="Arial" panose="020B0604020202020204" pitchFamily="34" charset="0"/>
              </a:rPr>
              <a:t>в ходе проводимой исполнителем </a:t>
            </a:r>
            <a:r>
              <a:rPr lang="ru-RU" sz="2800" b="1" i="1" dirty="0">
                <a:latin typeface="Arial" panose="020B0604020202020204" pitchFamily="34" charset="0"/>
                <a:cs typeface="Arial" panose="020B0604020202020204" pitchFamily="34" charset="0"/>
              </a:rPr>
              <a:t>проверки</a:t>
            </a:r>
            <a:r>
              <a:rPr lang="ru-RU" sz="2800" i="1" dirty="0">
                <a:latin typeface="Arial" panose="020B0604020202020204" pitchFamily="34" charset="0"/>
                <a:cs typeface="Arial" panose="020B0604020202020204" pitchFamily="34" charset="0"/>
              </a:rPr>
              <a:t> достоверности предоставленных потребителем сведений о показаниях </a:t>
            </a:r>
            <a:r>
              <a:rPr lang="ru-RU" sz="2800" i="1" dirty="0" smtClean="0">
                <a:latin typeface="Arial" panose="020B0604020202020204" pitchFamily="34" charset="0"/>
                <a:cs typeface="Arial" panose="020B0604020202020204" pitchFamily="34" charset="0"/>
              </a:rPr>
              <a:t>ИПУ, ОПУ, </a:t>
            </a:r>
            <a:r>
              <a:rPr lang="ru-RU" sz="2800" i="1" dirty="0">
                <a:latin typeface="Arial" panose="020B0604020202020204" pitchFamily="34" charset="0"/>
                <a:cs typeface="Arial" panose="020B0604020202020204" pitchFamily="34" charset="0"/>
              </a:rPr>
              <a:t>комнатных приборов учета </a:t>
            </a:r>
            <a:r>
              <a:rPr lang="ru-RU" sz="2800" b="1" i="1" dirty="0">
                <a:latin typeface="Arial" panose="020B0604020202020204" pitchFamily="34" charset="0"/>
                <a:cs typeface="Arial" panose="020B0604020202020204" pitchFamily="34" charset="0"/>
              </a:rPr>
              <a:t>и (или) проверки их состояния</a:t>
            </a:r>
            <a:r>
              <a:rPr lang="ru-RU" sz="2800" dirty="0">
                <a:latin typeface="Arial" panose="020B0604020202020204" pitchFamily="34" charset="0"/>
                <a:cs typeface="Arial" panose="020B0604020202020204" pitchFamily="34" charset="0"/>
              </a:rPr>
              <a:t>»;</a:t>
            </a:r>
            <a:br>
              <a:rPr lang="ru-RU" sz="2800" dirty="0">
                <a:latin typeface="Arial" panose="020B0604020202020204" pitchFamily="34" charset="0"/>
                <a:cs typeface="Arial" panose="020B0604020202020204" pitchFamily="34" charset="0"/>
              </a:rPr>
            </a:br>
            <a:r>
              <a:rPr lang="ru-RU" sz="2800" dirty="0">
                <a:latin typeface="Arial" panose="020B0604020202020204" pitchFamily="34" charset="0"/>
                <a:cs typeface="Arial" panose="020B0604020202020204" pitchFamily="34" charset="0"/>
              </a:rPr>
              <a:t>2.3. «</a:t>
            </a:r>
            <a:r>
              <a:rPr lang="ru-RU" sz="2800" b="1" i="1" dirty="0">
                <a:latin typeface="Arial" panose="020B0604020202020204" pitchFamily="34" charset="0"/>
                <a:cs typeface="Arial" panose="020B0604020202020204" pitchFamily="34" charset="0"/>
              </a:rPr>
              <a:t>Прибор учета </a:t>
            </a:r>
            <a:r>
              <a:rPr lang="ru-RU" sz="2800" i="1" dirty="0">
                <a:latin typeface="Arial" panose="020B0604020202020204" pitchFamily="34" charset="0"/>
                <a:cs typeface="Arial" panose="020B0604020202020204" pitchFamily="34" charset="0"/>
              </a:rPr>
              <a:t>находится </a:t>
            </a:r>
            <a:r>
              <a:rPr lang="ru-RU" sz="2800" b="1" i="1" dirty="0">
                <a:latin typeface="Arial" panose="020B0604020202020204" pitchFamily="34" charset="0"/>
                <a:cs typeface="Arial" panose="020B0604020202020204" pitchFamily="34" charset="0"/>
              </a:rPr>
              <a:t>в исправном </a:t>
            </a:r>
            <a:r>
              <a:rPr lang="ru-RU" sz="2800" i="1" dirty="0">
                <a:latin typeface="Arial" panose="020B0604020202020204" pitchFamily="34" charset="0"/>
                <a:cs typeface="Arial" panose="020B0604020202020204" pitchFamily="34" charset="0"/>
              </a:rPr>
              <a:t>состоянии, в том числе </a:t>
            </a:r>
            <a:r>
              <a:rPr lang="ru-RU" sz="2800" b="1" i="1" dirty="0">
                <a:latin typeface="Arial" panose="020B0604020202020204" pitchFamily="34" charset="0"/>
                <a:cs typeface="Arial" panose="020B0604020202020204" pitchFamily="34" charset="0"/>
              </a:rPr>
              <a:t>пломбы</a:t>
            </a:r>
            <a:r>
              <a:rPr lang="ru-RU" sz="2800" i="1" dirty="0">
                <a:latin typeface="Arial" panose="020B0604020202020204" pitchFamily="34" charset="0"/>
                <a:cs typeface="Arial" panose="020B0604020202020204" pitchFamily="34" charset="0"/>
              </a:rPr>
              <a:t> на нем </a:t>
            </a:r>
            <a:r>
              <a:rPr lang="ru-RU" sz="2800" b="1" i="1" dirty="0">
                <a:latin typeface="Arial" panose="020B0604020202020204" pitchFamily="34" charset="0"/>
                <a:cs typeface="Arial" panose="020B0604020202020204" pitchFamily="34" charset="0"/>
              </a:rPr>
              <a:t>не повреждены</a:t>
            </a:r>
            <a:r>
              <a:rPr lang="ru-RU" sz="2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9476981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23528" y="476672"/>
            <a:ext cx="8352928" cy="523220"/>
          </a:xfrm>
          <a:prstGeom prst="rect">
            <a:avLst/>
          </a:prstGeom>
        </p:spPr>
        <p:txBody>
          <a:bodyPr wrap="square">
            <a:spAutoFit/>
          </a:bodyPr>
          <a:lstStyle/>
          <a:p>
            <a:endParaRPr lang="ru-RU" sz="2800" dirty="0"/>
          </a:p>
        </p:txBody>
      </p:sp>
      <p:sp>
        <p:nvSpPr>
          <p:cNvPr id="6" name="Прямоугольник 5"/>
          <p:cNvSpPr/>
          <p:nvPr/>
        </p:nvSpPr>
        <p:spPr>
          <a:xfrm>
            <a:off x="467544" y="260648"/>
            <a:ext cx="7848872" cy="6093976"/>
          </a:xfrm>
          <a:prstGeom prst="rect">
            <a:avLst/>
          </a:prstGeom>
        </p:spPr>
        <p:txBody>
          <a:bodyPr wrap="square">
            <a:spAutoFit/>
          </a:bodyPr>
          <a:lstStyle/>
          <a:p>
            <a:pPr algn="just"/>
            <a:r>
              <a:rPr lang="ru-RU" sz="2600" dirty="0" smtClean="0">
                <a:latin typeface="Arial" panose="020B0604020202020204" pitchFamily="34" charset="0"/>
                <a:cs typeface="Arial" panose="020B0604020202020204" pitchFamily="34" charset="0"/>
              </a:rPr>
              <a:t>   </a:t>
            </a:r>
            <a:r>
              <a:rPr lang="ru-RU" sz="2600" b="1" dirty="0" smtClean="0">
                <a:latin typeface="Arial" panose="020B0604020202020204" pitchFamily="34" charset="0"/>
                <a:cs typeface="Arial" panose="020B0604020202020204" pitchFamily="34" charset="0"/>
              </a:rPr>
              <a:t>Исполнитель</a:t>
            </a:r>
            <a:r>
              <a:rPr lang="ru-RU" sz="2600" dirty="0" smtClean="0">
                <a:latin typeface="Arial" panose="020B0604020202020204" pitchFamily="34" charset="0"/>
                <a:cs typeface="Arial" panose="020B0604020202020204" pitchFamily="34" charset="0"/>
              </a:rPr>
              <a:t> </a:t>
            </a:r>
            <a:r>
              <a:rPr lang="ru-RU" sz="2600" b="1" dirty="0">
                <a:latin typeface="Arial" panose="020B0604020202020204" pitchFamily="34" charset="0"/>
                <a:cs typeface="Arial" panose="020B0604020202020204" pitchFamily="34" charset="0"/>
              </a:rPr>
              <a:t>имеет право </a:t>
            </a:r>
            <a:r>
              <a:rPr lang="ru-RU" sz="2600" dirty="0">
                <a:latin typeface="Arial" panose="020B0604020202020204" pitchFamily="34" charset="0"/>
                <a:cs typeface="Arial" panose="020B0604020202020204" pitchFamily="34" charset="0"/>
              </a:rPr>
              <a:t>проводить Проверки, но </a:t>
            </a:r>
            <a:r>
              <a:rPr lang="ru-RU" sz="2600" b="1" dirty="0">
                <a:latin typeface="Arial" panose="020B0604020202020204" pitchFamily="34" charset="0"/>
                <a:cs typeface="Arial" panose="020B0604020202020204" pitchFamily="34" charset="0"/>
              </a:rPr>
              <a:t>не чаще 1 раза в 3 месяца </a:t>
            </a:r>
            <a:r>
              <a:rPr lang="ru-RU" sz="2600" dirty="0">
                <a:latin typeface="Arial" panose="020B0604020202020204" pitchFamily="34" charset="0"/>
                <a:cs typeface="Arial" panose="020B0604020202020204" pitchFamily="34" charset="0"/>
              </a:rPr>
              <a:t>в случае, если </a:t>
            </a:r>
            <a:r>
              <a:rPr lang="ru-RU" sz="2600" dirty="0" smtClean="0">
                <a:latin typeface="Arial" panose="020B0604020202020204" pitchFamily="34" charset="0"/>
                <a:cs typeface="Arial" panose="020B0604020202020204" pitchFamily="34" charset="0"/>
              </a:rPr>
              <a:t>ПУ установлен </a:t>
            </a:r>
            <a:r>
              <a:rPr lang="ru-RU" sz="2600" b="1" dirty="0">
                <a:latin typeface="Arial" panose="020B0604020202020204" pitchFamily="34" charset="0"/>
                <a:cs typeface="Arial" panose="020B0604020202020204" pitchFamily="34" charset="0"/>
              </a:rPr>
              <a:t>в жилом помещении </a:t>
            </a:r>
            <a:r>
              <a:rPr lang="ru-RU" sz="2600" dirty="0">
                <a:latin typeface="Arial" panose="020B0604020202020204" pitchFamily="34" charset="0"/>
                <a:cs typeface="Arial" panose="020B0604020202020204" pitchFamily="34" charset="0"/>
              </a:rPr>
              <a:t>или домовладении, и </a:t>
            </a:r>
            <a:r>
              <a:rPr lang="ru-RU" sz="2600" b="1" dirty="0">
                <a:latin typeface="Arial" panose="020B0604020202020204" pitchFamily="34" charset="0"/>
                <a:cs typeface="Arial" panose="020B0604020202020204" pitchFamily="34" charset="0"/>
              </a:rPr>
              <a:t>не чаще 1 раза в месяц</a:t>
            </a:r>
            <a:r>
              <a:rPr lang="ru-RU" sz="2600" dirty="0">
                <a:latin typeface="Arial" panose="020B0604020202020204" pitchFamily="34" charset="0"/>
                <a:cs typeface="Arial" panose="020B0604020202020204" pitchFamily="34" charset="0"/>
              </a:rPr>
              <a:t> в случае установки прибора учета </a:t>
            </a:r>
            <a:r>
              <a:rPr lang="ru-RU" sz="2600" b="1" dirty="0">
                <a:latin typeface="Arial" panose="020B0604020202020204" pitchFamily="34" charset="0"/>
                <a:cs typeface="Arial" panose="020B0604020202020204" pitchFamily="34" charset="0"/>
              </a:rPr>
              <a:t>в нежилом помещении</a:t>
            </a:r>
            <a:r>
              <a:rPr lang="ru-RU" sz="2600" dirty="0">
                <a:latin typeface="Arial" panose="020B0604020202020204" pitchFamily="34" charset="0"/>
                <a:cs typeface="Arial" panose="020B0604020202020204" pitchFamily="34" charset="0"/>
              </a:rPr>
              <a:t>, а также вне помещений и домовладений в месте, доступ исполнителя к которому может быть осуществлен без присутствия потребителя. </a:t>
            </a:r>
            <a:endParaRPr lang="ru-RU" sz="2600" dirty="0" smtClean="0">
              <a:latin typeface="Arial" panose="020B0604020202020204" pitchFamily="34" charset="0"/>
              <a:cs typeface="Arial" panose="020B0604020202020204" pitchFamily="34" charset="0"/>
            </a:endParaRPr>
          </a:p>
          <a:p>
            <a:pPr algn="just"/>
            <a:r>
              <a:rPr lang="ru-RU" sz="2600" dirty="0" smtClean="0">
                <a:latin typeface="Arial" panose="020B0604020202020204" pitchFamily="34" charset="0"/>
                <a:cs typeface="Arial" panose="020B0604020202020204" pitchFamily="34" charset="0"/>
              </a:rPr>
              <a:t>    </a:t>
            </a:r>
            <a:r>
              <a:rPr lang="ru-RU" sz="2600" b="1" dirty="0" smtClean="0">
                <a:latin typeface="Arial" panose="020B0604020202020204" pitchFamily="34" charset="0"/>
                <a:cs typeface="Arial" panose="020B0604020202020204" pitchFamily="34" charset="0"/>
              </a:rPr>
              <a:t>Потребитель </a:t>
            </a:r>
            <a:r>
              <a:rPr lang="ru-RU" sz="2600" b="1" dirty="0">
                <a:latin typeface="Arial" panose="020B0604020202020204" pitchFamily="34" charset="0"/>
                <a:cs typeface="Arial" panose="020B0604020202020204" pitchFamily="34" charset="0"/>
              </a:rPr>
              <a:t>обязан </a:t>
            </a:r>
            <a:r>
              <a:rPr lang="ru-RU" sz="2600" dirty="0">
                <a:latin typeface="Arial" panose="020B0604020202020204" pitchFamily="34" charset="0"/>
                <a:cs typeface="Arial" panose="020B0604020202020204" pitchFamily="34" charset="0"/>
              </a:rPr>
              <a:t>допускать исполнителя в занимаемое жилое помещение или домовладение для Проверки в заранее согласованное в порядке, указанном в пункте 85 Правил 354, время, но </a:t>
            </a:r>
            <a:r>
              <a:rPr lang="ru-RU" sz="2600" b="1" dirty="0">
                <a:latin typeface="Arial" panose="020B0604020202020204" pitchFamily="34" charset="0"/>
                <a:cs typeface="Arial" panose="020B0604020202020204" pitchFamily="34" charset="0"/>
              </a:rPr>
              <a:t>не чаще 1 раза в 3 месяца</a:t>
            </a:r>
          </a:p>
        </p:txBody>
      </p:sp>
    </p:spTree>
    <p:extLst>
      <p:ext uri="{BB962C8B-B14F-4D97-AF65-F5344CB8AC3E}">
        <p14:creationId xmlns:p14="http://schemas.microsoft.com/office/powerpoint/2010/main" val="322707159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95536" y="1340768"/>
            <a:ext cx="8352928" cy="523220"/>
          </a:xfrm>
          <a:prstGeom prst="rect">
            <a:avLst/>
          </a:prstGeom>
        </p:spPr>
        <p:txBody>
          <a:bodyPr wrap="square">
            <a:spAutoFit/>
          </a:bodyPr>
          <a:lstStyle/>
          <a:p>
            <a:endParaRPr lang="ru-RU" sz="2800" dirty="0"/>
          </a:p>
        </p:txBody>
      </p:sp>
      <p:sp>
        <p:nvSpPr>
          <p:cNvPr id="2" name="Прямоугольник 1"/>
          <p:cNvSpPr/>
          <p:nvPr/>
        </p:nvSpPr>
        <p:spPr>
          <a:xfrm>
            <a:off x="323528" y="332656"/>
            <a:ext cx="8496944" cy="5262979"/>
          </a:xfrm>
          <a:prstGeom prst="rect">
            <a:avLst/>
          </a:prstGeom>
        </p:spPr>
        <p:txBody>
          <a:bodyPr wrap="square">
            <a:spAutoFit/>
          </a:bodyPr>
          <a:lstStyle/>
          <a:p>
            <a:pPr algn="just"/>
            <a:r>
              <a:rPr lang="ru-RU" sz="2800" dirty="0" smtClean="0">
                <a:latin typeface="Arial" panose="020B0604020202020204" pitchFamily="34" charset="0"/>
                <a:cs typeface="Arial" panose="020B0604020202020204" pitchFamily="34" charset="0"/>
              </a:rPr>
              <a:t>   пункт </a:t>
            </a:r>
            <a:r>
              <a:rPr lang="ru-RU" sz="2800" dirty="0">
                <a:latin typeface="Arial" panose="020B0604020202020204" pitchFamily="34" charset="0"/>
                <a:cs typeface="Arial" panose="020B0604020202020204" pitchFamily="34" charset="0"/>
              </a:rPr>
              <a:t>84 Правил </a:t>
            </a:r>
            <a:r>
              <a:rPr lang="ru-RU" sz="2800" dirty="0" smtClean="0">
                <a:latin typeface="Arial" panose="020B0604020202020204" pitchFamily="34" charset="0"/>
                <a:cs typeface="Arial" panose="020B0604020202020204" pitchFamily="34" charset="0"/>
              </a:rPr>
              <a:t>354:</a:t>
            </a:r>
          </a:p>
          <a:p>
            <a:pPr algn="just"/>
            <a:r>
              <a:rPr lang="ru-RU" sz="2800" dirty="0" smtClean="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a:t>
            </a:r>
            <a:r>
              <a:rPr lang="ru-RU" sz="2800" b="1" i="1" dirty="0">
                <a:latin typeface="Arial" panose="020B0604020202020204" pitchFamily="34" charset="0"/>
                <a:cs typeface="Arial" panose="020B0604020202020204" pitchFamily="34" charset="0"/>
              </a:rPr>
              <a:t>При непредставлении</a:t>
            </a:r>
            <a:r>
              <a:rPr lang="ru-RU" sz="2800" i="1" dirty="0">
                <a:latin typeface="Arial" panose="020B0604020202020204" pitchFamily="34" charset="0"/>
                <a:cs typeface="Arial" panose="020B0604020202020204" pitchFamily="34" charset="0"/>
              </a:rPr>
              <a:t> потребителем исполнителю </a:t>
            </a:r>
            <a:r>
              <a:rPr lang="ru-RU" sz="2800" b="1" i="1" dirty="0">
                <a:latin typeface="Arial" panose="020B0604020202020204" pitchFamily="34" charset="0"/>
                <a:cs typeface="Arial" panose="020B0604020202020204" pitchFamily="34" charset="0"/>
              </a:rPr>
              <a:t>показаний</a:t>
            </a:r>
            <a:r>
              <a:rPr lang="ru-RU" sz="2800" i="1" dirty="0">
                <a:latin typeface="Arial" panose="020B0604020202020204" pitchFamily="34" charset="0"/>
                <a:cs typeface="Arial" panose="020B0604020202020204" pitchFamily="34" charset="0"/>
              </a:rPr>
              <a:t> </a:t>
            </a:r>
            <a:r>
              <a:rPr lang="ru-RU" sz="2800" i="1" dirty="0" smtClean="0">
                <a:latin typeface="Arial" panose="020B0604020202020204" pitchFamily="34" charset="0"/>
                <a:cs typeface="Arial" panose="020B0604020202020204" pitchFamily="34" charset="0"/>
              </a:rPr>
              <a:t>ИПУ </a:t>
            </a:r>
            <a:r>
              <a:rPr lang="ru-RU" sz="2800" i="1" dirty="0">
                <a:latin typeface="Arial" panose="020B0604020202020204" pitchFamily="34" charset="0"/>
                <a:cs typeface="Arial" panose="020B0604020202020204" pitchFamily="34" charset="0"/>
              </a:rPr>
              <a:t>или </a:t>
            </a:r>
            <a:r>
              <a:rPr lang="ru-RU" sz="2800" i="1" dirty="0" smtClean="0">
                <a:latin typeface="Arial" panose="020B0604020202020204" pitchFamily="34" charset="0"/>
                <a:cs typeface="Arial" panose="020B0604020202020204" pitchFamily="34" charset="0"/>
              </a:rPr>
              <a:t>ОПУ в </a:t>
            </a:r>
            <a:r>
              <a:rPr lang="ru-RU" sz="2800" b="1" i="1" dirty="0">
                <a:latin typeface="Arial" panose="020B0604020202020204" pitchFamily="34" charset="0"/>
                <a:cs typeface="Arial" panose="020B0604020202020204" pitchFamily="34" charset="0"/>
              </a:rPr>
              <a:t>течение 6 месяцев </a:t>
            </a:r>
            <a:r>
              <a:rPr lang="ru-RU" sz="2800" i="1" dirty="0">
                <a:latin typeface="Arial" panose="020B0604020202020204" pitchFamily="34" charset="0"/>
                <a:cs typeface="Arial" panose="020B0604020202020204" pitchFamily="34" charset="0"/>
              </a:rPr>
              <a:t>подряд </a:t>
            </a:r>
            <a:r>
              <a:rPr lang="ru-RU" sz="2800" b="1" i="1" dirty="0">
                <a:latin typeface="Arial" panose="020B0604020202020204" pitchFamily="34" charset="0"/>
                <a:cs typeface="Arial" panose="020B0604020202020204" pitchFamily="34" charset="0"/>
              </a:rPr>
              <a:t>исполнитель не позднее 15 дней со дня истечения</a:t>
            </a:r>
            <a:r>
              <a:rPr lang="ru-RU" sz="2800" i="1" dirty="0">
                <a:latin typeface="Arial" panose="020B0604020202020204" pitchFamily="34" charset="0"/>
                <a:cs typeface="Arial" panose="020B0604020202020204" pitchFamily="34" charset="0"/>
              </a:rPr>
              <a:t> указанного 6-месячного срока, иного срока, установленного договором, содержащим положения о предоставлении коммунальных услуг, </a:t>
            </a:r>
            <a:r>
              <a:rPr lang="ru-RU" sz="2800" b="1" i="1" dirty="0">
                <a:latin typeface="Arial" panose="020B0604020202020204" pitchFamily="34" charset="0"/>
                <a:cs typeface="Arial" panose="020B0604020202020204" pitchFamily="34" charset="0"/>
              </a:rPr>
              <a:t>и (или) решениями общего собрания собственников </a:t>
            </a:r>
            <a:r>
              <a:rPr lang="ru-RU" sz="2800" i="1" dirty="0">
                <a:latin typeface="Arial" panose="020B0604020202020204" pitchFamily="34" charset="0"/>
                <a:cs typeface="Arial" panose="020B0604020202020204" pitchFamily="34" charset="0"/>
              </a:rPr>
              <a:t>помещений в </a:t>
            </a:r>
            <a:r>
              <a:rPr lang="ru-RU" sz="2800" i="1" dirty="0" smtClean="0">
                <a:latin typeface="Arial" panose="020B0604020202020204" pitchFamily="34" charset="0"/>
                <a:cs typeface="Arial" panose="020B0604020202020204" pitchFamily="34" charset="0"/>
              </a:rPr>
              <a:t>МКД, </a:t>
            </a:r>
            <a:r>
              <a:rPr lang="ru-RU" sz="2800" b="1" i="1" dirty="0">
                <a:latin typeface="Arial" panose="020B0604020202020204" pitchFamily="34" charset="0"/>
                <a:cs typeface="Arial" panose="020B0604020202020204" pitchFamily="34" charset="0"/>
              </a:rPr>
              <a:t>обязан провести </a:t>
            </a:r>
            <a:r>
              <a:rPr lang="ru-RU" sz="2800" i="1" dirty="0">
                <a:latin typeface="Arial" panose="020B0604020202020204" pitchFamily="34" charset="0"/>
                <a:cs typeface="Arial" panose="020B0604020202020204" pitchFamily="34" charset="0"/>
              </a:rPr>
              <a:t>указанную в пункте 82 настоящих Правил </a:t>
            </a:r>
            <a:r>
              <a:rPr lang="ru-RU" sz="2800" b="1" i="1" dirty="0">
                <a:latin typeface="Arial" panose="020B0604020202020204" pitchFamily="34" charset="0"/>
                <a:cs typeface="Arial" panose="020B0604020202020204" pitchFamily="34" charset="0"/>
              </a:rPr>
              <a:t>проверку и снять показания прибора учета</a:t>
            </a:r>
            <a:r>
              <a:rPr lang="ru-RU"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02088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pic>
        <p:nvPicPr>
          <p:cNvPr id="6" name="Рисунок 5" descr="https://acato.ru/media/articles/%D0%A1%D1%85%D0%B5%D0%BC%D0%B0%20%D0%BF%D1%80%D0%B5%D0%B4%D0%BE%D1%81%D1%82%D0%B0%D0%B2%D0%BB%D0%B5%D0%BD%D0%B8%D1%8F%20%D0%9A%D0%A3.PNG"/>
          <p:cNvPicPr/>
          <p:nvPr/>
        </p:nvPicPr>
        <p:blipFill>
          <a:blip r:embed="rId4">
            <a:extLst>
              <a:ext uri="{28A0092B-C50C-407E-A947-70E740481C1C}">
                <a14:useLocalDpi xmlns:a14="http://schemas.microsoft.com/office/drawing/2010/main" val="0"/>
              </a:ext>
            </a:extLst>
          </a:blip>
          <a:srcRect/>
          <a:stretch>
            <a:fillRect/>
          </a:stretch>
        </p:blipFill>
        <p:spPr bwMode="auto">
          <a:xfrm>
            <a:off x="611560" y="548680"/>
            <a:ext cx="7776863" cy="5472608"/>
          </a:xfrm>
          <a:prstGeom prst="rect">
            <a:avLst/>
          </a:prstGeom>
          <a:noFill/>
          <a:ln>
            <a:noFill/>
          </a:ln>
        </p:spPr>
      </p:pic>
    </p:spTree>
    <p:extLst>
      <p:ext uri="{BB962C8B-B14F-4D97-AF65-F5344CB8AC3E}">
        <p14:creationId xmlns:p14="http://schemas.microsoft.com/office/powerpoint/2010/main" val="314864712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95536" y="1340768"/>
            <a:ext cx="8352928" cy="523220"/>
          </a:xfrm>
          <a:prstGeom prst="rect">
            <a:avLst/>
          </a:prstGeom>
        </p:spPr>
        <p:txBody>
          <a:bodyPr wrap="square">
            <a:spAutoFit/>
          </a:bodyPr>
          <a:lstStyle/>
          <a:p>
            <a:endParaRPr lang="ru-RU" sz="2800" dirty="0"/>
          </a:p>
        </p:txBody>
      </p:sp>
      <p:sp>
        <p:nvSpPr>
          <p:cNvPr id="2" name="Прямоугольник 1"/>
          <p:cNvSpPr/>
          <p:nvPr/>
        </p:nvSpPr>
        <p:spPr>
          <a:xfrm>
            <a:off x="251520" y="188640"/>
            <a:ext cx="8496944" cy="6986528"/>
          </a:xfrm>
          <a:prstGeom prst="rect">
            <a:avLst/>
          </a:prstGeom>
        </p:spPr>
        <p:txBody>
          <a:bodyPr wrap="square">
            <a:spAutoFit/>
          </a:bodyPr>
          <a:lstStyle/>
          <a:p>
            <a:pPr algn="just"/>
            <a:r>
              <a:rPr lang="ru-RU" sz="2800" dirty="0">
                <a:latin typeface="Arial" panose="020B0604020202020204" pitchFamily="34" charset="0"/>
                <a:cs typeface="Arial" panose="020B0604020202020204" pitchFamily="34" charset="0"/>
              </a:rPr>
              <a:t>«86. </a:t>
            </a:r>
            <a:r>
              <a:rPr lang="ru-RU" sz="2800" i="1" dirty="0">
                <a:latin typeface="Arial" panose="020B0604020202020204" pitchFamily="34" charset="0"/>
                <a:cs typeface="Arial" panose="020B0604020202020204" pitchFamily="34" charset="0"/>
              </a:rPr>
              <a:t>При временном, то есть более 5 полных календарных дней подряд, отсутствии потребителя в жилом помещении, не оборудованном индивидуальным или общим (квартирным) прибором учета </a:t>
            </a:r>
            <a:r>
              <a:rPr lang="ru-RU" sz="2800" b="1" i="1" dirty="0">
                <a:latin typeface="Arial" panose="020B0604020202020204" pitchFamily="34" charset="0"/>
                <a:cs typeface="Arial" panose="020B0604020202020204" pitchFamily="34" charset="0"/>
              </a:rPr>
              <a:t>в связи с отсутствием технической возможности его установки, подтвержденной в установленном настоящими Правилами порядке</a:t>
            </a:r>
            <a:r>
              <a:rPr lang="ru-RU" sz="2800" i="1" dirty="0">
                <a:latin typeface="Arial" panose="020B0604020202020204" pitchFamily="34" charset="0"/>
                <a:cs typeface="Arial" panose="020B0604020202020204" pitchFamily="34" charset="0"/>
              </a:rPr>
              <a:t>, </a:t>
            </a:r>
            <a:r>
              <a:rPr lang="ru-RU" sz="2800" b="1" i="1" dirty="0">
                <a:latin typeface="Arial" panose="020B0604020202020204" pitchFamily="34" charset="0"/>
                <a:cs typeface="Arial" panose="020B0604020202020204" pitchFamily="34" charset="0"/>
              </a:rPr>
              <a:t>осуществляется перерасчет </a:t>
            </a:r>
            <a:r>
              <a:rPr lang="ru-RU" sz="2800" i="1" dirty="0">
                <a:latin typeface="Arial" panose="020B0604020202020204" pitchFamily="34" charset="0"/>
                <a:cs typeface="Arial" panose="020B0604020202020204" pitchFamily="34" charset="0"/>
              </a:rPr>
              <a:t>размера платы за предоставленную потребителю в таком жилом помещении коммунальную услугу, за исключением коммунальных услуг по отоплению, электроснабжению и газоснабжению на цели отопления жилых (нежилых) помещений…</a:t>
            </a:r>
            <a:br>
              <a:rPr lang="ru-RU" sz="2800" i="1" dirty="0">
                <a:latin typeface="Arial" panose="020B0604020202020204" pitchFamily="34" charset="0"/>
                <a:cs typeface="Arial" panose="020B0604020202020204" pitchFamily="34" charset="0"/>
              </a:rPr>
            </a:br>
            <a:endParaRPr lang="ru-R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980362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95536" y="1340768"/>
            <a:ext cx="8352928" cy="523220"/>
          </a:xfrm>
          <a:prstGeom prst="rect">
            <a:avLst/>
          </a:prstGeom>
        </p:spPr>
        <p:txBody>
          <a:bodyPr wrap="square">
            <a:spAutoFit/>
          </a:bodyPr>
          <a:lstStyle/>
          <a:p>
            <a:endParaRPr lang="ru-RU" sz="2800" dirty="0"/>
          </a:p>
        </p:txBody>
      </p:sp>
      <p:sp>
        <p:nvSpPr>
          <p:cNvPr id="2" name="Прямоугольник 1"/>
          <p:cNvSpPr/>
          <p:nvPr/>
        </p:nvSpPr>
        <p:spPr>
          <a:xfrm>
            <a:off x="395536" y="404664"/>
            <a:ext cx="8136904" cy="5693866"/>
          </a:xfrm>
          <a:prstGeom prst="rect">
            <a:avLst/>
          </a:prstGeom>
        </p:spPr>
        <p:txBody>
          <a:bodyPr wrap="square">
            <a:spAutoFit/>
          </a:bodyPr>
          <a:lstStyle/>
          <a:p>
            <a:pPr algn="just"/>
            <a:r>
              <a:rPr lang="ru-RU" sz="2800" dirty="0" smtClean="0">
                <a:latin typeface="Arial" panose="020B0604020202020204" pitchFamily="34" charset="0"/>
                <a:cs typeface="Arial" panose="020B0604020202020204" pitchFamily="34" charset="0"/>
              </a:rPr>
              <a:t> необходимо </a:t>
            </a:r>
            <a:r>
              <a:rPr lang="ru-RU" sz="2800" dirty="0">
                <a:latin typeface="Arial" panose="020B0604020202020204" pitchFamily="34" charset="0"/>
                <a:cs typeface="Arial" panose="020B0604020202020204" pitchFamily="34" charset="0"/>
              </a:rPr>
              <a:t>отметить, что </a:t>
            </a:r>
            <a:r>
              <a:rPr lang="ru-RU" sz="2800" b="1" dirty="0">
                <a:latin typeface="Arial" panose="020B0604020202020204" pitchFamily="34" charset="0"/>
                <a:cs typeface="Arial" panose="020B0604020202020204" pitchFamily="34" charset="0"/>
              </a:rPr>
              <a:t>ни в каких случаях </a:t>
            </a:r>
            <a:r>
              <a:rPr lang="ru-RU" sz="2800" dirty="0">
                <a:latin typeface="Arial" panose="020B0604020202020204" pitchFamily="34" charset="0"/>
                <a:cs typeface="Arial" panose="020B0604020202020204" pitchFamily="34" charset="0"/>
              </a:rPr>
              <a:t>за периоды временного отсутствия потребителей </a:t>
            </a:r>
            <a:r>
              <a:rPr lang="ru-RU" sz="2800" b="1" dirty="0">
                <a:latin typeface="Arial" panose="020B0604020202020204" pitchFamily="34" charset="0"/>
                <a:cs typeface="Arial" panose="020B0604020202020204" pitchFamily="34" charset="0"/>
              </a:rPr>
              <a:t>не производится </a:t>
            </a:r>
            <a:r>
              <a:rPr lang="ru-RU" sz="2800" dirty="0">
                <a:latin typeface="Arial" panose="020B0604020202020204" pitchFamily="34" charset="0"/>
                <a:cs typeface="Arial" panose="020B0604020202020204" pitchFamily="34" charset="0"/>
              </a:rPr>
              <a:t>перерасчет следующих коммунальных услуг:</a:t>
            </a:r>
            <a:br>
              <a:rPr lang="ru-RU" sz="2800" dirty="0">
                <a:latin typeface="Arial" panose="020B0604020202020204" pitchFamily="34" charset="0"/>
                <a:cs typeface="Arial" panose="020B0604020202020204" pitchFamily="34" charset="0"/>
              </a:rPr>
            </a:br>
            <a:r>
              <a:rPr lang="ru-RU" sz="2800" dirty="0">
                <a:latin typeface="Arial" panose="020B0604020202020204" pitchFamily="34" charset="0"/>
                <a:cs typeface="Arial" panose="020B0604020202020204" pitchFamily="34" charset="0"/>
              </a:rPr>
              <a:t>- </a:t>
            </a:r>
            <a:r>
              <a:rPr lang="ru-RU" sz="2800" b="1" dirty="0">
                <a:latin typeface="Arial" panose="020B0604020202020204" pitchFamily="34" charset="0"/>
                <a:cs typeface="Arial" panose="020B0604020202020204" pitchFamily="34" charset="0"/>
                <a:hlinkClick r:id="rId4"/>
              </a:rPr>
              <a:t>отопление</a:t>
            </a:r>
            <a:r>
              <a:rPr lang="ru-RU" sz="2800" dirty="0">
                <a:latin typeface="Arial" panose="020B0604020202020204" pitchFamily="34" charset="0"/>
                <a:cs typeface="Arial" panose="020B0604020202020204" pitchFamily="34" charset="0"/>
              </a:rPr>
              <a:t> (а также электро- и газоснабжение на цели отопления</a:t>
            </a:r>
            <a:r>
              <a:rPr lang="ru-RU" sz="2800" dirty="0" smtClean="0">
                <a:latin typeface="Arial" panose="020B0604020202020204" pitchFamily="34" charset="0"/>
                <a:cs typeface="Arial" panose="020B0604020202020204" pitchFamily="34" charset="0"/>
              </a:rPr>
              <a:t>);</a:t>
            </a:r>
          </a:p>
          <a:p>
            <a:pPr algn="just"/>
            <a:r>
              <a:rPr lang="ru-RU" sz="2800" dirty="0" smtClean="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коммунальные </a:t>
            </a:r>
            <a:r>
              <a:rPr lang="ru-RU" sz="2800" dirty="0" smtClean="0">
                <a:latin typeface="Arial" panose="020B0604020202020204" pitchFamily="34" charset="0"/>
                <a:cs typeface="Arial" panose="020B0604020202020204" pitchFamily="34" charset="0"/>
              </a:rPr>
              <a:t>ресурсы на СОИ</a:t>
            </a:r>
            <a:endParaRPr lang="ru-RU" sz="2800" dirty="0">
              <a:latin typeface="Arial" panose="020B0604020202020204" pitchFamily="34" charset="0"/>
              <a:cs typeface="Arial" panose="020B0604020202020204" pitchFamily="34" charset="0"/>
            </a:endParaRPr>
          </a:p>
          <a:p>
            <a:pPr algn="just"/>
            <a:r>
              <a:rPr lang="ru-RU" sz="2800" dirty="0">
                <a:latin typeface="Arial" panose="020B0604020202020204" pitchFamily="34" charset="0"/>
                <a:cs typeface="Arial" panose="020B0604020202020204" pitchFamily="34" charset="0"/>
              </a:rPr>
              <a:t>Специальный порядок перерасчета установлен для коммунальной услуги </a:t>
            </a:r>
            <a:r>
              <a:rPr lang="ru-RU" sz="2800" b="1" dirty="0">
                <a:latin typeface="Arial" panose="020B0604020202020204" pitchFamily="34" charset="0"/>
                <a:cs typeface="Arial" panose="020B0604020202020204" pitchFamily="34" charset="0"/>
              </a:rPr>
              <a:t>по водоотведению </a:t>
            </a:r>
            <a:r>
              <a:rPr lang="ru-RU" sz="2800" dirty="0">
                <a:latin typeface="Arial" panose="020B0604020202020204" pitchFamily="34" charset="0"/>
                <a:cs typeface="Arial" panose="020B0604020202020204" pitchFamily="34" charset="0"/>
              </a:rPr>
              <a:t>— перерасчет стоимости этой услуги производится </a:t>
            </a:r>
            <a:r>
              <a:rPr lang="ru-RU" sz="2800" b="1" dirty="0">
                <a:latin typeface="Arial" panose="020B0604020202020204" pitchFamily="34" charset="0"/>
                <a:cs typeface="Arial" panose="020B0604020202020204" pitchFamily="34" charset="0"/>
              </a:rPr>
              <a:t>в случае осуществления перерасчета </a:t>
            </a:r>
            <a:r>
              <a:rPr lang="ru-RU" sz="2800" dirty="0">
                <a:latin typeface="Arial" panose="020B0604020202020204" pitchFamily="34" charset="0"/>
                <a:cs typeface="Arial" panose="020B0604020202020204" pitchFamily="34" charset="0"/>
              </a:rPr>
              <a:t>стоимости коммунальной услуги по </a:t>
            </a:r>
            <a:r>
              <a:rPr lang="ru-RU" sz="2800" b="1" dirty="0" smtClean="0">
                <a:latin typeface="Arial" panose="020B0604020202020204" pitchFamily="34" charset="0"/>
                <a:cs typeface="Arial" panose="020B0604020202020204" pitchFamily="34" charset="0"/>
              </a:rPr>
              <a:t>ХВС или ГВС</a:t>
            </a:r>
            <a:endParaRPr lang="ru-RU"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326800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Autofit/>
          </a:bodyPr>
          <a:lstStyle/>
          <a:p>
            <a:r>
              <a:rPr lang="ru-RU" sz="2800" b="1" dirty="0" smtClean="0">
                <a:ln w="18000">
                  <a:solidFill>
                    <a:srgbClr val="C0504D">
                      <a:lumMod val="75000"/>
                    </a:srgbClr>
                  </a:solidFill>
                  <a:prstDash val="solid"/>
                  <a:miter lim="800000"/>
                </a:ln>
                <a:solidFill>
                  <a:srgbClr val="F79646">
                    <a:lumMod val="75000"/>
                  </a:srgbClr>
                </a:solidFill>
                <a:effectLst>
                  <a:outerShdw blurRad="25500" dist="23000" dir="7020000" algn="tl">
                    <a:srgbClr val="000000">
                      <a:alpha val="50000"/>
                    </a:srgbClr>
                  </a:outerShdw>
                </a:effectLst>
              </a:rPr>
              <a:t>Плата за КУ за общедомовые нужды</a:t>
            </a:r>
            <a:endParaRPr lang="ru-RU" sz="2800" dirty="0"/>
          </a:p>
        </p:txBody>
      </p:sp>
      <p:sp>
        <p:nvSpPr>
          <p:cNvPr id="3" name="Объект 2"/>
          <p:cNvSpPr>
            <a:spLocks noGrp="1"/>
          </p:cNvSpPr>
          <p:nvPr>
            <p:ph idx="1"/>
          </p:nvPr>
        </p:nvSpPr>
        <p:spPr>
          <a:xfrm>
            <a:off x="107504" y="836712"/>
            <a:ext cx="8928992" cy="5688632"/>
          </a:xfrm>
        </p:spPr>
        <p:txBody>
          <a:bodyPr>
            <a:normAutofit fontScale="77500" lnSpcReduction="20000"/>
          </a:bodyPr>
          <a:lstStyle/>
          <a:p>
            <a:pPr marL="0" indent="0" algn="ctr">
              <a:buNone/>
            </a:pPr>
            <a:r>
              <a:rPr lang="ru-RU" sz="4000" b="1" i="1" dirty="0" smtClean="0">
                <a:ln w="12700">
                  <a:solidFill>
                    <a:schemeClr val="tx1">
                      <a:lumMod val="50000"/>
                      <a:lumOff val="50000"/>
                    </a:schemeClr>
                  </a:solidFill>
                  <a:prstDash val="solid"/>
                </a:ln>
                <a:solidFill>
                  <a:schemeClr val="accent6">
                    <a:lumMod val="50000"/>
                  </a:schemeClr>
                </a:solidFill>
                <a:effectLst>
                  <a:outerShdw blurRad="41275" dist="20320" dir="1800000" algn="tl" rotWithShape="0">
                    <a:srgbClr val="000000">
                      <a:alpha val="40000"/>
                    </a:srgbClr>
                  </a:outerShdw>
                </a:effectLst>
                <a:latin typeface="Corbel"/>
              </a:rPr>
              <a:t>История введения</a:t>
            </a:r>
          </a:p>
          <a:p>
            <a:pPr marL="0" indent="0">
              <a:buNone/>
            </a:pPr>
            <a:r>
              <a:rPr lang="ru-RU" sz="2800" b="1" dirty="0" smtClean="0"/>
              <a:t>   До </a:t>
            </a:r>
            <a:r>
              <a:rPr lang="ru-RU" sz="2800" b="1" dirty="0"/>
              <a:t>01.09.2012 г.</a:t>
            </a:r>
            <a:r>
              <a:rPr lang="ru-RU" sz="2800" dirty="0"/>
              <a:t> </a:t>
            </a:r>
            <a:r>
              <a:rPr lang="ru-RU" sz="2800" dirty="0" smtClean="0"/>
              <a:t>плата </a:t>
            </a:r>
            <a:r>
              <a:rPr lang="ru-RU" sz="2800" dirty="0"/>
              <a:t>за коммунальные услуги на общедомовые нужды («КУ на ОДН») не была предусмотрена законодательством.</a:t>
            </a:r>
            <a:br>
              <a:rPr lang="ru-RU" sz="2800" dirty="0"/>
            </a:br>
            <a:r>
              <a:rPr lang="ru-RU" sz="2800" dirty="0"/>
              <a:t>Однако в отдельных случаях потребителям начислялась плата по отдельной строке в </a:t>
            </a:r>
            <a:r>
              <a:rPr lang="ru-RU" sz="2800" dirty="0" smtClean="0"/>
              <a:t>счёт-квитанции</a:t>
            </a:r>
            <a:r>
              <a:rPr lang="ru-RU" sz="2800" dirty="0"/>
              <a:t> </a:t>
            </a:r>
            <a:r>
              <a:rPr lang="ru-RU" sz="2800" dirty="0" smtClean="0"/>
              <a:t>«</a:t>
            </a:r>
            <a:r>
              <a:rPr lang="ru-RU" sz="2800" u="sng" dirty="0" smtClean="0">
                <a:hlinkClick r:id="rId2"/>
              </a:rPr>
              <a:t>электроэнергия </a:t>
            </a:r>
            <a:r>
              <a:rPr lang="ru-RU" sz="2800" u="sng" dirty="0">
                <a:hlinkClick r:id="rId2"/>
              </a:rPr>
              <a:t>МОП</a:t>
            </a:r>
            <a:r>
              <a:rPr lang="ru-RU" sz="2800" dirty="0" smtClean="0"/>
              <a:t>».</a:t>
            </a:r>
          </a:p>
          <a:p>
            <a:pPr marL="0" indent="0">
              <a:buNone/>
            </a:pPr>
            <a:r>
              <a:rPr lang="ru-RU" sz="2800" dirty="0"/>
              <a:t> </a:t>
            </a:r>
            <a:r>
              <a:rPr lang="ru-RU" sz="2800" dirty="0" smtClean="0"/>
              <a:t>     Происходило </a:t>
            </a:r>
            <a:r>
              <a:rPr lang="ru-RU" sz="2800" dirty="0"/>
              <a:t>это вне рамок правового поля, с целью «вынужденного покрытия выпадающих доходов» исполнителей коммунальных услуг.</a:t>
            </a:r>
            <a:br>
              <a:rPr lang="ru-RU" sz="2800" dirty="0"/>
            </a:br>
            <a:r>
              <a:rPr lang="ru-RU" sz="2800" dirty="0"/>
              <a:t/>
            </a:r>
            <a:br>
              <a:rPr lang="ru-RU" sz="2800" dirty="0"/>
            </a:br>
            <a:r>
              <a:rPr lang="ru-RU" sz="2800" b="1" dirty="0" smtClean="0"/>
              <a:t>      До </a:t>
            </a:r>
            <a:r>
              <a:rPr lang="ru-RU" sz="2800" b="1" dirty="0"/>
              <a:t>01.09.2012 г. </a:t>
            </a:r>
            <a:r>
              <a:rPr lang="ru-RU" sz="2800" dirty="0"/>
              <a:t>все нормативные потери и расходы на ОДН (уборка помещений, полив и т.д.) были включены в нормативы потребления коммунальных услуг. А повсеместная установка индивидуальных приборов учёта за счёт населения не была в числе приоритетов государственной политики РФ (это началось с принятием ФЗ №</a:t>
            </a:r>
            <a:r>
              <a:rPr lang="ru-RU" sz="2800" dirty="0" smtClean="0"/>
              <a:t>261 </a:t>
            </a:r>
            <a:r>
              <a:rPr lang="ru-RU" sz="2800" dirty="0"/>
              <a:t>«Об энергосбережении...»)</a:t>
            </a:r>
            <a:endParaRPr lang="ru-RU" sz="2800" dirty="0">
              <a:solidFill>
                <a:prstClr val="black"/>
              </a:solidFill>
            </a:endParaRPr>
          </a:p>
        </p:txBody>
      </p:sp>
    </p:spTree>
    <p:extLst>
      <p:ext uri="{BB962C8B-B14F-4D97-AF65-F5344CB8AC3E}">
        <p14:creationId xmlns:p14="http://schemas.microsoft.com/office/powerpoint/2010/main" val="222038591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Autofit/>
          </a:bodyPr>
          <a:lstStyle/>
          <a:p>
            <a:r>
              <a:rPr lang="ru-RU" sz="2800" b="1" dirty="0" smtClean="0">
                <a:ln w="18000">
                  <a:solidFill>
                    <a:srgbClr val="C0504D">
                      <a:lumMod val="75000"/>
                    </a:srgbClr>
                  </a:solidFill>
                  <a:prstDash val="solid"/>
                  <a:miter lim="800000"/>
                </a:ln>
                <a:solidFill>
                  <a:srgbClr val="F79646">
                    <a:lumMod val="75000"/>
                  </a:srgbClr>
                </a:solidFill>
                <a:effectLst>
                  <a:outerShdw blurRad="25500" dist="23000" dir="7020000" algn="tl">
                    <a:srgbClr val="000000">
                      <a:alpha val="50000"/>
                    </a:srgbClr>
                  </a:outerShdw>
                </a:effectLst>
              </a:rPr>
              <a:t>Плата за КУ на общедомовые нужды</a:t>
            </a:r>
            <a:endParaRPr lang="ru-RU" sz="2800" dirty="0"/>
          </a:p>
        </p:txBody>
      </p:sp>
      <p:sp>
        <p:nvSpPr>
          <p:cNvPr id="3" name="Объект 2"/>
          <p:cNvSpPr>
            <a:spLocks noGrp="1"/>
          </p:cNvSpPr>
          <p:nvPr>
            <p:ph idx="1"/>
          </p:nvPr>
        </p:nvSpPr>
        <p:spPr>
          <a:xfrm>
            <a:off x="107504" y="836712"/>
            <a:ext cx="8928992" cy="5688632"/>
          </a:xfrm>
        </p:spPr>
        <p:txBody>
          <a:bodyPr>
            <a:normAutofit fontScale="92500"/>
          </a:bodyPr>
          <a:lstStyle/>
          <a:p>
            <a:pPr marL="0" indent="0" algn="ctr">
              <a:buNone/>
            </a:pPr>
            <a:r>
              <a:rPr lang="ru-RU" sz="4000" b="1" i="1" dirty="0" smtClean="0">
                <a:ln w="12700">
                  <a:solidFill>
                    <a:schemeClr val="tx1">
                      <a:lumMod val="50000"/>
                      <a:lumOff val="50000"/>
                    </a:schemeClr>
                  </a:solidFill>
                  <a:prstDash val="solid"/>
                </a:ln>
                <a:solidFill>
                  <a:schemeClr val="accent6">
                    <a:lumMod val="50000"/>
                  </a:schemeClr>
                </a:solidFill>
                <a:effectLst>
                  <a:outerShdw blurRad="41275" dist="20320" dir="1800000" algn="tl" rotWithShape="0">
                    <a:srgbClr val="000000">
                      <a:alpha val="40000"/>
                    </a:srgbClr>
                  </a:outerShdw>
                </a:effectLst>
                <a:latin typeface="Corbel"/>
              </a:rPr>
              <a:t>История введения</a:t>
            </a:r>
          </a:p>
          <a:p>
            <a:pPr marL="0" indent="0" algn="just">
              <a:buNone/>
            </a:pPr>
            <a:r>
              <a:rPr lang="ru-RU" sz="2800" b="1" dirty="0" smtClean="0"/>
              <a:t>   </a:t>
            </a:r>
            <a:r>
              <a:rPr lang="ru-RU" sz="2800" b="1" dirty="0"/>
              <a:t>С 01.09.2012 г.</a:t>
            </a:r>
            <a:r>
              <a:rPr lang="ru-RU" sz="2800" dirty="0"/>
              <a:t> вступили в силу новые </a:t>
            </a:r>
            <a:r>
              <a:rPr lang="ru-RU" sz="2800" u="sng" dirty="0">
                <a:hlinkClick r:id="rId2"/>
              </a:rPr>
              <a:t>Правила предоставления коммунальных услуг</a:t>
            </a:r>
            <a:r>
              <a:rPr lang="ru-RU" sz="2800" dirty="0"/>
              <a:t> (постановление Правительства РФ от 06.05.2011 г. №354 в ред. от 04.05.2012 г. №442), в соответствии с которыми начисление потребителям </a:t>
            </a:r>
            <a:r>
              <a:rPr lang="ru-RU" sz="2800" dirty="0" smtClean="0"/>
              <a:t>МКД отдельной </a:t>
            </a:r>
            <a:r>
              <a:rPr lang="ru-RU" sz="2800" dirty="0"/>
              <a:t>платы за коммунальные услуги на ОДН стало законным.</a:t>
            </a:r>
            <a:br>
              <a:rPr lang="ru-RU" sz="2800" dirty="0"/>
            </a:br>
            <a:r>
              <a:rPr lang="ru-RU" sz="2800" dirty="0"/>
              <a:t/>
            </a:r>
            <a:br>
              <a:rPr lang="ru-RU" sz="2800" dirty="0"/>
            </a:br>
            <a:r>
              <a:rPr lang="ru-RU" sz="2800" dirty="0"/>
              <a:t>В соответствии с п. 40 Правил:</a:t>
            </a:r>
          </a:p>
          <a:p>
            <a:pPr algn="just"/>
            <a:r>
              <a:rPr lang="ru-RU" sz="2800" dirty="0"/>
              <a:t>Коммунальные услуги, предоставленные на </a:t>
            </a:r>
            <a:r>
              <a:rPr lang="ru-RU" sz="2800" b="1" dirty="0"/>
              <a:t>общедомовые нужды</a:t>
            </a:r>
            <a:r>
              <a:rPr lang="ru-RU" sz="2800" dirty="0"/>
              <a:t> – это коммунальные услуги, потребляемые в процессе использования общего имущества в </a:t>
            </a:r>
            <a:r>
              <a:rPr lang="ru-RU" sz="2800" dirty="0" smtClean="0"/>
              <a:t>МКД.</a:t>
            </a:r>
            <a:endParaRPr lang="ru-RU" sz="2800" dirty="0"/>
          </a:p>
        </p:txBody>
      </p:sp>
    </p:spTree>
    <p:extLst>
      <p:ext uri="{BB962C8B-B14F-4D97-AF65-F5344CB8AC3E}">
        <p14:creationId xmlns:p14="http://schemas.microsoft.com/office/powerpoint/2010/main" val="30187793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91264" cy="504056"/>
          </a:xfrm>
        </p:spPr>
        <p:txBody>
          <a:bodyPr>
            <a:noAutofit/>
          </a:bodyPr>
          <a:lstStyle/>
          <a:p>
            <a:r>
              <a:rPr lang="ru-RU" sz="2800" b="1" dirty="0">
                <a:ln w="18000">
                  <a:solidFill>
                    <a:srgbClr val="C0504D">
                      <a:lumMod val="75000"/>
                    </a:srgbClr>
                  </a:solidFill>
                  <a:prstDash val="solid"/>
                  <a:miter lim="800000"/>
                </a:ln>
                <a:solidFill>
                  <a:srgbClr val="F79646">
                    <a:lumMod val="75000"/>
                  </a:srgbClr>
                </a:solidFill>
                <a:effectLst>
                  <a:outerShdw blurRad="25500" dist="23000" dir="7020000" algn="tl">
                    <a:srgbClr val="000000">
                      <a:alpha val="50000"/>
                    </a:srgbClr>
                  </a:outerShdw>
                </a:effectLst>
              </a:rPr>
              <a:t>Плата за КУ на общедомовые нужды</a:t>
            </a:r>
            <a:endParaRPr lang="ru-RU" sz="2800" dirty="0"/>
          </a:p>
        </p:txBody>
      </p:sp>
      <p:sp>
        <p:nvSpPr>
          <p:cNvPr id="3" name="Объект 2"/>
          <p:cNvSpPr>
            <a:spLocks noGrp="1"/>
          </p:cNvSpPr>
          <p:nvPr>
            <p:ph idx="1"/>
          </p:nvPr>
        </p:nvSpPr>
        <p:spPr>
          <a:xfrm>
            <a:off x="107504" y="836712"/>
            <a:ext cx="8928992" cy="5688632"/>
          </a:xfrm>
        </p:spPr>
        <p:txBody>
          <a:bodyPr>
            <a:normAutofit fontScale="70000" lnSpcReduction="20000"/>
          </a:bodyPr>
          <a:lstStyle/>
          <a:p>
            <a:pPr marL="0" indent="0" algn="just">
              <a:buNone/>
            </a:pPr>
            <a:r>
              <a:rPr lang="ru-RU" sz="2800" dirty="0" smtClean="0"/>
              <a:t>    </a:t>
            </a:r>
            <a:r>
              <a:rPr lang="ru-RU" sz="3600" b="1" dirty="0" smtClean="0"/>
              <a:t>Правила </a:t>
            </a:r>
            <a:r>
              <a:rPr lang="ru-RU" sz="3600" b="1" dirty="0"/>
              <a:t>установления и определения нормативов потребления коммунальных услуг </a:t>
            </a:r>
            <a:r>
              <a:rPr lang="ru-RU" sz="3100" dirty="0"/>
              <a:t>(постановление Правительства РФ от </a:t>
            </a:r>
            <a:r>
              <a:rPr lang="ru-RU" sz="3100" dirty="0" smtClean="0"/>
              <a:t>23.05.06 </a:t>
            </a:r>
            <a:r>
              <a:rPr lang="ru-RU" sz="3100" dirty="0"/>
              <a:t>г. №306 в ред. от </a:t>
            </a:r>
            <a:r>
              <a:rPr lang="ru-RU" sz="3100" dirty="0" smtClean="0"/>
              <a:t>28.03.12 </a:t>
            </a:r>
            <a:r>
              <a:rPr lang="ru-RU" sz="3100" dirty="0"/>
              <a:t>г. №258) дают определение того, </a:t>
            </a:r>
            <a:r>
              <a:rPr lang="ru-RU" sz="3100" b="1" dirty="0"/>
              <a:t>что включается в нормативы потребления коммунальных услуг на общедомовые </a:t>
            </a:r>
            <a:r>
              <a:rPr lang="ru-RU" sz="3100" b="1" dirty="0" smtClean="0"/>
              <a:t>нужды (ОДН):</a:t>
            </a:r>
            <a:endParaRPr lang="ru-RU" sz="3100" b="1" dirty="0"/>
          </a:p>
          <a:p>
            <a:pPr marL="0" indent="0" algn="just">
              <a:buNone/>
            </a:pPr>
            <a:r>
              <a:rPr lang="ru-RU" sz="3100" dirty="0" smtClean="0"/>
              <a:t>          </a:t>
            </a:r>
            <a:r>
              <a:rPr lang="ru-RU" sz="3100" b="1" dirty="0" smtClean="0"/>
              <a:t>29</a:t>
            </a:r>
            <a:r>
              <a:rPr lang="ru-RU" sz="3100" b="1" dirty="0"/>
              <a:t>. Нормативы потребления коммунальных </a:t>
            </a:r>
            <a:r>
              <a:rPr lang="ru-RU" sz="3100" b="1" dirty="0" smtClean="0"/>
              <a:t>услуг </a:t>
            </a:r>
            <a:r>
              <a:rPr lang="ru-RU" sz="3100" dirty="0" smtClean="0"/>
              <a:t>на</a:t>
            </a:r>
            <a:r>
              <a:rPr lang="ru-RU" sz="3100" dirty="0"/>
              <a:t> </a:t>
            </a:r>
            <a:r>
              <a:rPr lang="ru-RU" sz="3100" b="1" dirty="0" smtClean="0"/>
              <a:t>ОДН</a:t>
            </a:r>
          </a:p>
          <a:p>
            <a:pPr marL="0" indent="0" algn="just">
              <a:buNone/>
            </a:pPr>
            <a:r>
              <a:rPr lang="ru-RU" sz="3100" dirty="0" smtClean="0"/>
              <a:t>по </a:t>
            </a:r>
            <a:r>
              <a:rPr lang="ru-RU" sz="3100" dirty="0"/>
              <a:t>каждому виду коммунальных услуг </a:t>
            </a:r>
            <a:r>
              <a:rPr lang="ru-RU" sz="3100" b="1" dirty="0"/>
              <a:t>включают</a:t>
            </a:r>
            <a:r>
              <a:rPr lang="ru-RU" sz="3100" dirty="0"/>
              <a:t> нормативные технологические потери коммунальных ресурсов и </a:t>
            </a:r>
            <a:endParaRPr lang="ru-RU" sz="3100" dirty="0" smtClean="0"/>
          </a:p>
          <a:p>
            <a:pPr marL="0" indent="0" algn="just">
              <a:buNone/>
            </a:pPr>
            <a:r>
              <a:rPr lang="ru-RU" sz="3100" b="1" dirty="0" smtClean="0"/>
              <a:t>не </a:t>
            </a:r>
            <a:r>
              <a:rPr lang="ru-RU" sz="3100" b="1" dirty="0"/>
              <a:t>включают </a:t>
            </a:r>
            <a:r>
              <a:rPr lang="ru-RU" sz="3100" dirty="0"/>
              <a:t>расходы коммунальных ресурсов, возникшие в результате нарушения требований технической эксплуатации внутридомовых инженерных систем, правил пользования жилыми помещениями и содержания общего имущества в </a:t>
            </a:r>
            <a:r>
              <a:rPr lang="ru-RU" sz="3100" dirty="0" smtClean="0"/>
              <a:t>МКД.</a:t>
            </a:r>
          </a:p>
          <a:p>
            <a:pPr marL="0" indent="0" algn="just">
              <a:buNone/>
            </a:pPr>
            <a:endParaRPr lang="ru-RU" sz="3100" dirty="0" smtClean="0"/>
          </a:p>
          <a:p>
            <a:pPr marL="0" indent="0" algn="just">
              <a:buNone/>
            </a:pPr>
            <a:r>
              <a:rPr lang="ru-RU" sz="3100" dirty="0" smtClean="0"/>
              <a:t>   Норматив </a:t>
            </a:r>
            <a:r>
              <a:rPr lang="ru-RU" sz="3100" dirty="0"/>
              <a:t>потребления коммунальной услуги по </a:t>
            </a:r>
            <a:r>
              <a:rPr lang="ru-RU" sz="3100" b="1" dirty="0"/>
              <a:t>водоотведению</a:t>
            </a:r>
            <a:r>
              <a:rPr lang="ru-RU" sz="3100" dirty="0"/>
              <a:t> на </a:t>
            </a:r>
            <a:r>
              <a:rPr lang="ru-RU" sz="3100" dirty="0" smtClean="0"/>
              <a:t>ОДН определяется </a:t>
            </a:r>
            <a:r>
              <a:rPr lang="ru-RU" sz="3100" dirty="0"/>
              <a:t>исходя из </a:t>
            </a:r>
            <a:r>
              <a:rPr lang="ru-RU" sz="3100" b="1" dirty="0"/>
              <a:t>суммы</a:t>
            </a:r>
            <a:r>
              <a:rPr lang="ru-RU" sz="3100" dirty="0"/>
              <a:t> нормативов потребления коммунальных услуг по </a:t>
            </a:r>
            <a:r>
              <a:rPr lang="ru-RU" sz="3100" b="1" dirty="0" smtClean="0"/>
              <a:t>ХВС и ГВС </a:t>
            </a:r>
            <a:r>
              <a:rPr lang="ru-RU" sz="3100" dirty="0"/>
              <a:t>на общедомовые нужды.</a:t>
            </a:r>
          </a:p>
        </p:txBody>
      </p:sp>
    </p:spTree>
    <p:extLst>
      <p:ext uri="{BB962C8B-B14F-4D97-AF65-F5344CB8AC3E}">
        <p14:creationId xmlns:p14="http://schemas.microsoft.com/office/powerpoint/2010/main" val="18733422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99592" y="1340768"/>
            <a:ext cx="7416824" cy="369332"/>
          </a:xfrm>
          <a:prstGeom prst="rect">
            <a:avLst/>
          </a:prstGeom>
        </p:spPr>
        <p:txBody>
          <a:bodyPr wrap="square">
            <a:spAutoFit/>
          </a:bodyPr>
          <a:lstStyle/>
          <a:p>
            <a:endParaRPr lang="ru-RU" dirty="0"/>
          </a:p>
        </p:txBody>
      </p:sp>
      <p:sp>
        <p:nvSpPr>
          <p:cNvPr id="2" name="Прямоугольник 1"/>
          <p:cNvSpPr/>
          <p:nvPr/>
        </p:nvSpPr>
        <p:spPr>
          <a:xfrm>
            <a:off x="251520" y="188640"/>
            <a:ext cx="8892480" cy="6814173"/>
          </a:xfrm>
          <a:prstGeom prst="rect">
            <a:avLst/>
          </a:prstGeom>
        </p:spPr>
        <p:txBody>
          <a:bodyPr wrap="square">
            <a:spAutoFit/>
          </a:bodyPr>
          <a:lstStyle/>
          <a:p>
            <a:pPr algn="just">
              <a:lnSpc>
                <a:spcPct val="130000"/>
              </a:lnSpc>
            </a:pPr>
            <a:r>
              <a:rPr lang="ru-RU" sz="2800" b="1" dirty="0">
                <a:latin typeface="Arial" panose="020B0604020202020204" pitchFamily="34" charset="0"/>
                <a:cs typeface="Arial" panose="020B0604020202020204" pitchFamily="34" charset="0"/>
              </a:rPr>
              <a:t>29 июля 2017 года N 258-ФЗ</a:t>
            </a:r>
          </a:p>
          <a:p>
            <a:pPr algn="just">
              <a:lnSpc>
                <a:spcPct val="130000"/>
              </a:lnSpc>
            </a:pPr>
            <a:r>
              <a:rPr lang="ru-RU" sz="2800" dirty="0" smtClean="0">
                <a:latin typeface="Arial" panose="020B0604020202020204" pitchFamily="34" charset="0"/>
                <a:cs typeface="Arial" panose="020B0604020202020204" pitchFamily="34" charset="0"/>
              </a:rPr>
              <a:t>«ст. 156 ЖК РФ п.9.1</a:t>
            </a:r>
            <a:r>
              <a:rPr lang="ru-RU" sz="2800" dirty="0">
                <a:latin typeface="Arial" panose="020B0604020202020204" pitchFamily="34" charset="0"/>
                <a:cs typeface="Arial" panose="020B0604020202020204" pitchFamily="34" charset="0"/>
              </a:rPr>
              <a:t>. Плата за содержание жилого помещения включает в себя плату </a:t>
            </a:r>
            <a:r>
              <a:rPr lang="ru-RU" sz="2800" b="1" dirty="0">
                <a:latin typeface="Arial" panose="020B0604020202020204" pitchFamily="34" charset="0"/>
                <a:cs typeface="Arial" panose="020B0604020202020204" pitchFamily="34" charset="0"/>
              </a:rPr>
              <a:t>за коммунальные ресурсы</a:t>
            </a:r>
            <a:r>
              <a:rPr lang="ru-RU" sz="2800" dirty="0">
                <a:latin typeface="Arial" panose="020B0604020202020204" pitchFamily="34" charset="0"/>
                <a:cs typeface="Arial" panose="020B0604020202020204" pitchFamily="34" charset="0"/>
              </a:rPr>
              <a:t>, потребляемые </a:t>
            </a:r>
            <a:r>
              <a:rPr lang="ru-RU" sz="2800" b="1" dirty="0">
                <a:latin typeface="Arial" panose="020B0604020202020204" pitchFamily="34" charset="0"/>
                <a:cs typeface="Arial" panose="020B0604020202020204" pitchFamily="34" charset="0"/>
              </a:rPr>
              <a:t>при использовании и содержании общего имущества</a:t>
            </a:r>
            <a:r>
              <a:rPr lang="ru-RU" sz="2800" dirty="0">
                <a:latin typeface="Arial" panose="020B0604020202020204" pitchFamily="34" charset="0"/>
                <a:cs typeface="Arial" panose="020B0604020202020204" pitchFamily="34" charset="0"/>
              </a:rPr>
              <a:t> в </a:t>
            </a:r>
            <a:r>
              <a:rPr lang="ru-RU" sz="2800" dirty="0" smtClean="0">
                <a:latin typeface="Arial" panose="020B0604020202020204" pitchFamily="34" charset="0"/>
                <a:cs typeface="Arial" panose="020B0604020202020204" pitchFamily="34" charset="0"/>
              </a:rPr>
              <a:t>МКД, </a:t>
            </a:r>
            <a:r>
              <a:rPr lang="ru-RU" sz="2800" dirty="0">
                <a:latin typeface="Arial" panose="020B0604020202020204" pitchFamily="34" charset="0"/>
                <a:cs typeface="Arial" panose="020B0604020202020204" pitchFamily="34" charset="0"/>
              </a:rPr>
              <a:t>при условии, что конструктивные особенности многоквартирного дома предусматривают возможность потребления соответствующего вида коммунальных ресурсов при содержании общего имущества, определяемую в порядке, установленном Правительством Российской Федерации</a:t>
            </a:r>
            <a:r>
              <a:rPr lang="ru-RU" sz="2800" dirty="0" smtClean="0">
                <a:latin typeface="Arial" panose="020B0604020202020204" pitchFamily="34" charset="0"/>
                <a:cs typeface="Arial" panose="020B0604020202020204" pitchFamily="34" charset="0"/>
              </a:rPr>
              <a:t>.";</a:t>
            </a:r>
            <a:endParaRPr lang="ru-R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42918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4581128"/>
            <a:ext cx="7416824" cy="369332"/>
          </a:xfrm>
          <a:prstGeom prst="rect">
            <a:avLst/>
          </a:prstGeom>
        </p:spPr>
        <p:txBody>
          <a:bodyPr wrap="square">
            <a:spAutoFit/>
          </a:bodyPr>
          <a:lstStyle/>
          <a:p>
            <a:endParaRPr lang="ru-RU" dirty="0"/>
          </a:p>
        </p:txBody>
      </p:sp>
      <p:sp>
        <p:nvSpPr>
          <p:cNvPr id="2" name="Прямоугольник 1"/>
          <p:cNvSpPr/>
          <p:nvPr/>
        </p:nvSpPr>
        <p:spPr>
          <a:xfrm>
            <a:off x="251520" y="332656"/>
            <a:ext cx="8640960" cy="6284028"/>
          </a:xfrm>
          <a:prstGeom prst="rect">
            <a:avLst/>
          </a:prstGeom>
        </p:spPr>
        <p:txBody>
          <a:bodyPr wrap="square">
            <a:spAutoFit/>
          </a:bodyPr>
          <a:lstStyle/>
          <a:p>
            <a:pPr algn="just">
              <a:lnSpc>
                <a:spcPct val="130000"/>
              </a:lnSpc>
            </a:pPr>
            <a:r>
              <a:rPr lang="ru-RU" sz="2400" dirty="0" smtClean="0">
                <a:latin typeface="Arial" panose="020B0604020202020204" pitchFamily="34" charset="0"/>
                <a:cs typeface="Arial" panose="020B0604020202020204" pitchFamily="34" charset="0"/>
              </a:rPr>
              <a:t>"</a:t>
            </a:r>
            <a:r>
              <a:rPr lang="ru-RU" sz="2400" dirty="0">
                <a:latin typeface="Arial" panose="020B0604020202020204" pitchFamily="34" charset="0"/>
                <a:cs typeface="Arial" panose="020B0604020202020204" pitchFamily="34" charset="0"/>
              </a:rPr>
              <a:t>9.2. </a:t>
            </a:r>
            <a:r>
              <a:rPr lang="ru-RU" sz="2400" b="1" dirty="0">
                <a:latin typeface="Arial" panose="020B0604020202020204" pitchFamily="34" charset="0"/>
                <a:cs typeface="Arial" panose="020B0604020202020204" pitchFamily="34" charset="0"/>
              </a:rPr>
              <a:t>Размер расходов граждан и организаций </a:t>
            </a:r>
            <a:r>
              <a:rPr lang="ru-RU" sz="2400" dirty="0">
                <a:latin typeface="Arial" panose="020B0604020202020204" pitchFamily="34" charset="0"/>
                <a:cs typeface="Arial" panose="020B0604020202020204" pitchFamily="34" charset="0"/>
              </a:rPr>
              <a:t>в составе платы за содержание жилого помещения в многоквартирном доме </a:t>
            </a:r>
            <a:r>
              <a:rPr lang="ru-RU" sz="2400" b="1" dirty="0">
                <a:latin typeface="Arial" panose="020B0604020202020204" pitchFamily="34" charset="0"/>
                <a:cs typeface="Arial" panose="020B0604020202020204" pitchFamily="34" charset="0"/>
              </a:rPr>
              <a:t>на оплату коммунальных ресурсов, потребляемых при использовании и </a:t>
            </a:r>
            <a:r>
              <a:rPr lang="ru-RU" sz="2400" b="1" dirty="0" smtClean="0">
                <a:latin typeface="Arial" panose="020B0604020202020204" pitchFamily="34" charset="0"/>
                <a:cs typeface="Arial" panose="020B0604020202020204" pitchFamily="34" charset="0"/>
              </a:rPr>
              <a:t>СОИ в МКД</a:t>
            </a:r>
            <a:r>
              <a:rPr lang="ru-RU" sz="2400" dirty="0" smtClean="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определяется </a:t>
            </a:r>
            <a:r>
              <a:rPr lang="ru-RU" sz="2400" b="1" dirty="0">
                <a:latin typeface="Arial" panose="020B0604020202020204" pitchFamily="34" charset="0"/>
                <a:cs typeface="Arial" panose="020B0604020202020204" pitchFamily="34" charset="0"/>
              </a:rPr>
              <a:t>при наличии </a:t>
            </a:r>
            <a:r>
              <a:rPr lang="ru-RU" sz="2400" dirty="0">
                <a:latin typeface="Arial" panose="020B0604020202020204" pitchFamily="34" charset="0"/>
                <a:cs typeface="Arial" panose="020B0604020202020204" pitchFamily="34" charset="0"/>
              </a:rPr>
              <a:t>коллективного </a:t>
            </a:r>
            <a:r>
              <a:rPr lang="ru-RU" sz="2400" b="1" dirty="0" smtClean="0">
                <a:latin typeface="Arial" panose="020B0604020202020204" pitchFamily="34" charset="0"/>
                <a:cs typeface="Arial" panose="020B0604020202020204" pitchFamily="34" charset="0"/>
              </a:rPr>
              <a:t>ОДПУ </a:t>
            </a:r>
            <a:r>
              <a:rPr lang="ru-RU" sz="2400" dirty="0" smtClean="0">
                <a:latin typeface="Arial" panose="020B0604020202020204" pitchFamily="34" charset="0"/>
                <a:cs typeface="Arial" panose="020B0604020202020204" pitchFamily="34" charset="0"/>
              </a:rPr>
              <a:t>исходя </a:t>
            </a:r>
            <a:r>
              <a:rPr lang="ru-RU" sz="2400" dirty="0">
                <a:latin typeface="Arial" panose="020B0604020202020204" pitchFamily="34" charset="0"/>
                <a:cs typeface="Arial" panose="020B0604020202020204" pitchFamily="34" charset="0"/>
              </a:rPr>
              <a:t>из норматива потребления соответствующего вида коммунальных ресурсов, потребляемых при использовании и </a:t>
            </a:r>
            <a:r>
              <a:rPr lang="ru-RU" sz="2400" b="1" dirty="0" smtClean="0">
                <a:latin typeface="Arial" panose="020B0604020202020204" pitchFamily="34" charset="0"/>
                <a:cs typeface="Arial" panose="020B0604020202020204" pitchFamily="34" charset="0"/>
              </a:rPr>
              <a:t>СОИ и МКД</a:t>
            </a:r>
            <a:r>
              <a:rPr lang="ru-RU" sz="2400" dirty="0" smtClean="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который </a:t>
            </a:r>
            <a:r>
              <a:rPr lang="ru-RU" sz="2400" b="1" dirty="0">
                <a:latin typeface="Arial" panose="020B0604020202020204" pitchFamily="34" charset="0"/>
                <a:cs typeface="Arial" panose="020B0604020202020204" pitchFamily="34" charset="0"/>
              </a:rPr>
              <a:t>утверждается органами государственной власти субъектов </a:t>
            </a:r>
            <a:r>
              <a:rPr lang="ru-RU" sz="2400" dirty="0">
                <a:latin typeface="Arial" panose="020B0604020202020204" pitchFamily="34" charset="0"/>
                <a:cs typeface="Arial" panose="020B0604020202020204" pitchFamily="34" charset="0"/>
              </a:rPr>
              <a:t>Российской </a:t>
            </a:r>
            <a:r>
              <a:rPr lang="ru-RU" sz="2400" dirty="0" smtClean="0">
                <a:latin typeface="Arial" panose="020B0604020202020204" pitchFamily="34" charset="0"/>
                <a:cs typeface="Arial" panose="020B0604020202020204" pitchFamily="34" charset="0"/>
              </a:rPr>
              <a:t>Федерации, </a:t>
            </a:r>
            <a:r>
              <a:rPr lang="ru-RU" sz="2400" b="1" dirty="0">
                <a:latin typeface="Arial" panose="020B0604020202020204" pitchFamily="34" charset="0"/>
                <a:cs typeface="Arial" panose="020B0604020202020204" pitchFamily="34" charset="0"/>
              </a:rPr>
              <a:t>с проведением перерасчета </a:t>
            </a:r>
            <a:r>
              <a:rPr lang="ru-RU" sz="2400" dirty="0">
                <a:latin typeface="Arial" panose="020B0604020202020204" pitchFamily="34" charset="0"/>
                <a:cs typeface="Arial" panose="020B0604020202020204" pitchFamily="34" charset="0"/>
              </a:rPr>
              <a:t>размера таких расходов </a:t>
            </a:r>
            <a:r>
              <a:rPr lang="ru-RU" sz="2400" b="1" dirty="0">
                <a:latin typeface="Arial" panose="020B0604020202020204" pitchFamily="34" charset="0"/>
                <a:cs typeface="Arial" panose="020B0604020202020204" pitchFamily="34" charset="0"/>
              </a:rPr>
              <a:t>исходя из показаний </a:t>
            </a:r>
            <a:r>
              <a:rPr lang="ru-RU" sz="2400" b="1" dirty="0" smtClean="0">
                <a:latin typeface="Arial" panose="020B0604020202020204" pitchFamily="34" charset="0"/>
                <a:cs typeface="Arial" panose="020B0604020202020204" pitchFamily="34" charset="0"/>
              </a:rPr>
              <a:t>ОДПУ</a:t>
            </a:r>
            <a:r>
              <a:rPr lang="ru-RU" sz="2400" dirty="0" smtClean="0">
                <a:latin typeface="Arial" panose="020B0604020202020204" pitchFamily="34" charset="0"/>
                <a:cs typeface="Arial" panose="020B0604020202020204" pitchFamily="34" charset="0"/>
              </a:rPr>
              <a:t> в </a:t>
            </a:r>
            <a:r>
              <a:rPr lang="ru-RU" sz="2400" dirty="0">
                <a:latin typeface="Arial" panose="020B0604020202020204" pitchFamily="34" charset="0"/>
                <a:cs typeface="Arial" panose="020B0604020202020204" pitchFamily="34" charset="0"/>
              </a:rPr>
              <a:t>порядке, установленном Правительством Российской Федерации. </a:t>
            </a:r>
          </a:p>
        </p:txBody>
      </p:sp>
    </p:spTree>
    <p:extLst>
      <p:ext uri="{BB962C8B-B14F-4D97-AF65-F5344CB8AC3E}">
        <p14:creationId xmlns:p14="http://schemas.microsoft.com/office/powerpoint/2010/main" val="371730881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4581128"/>
            <a:ext cx="7416824" cy="369332"/>
          </a:xfrm>
          <a:prstGeom prst="rect">
            <a:avLst/>
          </a:prstGeom>
        </p:spPr>
        <p:txBody>
          <a:bodyPr wrap="square">
            <a:spAutoFit/>
          </a:bodyPr>
          <a:lstStyle/>
          <a:p>
            <a:endParaRPr lang="ru-RU" dirty="0"/>
          </a:p>
        </p:txBody>
      </p:sp>
      <p:sp>
        <p:nvSpPr>
          <p:cNvPr id="2" name="Прямоугольник 1"/>
          <p:cNvSpPr/>
          <p:nvPr/>
        </p:nvSpPr>
        <p:spPr>
          <a:xfrm>
            <a:off x="251520" y="112598"/>
            <a:ext cx="8712968" cy="6764159"/>
          </a:xfrm>
          <a:prstGeom prst="rect">
            <a:avLst/>
          </a:prstGeom>
        </p:spPr>
        <p:txBody>
          <a:bodyPr wrap="square">
            <a:spAutoFit/>
          </a:bodyPr>
          <a:lstStyle/>
          <a:p>
            <a:pPr algn="just">
              <a:lnSpc>
                <a:spcPct val="130000"/>
              </a:lnSpc>
            </a:pPr>
            <a:r>
              <a:rPr lang="ru-RU" sz="2400" dirty="0" smtClean="0">
                <a:latin typeface="Arial" panose="020B0604020202020204" pitchFamily="34" charset="0"/>
                <a:cs typeface="Arial" panose="020B0604020202020204" pitchFamily="34" charset="0"/>
              </a:rPr>
              <a:t>   Исключения </a:t>
            </a:r>
            <a:r>
              <a:rPr lang="ru-RU" sz="2400" dirty="0">
                <a:latin typeface="Arial" panose="020B0604020202020204" pitchFamily="34" charset="0"/>
                <a:cs typeface="Arial" panose="020B0604020202020204" pitchFamily="34" charset="0"/>
              </a:rPr>
              <a:t>составляют случай оснащения </a:t>
            </a:r>
            <a:r>
              <a:rPr lang="ru-RU" sz="2400" dirty="0" smtClean="0">
                <a:latin typeface="Arial" panose="020B0604020202020204" pitchFamily="34" charset="0"/>
                <a:cs typeface="Arial" panose="020B0604020202020204" pitchFamily="34" charset="0"/>
              </a:rPr>
              <a:t>МКД </a:t>
            </a:r>
            <a:r>
              <a:rPr lang="ru-RU" sz="2400" b="1" dirty="0" smtClean="0">
                <a:latin typeface="Arial" panose="020B0604020202020204" pitchFamily="34" charset="0"/>
                <a:cs typeface="Arial" panose="020B0604020202020204" pitchFamily="34" charset="0"/>
              </a:rPr>
              <a:t>автоматизированной </a:t>
            </a:r>
            <a:r>
              <a:rPr lang="ru-RU" sz="2400" b="1" dirty="0">
                <a:latin typeface="Arial" panose="020B0604020202020204" pitchFamily="34" charset="0"/>
                <a:cs typeface="Arial" panose="020B0604020202020204" pitchFamily="34" charset="0"/>
              </a:rPr>
              <a:t>информационно-измерительной </a:t>
            </a:r>
            <a:r>
              <a:rPr lang="ru-RU" sz="2400" dirty="0">
                <a:latin typeface="Arial" panose="020B0604020202020204" pitchFamily="34" charset="0"/>
                <a:cs typeface="Arial" panose="020B0604020202020204" pitchFamily="34" charset="0"/>
              </a:rPr>
              <a:t>системой учета потребления коммунальных ресурсов и коммунальных услуг, при котором размер расходов граждан и организаций в составе платы за </a:t>
            </a:r>
            <a:r>
              <a:rPr lang="ru-RU" sz="2400" dirty="0" smtClean="0">
                <a:latin typeface="Arial" panose="020B0604020202020204" pitchFamily="34" charset="0"/>
                <a:cs typeface="Arial" panose="020B0604020202020204" pitchFamily="34" charset="0"/>
              </a:rPr>
              <a:t>СОИ и МКД на </a:t>
            </a:r>
            <a:r>
              <a:rPr lang="ru-RU" sz="2400" dirty="0">
                <a:latin typeface="Arial" panose="020B0604020202020204" pitchFamily="34" charset="0"/>
                <a:cs typeface="Arial" panose="020B0604020202020204" pitchFamily="34" charset="0"/>
              </a:rPr>
              <a:t>оплату коммунальных ресурсов, потребляемых при использовании и </a:t>
            </a:r>
            <a:r>
              <a:rPr lang="ru-RU" sz="2400" dirty="0" smtClean="0">
                <a:latin typeface="Arial" panose="020B0604020202020204" pitchFamily="34" charset="0"/>
                <a:cs typeface="Arial" panose="020B0604020202020204" pitchFamily="34" charset="0"/>
              </a:rPr>
              <a:t>СОИ в МКД, </a:t>
            </a:r>
            <a:r>
              <a:rPr lang="ru-RU" sz="2400" dirty="0">
                <a:latin typeface="Arial" panose="020B0604020202020204" pitchFamily="34" charset="0"/>
                <a:cs typeface="Arial" panose="020B0604020202020204" pitchFamily="34" charset="0"/>
              </a:rPr>
              <a:t>определяется </a:t>
            </a:r>
            <a:r>
              <a:rPr lang="ru-RU" sz="2400" b="1" dirty="0">
                <a:latin typeface="Arial" panose="020B0604020202020204" pitchFamily="34" charset="0"/>
                <a:cs typeface="Arial" panose="020B0604020202020204" pitchFamily="34" charset="0"/>
              </a:rPr>
              <a:t>исходя из показаний этой системы учета </a:t>
            </a:r>
            <a:r>
              <a:rPr lang="ru-RU" sz="2400" dirty="0">
                <a:latin typeface="Arial" panose="020B0604020202020204" pitchFamily="34" charset="0"/>
                <a:cs typeface="Arial" panose="020B0604020202020204" pitchFamily="34" charset="0"/>
              </a:rPr>
              <a:t>при условии обеспечения этой системой учета возможности одномоментного снятия показаний, а также случаи принятия на общем собрании собственников помещений в </a:t>
            </a:r>
            <a:r>
              <a:rPr lang="ru-RU" sz="2400" dirty="0" smtClean="0">
                <a:latin typeface="Arial" panose="020B0604020202020204" pitchFamily="34" charset="0"/>
                <a:cs typeface="Arial" panose="020B0604020202020204" pitchFamily="34" charset="0"/>
              </a:rPr>
              <a:t>МКД решения </a:t>
            </a:r>
            <a:r>
              <a:rPr lang="ru-RU" sz="2400" dirty="0">
                <a:latin typeface="Arial" panose="020B0604020202020204" pitchFamily="34" charset="0"/>
                <a:cs typeface="Arial" panose="020B0604020202020204" pitchFamily="34" charset="0"/>
              </a:rPr>
              <a:t>об определении размера расходов граждан и организаций в составе платы за </a:t>
            </a:r>
            <a:r>
              <a:rPr lang="ru-RU" sz="2400" dirty="0" smtClean="0">
                <a:latin typeface="Arial" panose="020B0604020202020204" pitchFamily="34" charset="0"/>
                <a:cs typeface="Arial" panose="020B0604020202020204" pitchFamily="34" charset="0"/>
              </a:rPr>
              <a:t>СОИ в МКД на </a:t>
            </a:r>
            <a:r>
              <a:rPr lang="ru-RU" sz="2400" dirty="0">
                <a:latin typeface="Arial" panose="020B0604020202020204" pitchFamily="34" charset="0"/>
                <a:cs typeface="Arial" panose="020B0604020202020204" pitchFamily="34" charset="0"/>
              </a:rPr>
              <a:t>оплату коммунальных ресурсов, потребляемых при использовании и </a:t>
            </a:r>
            <a:r>
              <a:rPr lang="ru-RU" sz="2400" dirty="0" smtClean="0">
                <a:latin typeface="Arial" panose="020B0604020202020204" pitchFamily="34" charset="0"/>
                <a:cs typeface="Arial" panose="020B0604020202020204" pitchFamily="34" charset="0"/>
              </a:rPr>
              <a:t>СОИ в МКД</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183865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99592" y="1340768"/>
            <a:ext cx="7416824" cy="369332"/>
          </a:xfrm>
          <a:prstGeom prst="rect">
            <a:avLst/>
          </a:prstGeom>
        </p:spPr>
        <p:txBody>
          <a:bodyPr wrap="square">
            <a:spAutoFit/>
          </a:bodyPr>
          <a:lstStyle/>
          <a:p>
            <a:endParaRPr lang="ru-RU" dirty="0"/>
          </a:p>
        </p:txBody>
      </p:sp>
      <p:sp>
        <p:nvSpPr>
          <p:cNvPr id="2" name="Прямоугольник 1"/>
          <p:cNvSpPr/>
          <p:nvPr/>
        </p:nvSpPr>
        <p:spPr>
          <a:xfrm>
            <a:off x="251520" y="332656"/>
            <a:ext cx="8568952" cy="5693866"/>
          </a:xfrm>
          <a:prstGeom prst="rect">
            <a:avLst/>
          </a:prstGeom>
        </p:spPr>
        <p:txBody>
          <a:bodyPr wrap="square">
            <a:spAutoFit/>
          </a:bodyPr>
          <a:lstStyle/>
          <a:p>
            <a:pPr algn="just">
              <a:lnSpc>
                <a:spcPct val="130000"/>
              </a:lnSpc>
            </a:pPr>
            <a:r>
              <a:rPr lang="ru-RU" sz="2800" dirty="0" smtClean="0">
                <a:latin typeface="Arial" panose="020B0604020202020204" pitchFamily="34" charset="0"/>
                <a:cs typeface="Arial" panose="020B0604020202020204" pitchFamily="34" charset="0"/>
              </a:rPr>
              <a:t>при </a:t>
            </a:r>
            <a:r>
              <a:rPr lang="ru-RU" sz="2800" dirty="0">
                <a:latin typeface="Arial" panose="020B0604020202020204" pitchFamily="34" charset="0"/>
                <a:cs typeface="Arial" panose="020B0604020202020204" pitchFamily="34" charset="0"/>
              </a:rPr>
              <a:t>условии обеспечения этой системой учета возможности одномоментного снятия показаний, а также случаи принятия на общем собрании собственников помещений в </a:t>
            </a:r>
            <a:r>
              <a:rPr lang="ru-RU" sz="2800" dirty="0" smtClean="0">
                <a:latin typeface="Arial" panose="020B0604020202020204" pitchFamily="34" charset="0"/>
                <a:cs typeface="Arial" panose="020B0604020202020204" pitchFamily="34" charset="0"/>
              </a:rPr>
              <a:t>МКД </a:t>
            </a:r>
            <a:r>
              <a:rPr lang="ru-RU" sz="2800" dirty="0">
                <a:latin typeface="Arial" panose="020B0604020202020204" pitchFamily="34" charset="0"/>
                <a:cs typeface="Arial" panose="020B0604020202020204" pitchFamily="34" charset="0"/>
              </a:rPr>
              <a:t>решения об определении размера расходов граждан и организаций в составе платы за содержание жилого помещения в многоквартирном доме на оплату коммунальных ресурсов, потребляемых при использовании и содержании общего имущества в </a:t>
            </a:r>
            <a:r>
              <a:rPr lang="ru-RU" sz="2800" dirty="0" smtClean="0">
                <a:latin typeface="Arial" panose="020B0604020202020204" pitchFamily="34" charset="0"/>
                <a:cs typeface="Arial" panose="020B0604020202020204" pitchFamily="34" charset="0"/>
              </a:rPr>
              <a:t>МКД:</a:t>
            </a:r>
            <a:endParaRPr lang="ru-R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948347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99592" y="1340768"/>
            <a:ext cx="7416824" cy="369332"/>
          </a:xfrm>
          <a:prstGeom prst="rect">
            <a:avLst/>
          </a:prstGeom>
        </p:spPr>
        <p:txBody>
          <a:bodyPr wrap="square">
            <a:spAutoFit/>
          </a:bodyPr>
          <a:lstStyle/>
          <a:p>
            <a:endParaRPr lang="ru-RU" dirty="0"/>
          </a:p>
        </p:txBody>
      </p:sp>
      <p:sp>
        <p:nvSpPr>
          <p:cNvPr id="2" name="Прямоугольник 1"/>
          <p:cNvSpPr/>
          <p:nvPr/>
        </p:nvSpPr>
        <p:spPr>
          <a:xfrm>
            <a:off x="107504" y="116632"/>
            <a:ext cx="8856984" cy="7534370"/>
          </a:xfrm>
          <a:prstGeom prst="rect">
            <a:avLst/>
          </a:prstGeom>
        </p:spPr>
        <p:txBody>
          <a:bodyPr wrap="square">
            <a:spAutoFit/>
          </a:bodyPr>
          <a:lstStyle/>
          <a:p>
            <a:pPr algn="just">
              <a:lnSpc>
                <a:spcPct val="130000"/>
              </a:lnSpc>
            </a:pPr>
            <a:r>
              <a:rPr lang="ru-RU" sz="2800" dirty="0" smtClean="0">
                <a:latin typeface="Arial" panose="020B0604020202020204" pitchFamily="34" charset="0"/>
                <a:cs typeface="Arial" panose="020B0604020202020204" pitchFamily="34" charset="0"/>
              </a:rPr>
              <a:t>1</a:t>
            </a:r>
            <a:r>
              <a:rPr lang="ru-RU" sz="2800" dirty="0">
                <a:latin typeface="Arial" panose="020B0604020202020204" pitchFamily="34" charset="0"/>
                <a:cs typeface="Arial" panose="020B0604020202020204" pitchFamily="34" charset="0"/>
              </a:rPr>
              <a:t>) исходя </a:t>
            </a:r>
            <a:r>
              <a:rPr lang="ru-RU" sz="2800" b="1" dirty="0">
                <a:latin typeface="Arial" panose="020B0604020202020204" pitchFamily="34" charset="0"/>
                <a:cs typeface="Arial" panose="020B0604020202020204" pitchFamily="34" charset="0"/>
              </a:rPr>
              <a:t>из среднемесячного объема </a:t>
            </a:r>
            <a:r>
              <a:rPr lang="ru-RU" sz="2800" dirty="0">
                <a:latin typeface="Arial" panose="020B0604020202020204" pitchFamily="34" charset="0"/>
                <a:cs typeface="Arial" panose="020B0604020202020204" pitchFamily="34" charset="0"/>
              </a:rPr>
              <a:t>потребления коммунальных ресурсов, потребляемых при использовании и </a:t>
            </a:r>
            <a:r>
              <a:rPr lang="ru-RU" sz="2800" dirty="0" smtClean="0">
                <a:latin typeface="Arial" panose="020B0604020202020204" pitchFamily="34" charset="0"/>
                <a:cs typeface="Arial" panose="020B0604020202020204" pitchFamily="34" charset="0"/>
              </a:rPr>
              <a:t>СОИ в МКД, </a:t>
            </a:r>
            <a:r>
              <a:rPr lang="ru-RU" sz="2800" dirty="0">
                <a:latin typeface="Arial" panose="020B0604020202020204" pitchFamily="34" charset="0"/>
                <a:cs typeface="Arial" panose="020B0604020202020204" pitchFamily="34" charset="0"/>
              </a:rPr>
              <a:t>с </a:t>
            </a:r>
            <a:r>
              <a:rPr lang="ru-RU" sz="2800" b="1" dirty="0">
                <a:latin typeface="Arial" panose="020B0604020202020204" pitchFamily="34" charset="0"/>
                <a:cs typeface="Arial" panose="020B0604020202020204" pitchFamily="34" charset="0"/>
              </a:rPr>
              <a:t>проведением перерасчета размера таких расходов </a:t>
            </a:r>
            <a:r>
              <a:rPr lang="ru-RU" sz="2800" dirty="0">
                <a:latin typeface="Arial" panose="020B0604020202020204" pitchFamily="34" charset="0"/>
                <a:cs typeface="Arial" panose="020B0604020202020204" pitchFamily="34" charset="0"/>
              </a:rPr>
              <a:t>исходя из показаний коллективного (общедомового) прибора </a:t>
            </a:r>
            <a:r>
              <a:rPr lang="ru-RU" sz="2800" dirty="0" smtClean="0">
                <a:latin typeface="Arial" panose="020B0604020202020204" pitchFamily="34" charset="0"/>
                <a:cs typeface="Arial" panose="020B0604020202020204" pitchFamily="34" charset="0"/>
              </a:rPr>
              <a:t>учета;</a:t>
            </a:r>
            <a:endParaRPr lang="ru-RU" sz="2800" dirty="0">
              <a:latin typeface="Arial" panose="020B0604020202020204" pitchFamily="34" charset="0"/>
              <a:cs typeface="Arial" panose="020B0604020202020204" pitchFamily="34" charset="0"/>
            </a:endParaRPr>
          </a:p>
          <a:p>
            <a:pPr algn="just">
              <a:lnSpc>
                <a:spcPct val="130000"/>
              </a:lnSpc>
            </a:pPr>
            <a:r>
              <a:rPr lang="ru-RU" sz="2800" dirty="0">
                <a:latin typeface="Arial" panose="020B0604020202020204" pitchFamily="34" charset="0"/>
                <a:cs typeface="Arial" panose="020B0604020202020204" pitchFamily="34" charset="0"/>
              </a:rPr>
              <a:t>2) исходя </a:t>
            </a:r>
            <a:r>
              <a:rPr lang="ru-RU" sz="2800" b="1" dirty="0">
                <a:latin typeface="Arial" panose="020B0604020202020204" pitchFamily="34" charset="0"/>
                <a:cs typeface="Arial" panose="020B0604020202020204" pitchFamily="34" charset="0"/>
              </a:rPr>
              <a:t>из объема потребления </a:t>
            </a:r>
            <a:r>
              <a:rPr lang="ru-RU" sz="2800" dirty="0">
                <a:latin typeface="Arial" panose="020B0604020202020204" pitchFamily="34" charset="0"/>
                <a:cs typeface="Arial" panose="020B0604020202020204" pitchFamily="34" charset="0"/>
              </a:rPr>
              <a:t>коммунальных ресурсов, определяемого по показаниям коллективного (общедомового) прибора учета, по тарифам, установленным органами государственной власти субъектов Российской Федерации.";</a:t>
            </a:r>
          </a:p>
          <a:p>
            <a:pPr algn="just">
              <a:lnSpc>
                <a:spcPct val="130000"/>
              </a:lnSpc>
            </a:pPr>
            <a:endParaRPr lang="ru-RU" dirty="0">
              <a:latin typeface="Times New Roman" panose="02020603050405020304" pitchFamily="18" charset="0"/>
            </a:endParaRPr>
          </a:p>
          <a:p>
            <a:pPr algn="just">
              <a:lnSpc>
                <a:spcPct val="130000"/>
              </a:lnSpc>
            </a:pPr>
            <a:r>
              <a:rPr lang="ru-RU" dirty="0" smtClean="0">
                <a:latin typeface="Times New Roman" panose="02020603050405020304" pitchFamily="18" charset="0"/>
              </a:rPr>
              <a:t>.</a:t>
            </a:r>
            <a:endParaRPr lang="ru-RU" b="0" dirty="0">
              <a:effectLst/>
              <a:latin typeface="Times New Roman" panose="02020603050405020304" pitchFamily="18" charset="0"/>
            </a:endParaRPr>
          </a:p>
        </p:txBody>
      </p:sp>
    </p:spTree>
    <p:extLst>
      <p:ext uri="{BB962C8B-B14F-4D97-AF65-F5344CB8AC3E}">
        <p14:creationId xmlns:p14="http://schemas.microsoft.com/office/powerpoint/2010/main" val="1972323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300395" y="176110"/>
            <a:ext cx="8568952" cy="6494085"/>
          </a:xfrm>
          <a:prstGeom prst="rect">
            <a:avLst/>
          </a:prstGeom>
        </p:spPr>
        <p:txBody>
          <a:bodyPr wrap="square">
            <a:spAutoFit/>
          </a:bodyPr>
          <a:lstStyle/>
          <a:p>
            <a:pPr algn="just"/>
            <a:r>
              <a:rPr lang="ru-RU" sz="2800" dirty="0" smtClean="0"/>
              <a:t>Получается </a:t>
            </a:r>
            <a:r>
              <a:rPr lang="ru-RU" sz="2800" dirty="0"/>
              <a:t>следующая схема: </a:t>
            </a:r>
            <a:r>
              <a:rPr lang="ru-RU" sz="2800" b="1" dirty="0"/>
              <a:t>ИКУ приобретает </a:t>
            </a:r>
            <a:r>
              <a:rPr lang="ru-RU" sz="2800" dirty="0"/>
              <a:t>у РСО </a:t>
            </a:r>
            <a:r>
              <a:rPr lang="ru-RU" sz="2800" b="1" dirty="0"/>
              <a:t>коммунальный ресурс </a:t>
            </a:r>
            <a:r>
              <a:rPr lang="ru-RU" sz="2800" dirty="0"/>
              <a:t>и </a:t>
            </a:r>
            <a:r>
              <a:rPr lang="ru-RU" sz="2800" b="1" dirty="0"/>
              <a:t>поставляет</a:t>
            </a:r>
            <a:r>
              <a:rPr lang="ru-RU" sz="2800" dirty="0"/>
              <a:t> указанный </a:t>
            </a:r>
            <a:r>
              <a:rPr lang="ru-RU" sz="2800" b="1" dirty="0"/>
              <a:t>коммунальный ресурс </a:t>
            </a:r>
            <a:r>
              <a:rPr lang="ru-RU" sz="2800" dirty="0"/>
              <a:t>потребителю, тем самым </a:t>
            </a:r>
            <a:r>
              <a:rPr lang="ru-RU" sz="2800" b="1" dirty="0"/>
              <a:t>предоставляя коммунальную услугу</a:t>
            </a:r>
            <a:r>
              <a:rPr lang="ru-RU" sz="2800" dirty="0" smtClean="0"/>
              <a:t>.</a:t>
            </a:r>
          </a:p>
          <a:p>
            <a:pPr algn="just"/>
            <a:endParaRPr lang="ru-RU" sz="2800" dirty="0"/>
          </a:p>
          <a:p>
            <a:pPr algn="just"/>
            <a:r>
              <a:rPr lang="ru-RU" sz="2800" b="1" dirty="0"/>
              <a:t>Оплата коммунального ресурса </a:t>
            </a:r>
            <a:r>
              <a:rPr lang="ru-RU" sz="2800" dirty="0"/>
              <a:t>осуществляется, соответственно, в обратном порядке: потребители оплачивают коммунальную услугу исполнителю коммунальных услуг, а ИКУ покупает у РСО коммунальный ресурс. Необходимо отметить, что </a:t>
            </a:r>
            <a:r>
              <a:rPr lang="ru-RU" sz="2800" b="1" dirty="0"/>
              <a:t>по решению общего собрания собственников помещений </a:t>
            </a:r>
            <a:r>
              <a:rPr lang="ru-RU" sz="2800" dirty="0"/>
              <a:t>МКД </a:t>
            </a:r>
            <a:r>
              <a:rPr lang="ru-RU" sz="2800" b="1" dirty="0"/>
              <a:t>оплата</a:t>
            </a:r>
            <a:r>
              <a:rPr lang="ru-RU" sz="2800" dirty="0"/>
              <a:t> коммунальных услуг может </a:t>
            </a:r>
            <a:r>
              <a:rPr lang="ru-RU" sz="2800" dirty="0" smtClean="0"/>
              <a:t>производиться </a:t>
            </a:r>
            <a:r>
              <a:rPr lang="ru-RU" sz="2800" dirty="0"/>
              <a:t>  </a:t>
            </a:r>
            <a:r>
              <a:rPr lang="ru-RU" sz="2800" b="1" u="sng" dirty="0">
                <a:hlinkClick r:id="rId4"/>
              </a:rPr>
              <a:t>напрямую в </a:t>
            </a:r>
            <a:r>
              <a:rPr lang="ru-RU" sz="2800" b="1" u="sng" dirty="0">
                <a:solidFill>
                  <a:schemeClr val="tx2">
                    <a:lumMod val="50000"/>
                  </a:schemeClr>
                </a:solidFill>
              </a:rPr>
              <a:t>РСО</a:t>
            </a:r>
            <a:r>
              <a:rPr lang="ru-RU" sz="2800" dirty="0"/>
              <a:t>.</a:t>
            </a:r>
          </a:p>
          <a:p>
            <a:pPr algn="just"/>
            <a:endParaRPr lang="ru-RU" sz="2400" dirty="0"/>
          </a:p>
        </p:txBody>
      </p:sp>
    </p:spTree>
    <p:extLst>
      <p:ext uri="{BB962C8B-B14F-4D97-AF65-F5344CB8AC3E}">
        <p14:creationId xmlns:p14="http://schemas.microsoft.com/office/powerpoint/2010/main" val="366624251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Изображение 10" descr="презентация титул.jpg"/>
          <p:cNvPicPr>
            <a:picLocks noChangeAspect="1"/>
          </p:cNvPicPr>
          <p:nvPr/>
        </p:nvPicPr>
        <p:blipFill rotWithShape="1">
          <a:blip r:embed="rId2">
            <a:extLst>
              <a:ext uri="{28A0092B-C50C-407E-A947-70E740481C1C}">
                <a14:useLocalDpi xmlns:a14="http://schemas.microsoft.com/office/drawing/2010/main" val="0"/>
              </a:ext>
            </a:extLst>
          </a:blip>
          <a:srcRect l="4868" b="5274"/>
          <a:stretch/>
        </p:blipFill>
        <p:spPr>
          <a:xfrm>
            <a:off x="-47129" y="-2"/>
            <a:ext cx="9191130" cy="6858002"/>
          </a:xfrm>
          <a:prstGeom prst="rect">
            <a:avLst/>
          </a:prstGeom>
        </p:spPr>
      </p:pic>
      <p:sp>
        <p:nvSpPr>
          <p:cNvPr id="2" name="TextBox 1"/>
          <p:cNvSpPr txBox="1"/>
          <p:nvPr/>
        </p:nvSpPr>
        <p:spPr>
          <a:xfrm>
            <a:off x="467544" y="4077072"/>
            <a:ext cx="8064896" cy="707886"/>
          </a:xfrm>
          <a:prstGeom prst="rect">
            <a:avLst/>
          </a:prstGeom>
          <a:noFill/>
        </p:spPr>
        <p:txBody>
          <a:bodyPr wrap="square" rtlCol="0">
            <a:spAutoFit/>
          </a:bodyPr>
          <a:lstStyle/>
          <a:p>
            <a:pPr algn="ctr"/>
            <a:r>
              <a:rPr lang="ru-RU" sz="4000" dirty="0" smtClean="0">
                <a:effectLst>
                  <a:glow rad="165100">
                    <a:schemeClr val="bg1">
                      <a:alpha val="55000"/>
                    </a:schemeClr>
                  </a:glow>
                </a:effectLst>
              </a:rPr>
              <a:t>Спасибо за внимание</a:t>
            </a:r>
            <a:endParaRPr lang="ru-RU" sz="4000" dirty="0">
              <a:effectLst>
                <a:glow rad="165100">
                  <a:schemeClr val="bg1">
                    <a:alpha val="55000"/>
                  </a:schemeClr>
                </a:glow>
              </a:effectLst>
            </a:endParaRPr>
          </a:p>
        </p:txBody>
      </p:sp>
    </p:spTree>
    <p:extLst>
      <p:ext uri="{BB962C8B-B14F-4D97-AF65-F5344CB8AC3E}">
        <p14:creationId xmlns:p14="http://schemas.microsoft.com/office/powerpoint/2010/main" val="280348610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Изображение 8" descr="презентация задник.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648"/>
            <a:ext cx="9144000" cy="6858000"/>
          </a:xfrm>
          <a:prstGeom prst="rect">
            <a:avLst/>
          </a:prstGeom>
        </p:spPr>
      </p:pic>
    </p:spTree>
    <p:extLst>
      <p:ext uri="{BB962C8B-B14F-4D97-AF65-F5344CB8AC3E}">
        <p14:creationId xmlns:p14="http://schemas.microsoft.com/office/powerpoint/2010/main" val="2878782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pic>
        <p:nvPicPr>
          <p:cNvPr id="6" name="Рисунок 5" descr="https://acato.ru/media/articles/%D0%A1%D1%85%D0%B5%D0%BC%D0%B0%20%D0%BF%D1%80%D0%B0%D0%B2%D0%BE%D0%BE%D1%82%D0%BD%D0%BE%D1%88%D0%B5%D0%BD%D0%B8%D0%B9%20%D0%9A%D0%A3.PNG"/>
          <p:cNvPicPr/>
          <p:nvPr/>
        </p:nvPicPr>
        <p:blipFill>
          <a:blip r:embed="rId4">
            <a:extLst>
              <a:ext uri="{28A0092B-C50C-407E-A947-70E740481C1C}">
                <a14:useLocalDpi xmlns:a14="http://schemas.microsoft.com/office/drawing/2010/main" val="0"/>
              </a:ext>
            </a:extLst>
          </a:blip>
          <a:srcRect/>
          <a:stretch>
            <a:fillRect/>
          </a:stretch>
        </p:blipFill>
        <p:spPr bwMode="auto">
          <a:xfrm>
            <a:off x="323528" y="260648"/>
            <a:ext cx="8244916" cy="5760640"/>
          </a:xfrm>
          <a:prstGeom prst="rect">
            <a:avLst/>
          </a:prstGeom>
          <a:noFill/>
          <a:ln>
            <a:noFill/>
          </a:ln>
        </p:spPr>
      </p:pic>
    </p:spTree>
    <p:extLst>
      <p:ext uri="{BB962C8B-B14F-4D97-AF65-F5344CB8AC3E}">
        <p14:creationId xmlns:p14="http://schemas.microsoft.com/office/powerpoint/2010/main" val="3073947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300395" y="176110"/>
            <a:ext cx="8568952" cy="6555641"/>
          </a:xfrm>
          <a:prstGeom prst="rect">
            <a:avLst/>
          </a:prstGeom>
          <a:noFill/>
        </p:spPr>
        <p:txBody>
          <a:bodyPr wrap="square">
            <a:spAutoFit/>
          </a:bodyPr>
          <a:lstStyle/>
          <a:p>
            <a:pPr algn="ctr"/>
            <a:r>
              <a:rPr lang="ru-RU" sz="2800" b="1"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rPr>
              <a:t>Кто и как устанавливает тарифы на оплату </a:t>
            </a:r>
            <a:r>
              <a:rPr lang="ru-RU" sz="2800" b="1" dirty="0" smtClean="0">
                <a:ln w="22225">
                  <a:solidFill>
                    <a:schemeClr val="accent2"/>
                  </a:solidFill>
                  <a:prstDash val="solid"/>
                </a:ln>
                <a:solidFill>
                  <a:schemeClr val="tx2"/>
                </a:solidFill>
                <a:latin typeface="Corbel"/>
              </a:rPr>
              <a:t>коммунальных услуг</a:t>
            </a:r>
            <a:r>
              <a:rPr lang="ru-RU" sz="28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rPr>
              <a:t>?</a:t>
            </a:r>
            <a:endParaRPr lang="ru-RU" sz="2800" b="1" dirty="0"/>
          </a:p>
          <a:p>
            <a:pPr algn="ctr"/>
            <a:endParaRPr lang="ru-RU" sz="2800" b="1" dirty="0">
              <a:ln w="22225">
                <a:solidFill>
                  <a:schemeClr val="accent2"/>
                </a:solidFill>
                <a:prstDash val="solid"/>
              </a:ln>
              <a:solidFill>
                <a:schemeClr val="tx2"/>
              </a:solidFill>
              <a:latin typeface="Corbel"/>
            </a:endParaRPr>
          </a:p>
          <a:p>
            <a:pPr algn="ctr"/>
            <a:r>
              <a:rPr lang="ru-RU"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Пост. Правительства РФ № 354 от 06.05.2011</a:t>
            </a:r>
          </a:p>
          <a:p>
            <a:pPr algn="ctr"/>
            <a:r>
              <a:rPr lang="ru-RU"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 предоставлении коммунальных услуг собственникам и пользователям помещений в МКД и жилых домов»</a:t>
            </a:r>
          </a:p>
          <a:p>
            <a:pPr algn="ctr"/>
            <a:r>
              <a:rPr lang="ru-RU"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Пост. Правительства РФ №306 от 23.05.2006</a:t>
            </a:r>
          </a:p>
          <a:p>
            <a:pPr algn="ctr"/>
            <a:r>
              <a:rPr lang="ru-RU"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«Об утверждении Правил установления и определения нормативов потребления коммунальных услуг</a:t>
            </a:r>
            <a: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algn="ctr"/>
            <a:endPar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ru-RU"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Федеральный закон от 30.12.2004 N 210-ФЗ</a:t>
            </a:r>
            <a:br>
              <a:rPr lang="ru-RU"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(ред. от 26.07.2017)</a:t>
            </a:r>
            <a:br>
              <a:rPr lang="ru-RU"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 основах регулирования тарифов организаций коммунального комплекса"</a:t>
            </a:r>
            <a:endParaRPr lang="ru-RU" sz="2800"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399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0" y="188640"/>
            <a:ext cx="8568952" cy="6124754"/>
          </a:xfrm>
          <a:prstGeom prst="rect">
            <a:avLst/>
          </a:prstGeom>
        </p:spPr>
        <p:txBody>
          <a:bodyPr wrap="square">
            <a:spAutoFit/>
          </a:bodyPr>
          <a:lstStyle/>
          <a:p>
            <a:pPr algn="ctr"/>
            <a:r>
              <a:rPr lang="ru-RU" sz="2800" b="1"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rPr>
              <a:t>Кто и как устанавливает тарифы на оплату </a:t>
            </a:r>
            <a:r>
              <a:rPr lang="ru-RU" sz="2800" b="1" dirty="0">
                <a:ln w="22225">
                  <a:solidFill>
                    <a:schemeClr val="accent2"/>
                  </a:solidFill>
                  <a:prstDash val="solid"/>
                </a:ln>
                <a:solidFill>
                  <a:schemeClr val="tx2"/>
                </a:solidFill>
                <a:latin typeface="Corbel"/>
              </a:rPr>
              <a:t>коммунальных услуг</a:t>
            </a:r>
            <a:r>
              <a:rPr lang="ru-RU" sz="2800" b="1"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rPr>
              <a:t>?</a:t>
            </a:r>
            <a:endParaRPr lang="ru-RU" sz="2800" b="1" dirty="0"/>
          </a:p>
          <a:p>
            <a:pPr algn="just"/>
            <a:r>
              <a:rPr lang="ru-RU" sz="2800" dirty="0" smtClean="0"/>
              <a:t>      </a:t>
            </a:r>
            <a:r>
              <a:rPr lang="ru-RU" sz="2800" dirty="0"/>
              <a:t>Порядок расчета стоимости коммунальных услуг, в соответствии со статьей 157 ЖК РФ, установлен Правительством РФ. В соответствии с приведенной нормой Правительством РФ принято постановление от 06.05.2011 N354 </a:t>
            </a:r>
            <a:r>
              <a:rPr lang="ru-RU" sz="2800" dirty="0">
                <a:ln w="0"/>
                <a:effectLst>
                  <a:outerShdw blurRad="38100" dist="19050" dir="2700000" algn="tl" rotWithShape="0">
                    <a:schemeClr val="dk1">
                      <a:alpha val="40000"/>
                    </a:schemeClr>
                  </a:outerShdw>
                </a:effectLst>
                <a:cs typeface="Times New Roman" panose="02020603050405020304" pitchFamily="18" charset="0"/>
              </a:rPr>
              <a:t>«О предоставлении коммунальных услуг собственникам и пользователям помещений в МКД и жилых домов» </a:t>
            </a:r>
            <a:r>
              <a:rPr lang="ru-RU" sz="2800" dirty="0"/>
              <a:t> (Правила 354), которые сводятся к тому, что стоимость коммунальной услуги определяется как произведение </a:t>
            </a:r>
            <a:r>
              <a:rPr lang="ru-RU" sz="2800" b="1" dirty="0"/>
              <a:t>тарифа на </a:t>
            </a:r>
            <a:r>
              <a:rPr lang="ru-RU" sz="2800" b="1" dirty="0" smtClean="0"/>
              <a:t>коммунальную услугу</a:t>
            </a:r>
            <a:r>
              <a:rPr lang="ru-RU" sz="2800" dirty="0"/>
              <a:t> и </a:t>
            </a:r>
            <a:r>
              <a:rPr lang="ru-RU" sz="2800" b="1" dirty="0"/>
              <a:t>потребленного объема услуги</a:t>
            </a:r>
            <a:r>
              <a:rPr lang="ru-RU" sz="2800" dirty="0" smtClean="0"/>
              <a:t>.</a:t>
            </a:r>
            <a:endParaRPr lang="ru-RU" sz="2800" dirty="0"/>
          </a:p>
        </p:txBody>
      </p:sp>
    </p:spTree>
    <p:extLst>
      <p:ext uri="{BB962C8B-B14F-4D97-AF65-F5344CB8AC3E}">
        <p14:creationId xmlns:p14="http://schemas.microsoft.com/office/powerpoint/2010/main" val="3621084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0" y="188640"/>
            <a:ext cx="8964488" cy="6001643"/>
          </a:xfrm>
          <a:prstGeom prst="rect">
            <a:avLst/>
          </a:prstGeom>
        </p:spPr>
        <p:txBody>
          <a:bodyPr wrap="square">
            <a:spAutoFit/>
          </a:bodyPr>
          <a:lstStyle/>
          <a:p>
            <a:pPr algn="just"/>
            <a:r>
              <a:rPr lang="ru-RU" sz="2400" b="1" dirty="0"/>
              <a:t>Какой тариф применяется при расчете стоимости коммунальной услуги?</a:t>
            </a:r>
          </a:p>
          <a:p>
            <a:pPr algn="just"/>
            <a:r>
              <a:rPr lang="ru-RU" sz="2400" dirty="0"/>
              <a:t>Пункт 38 Правил 354 устанавливает </a:t>
            </a:r>
          </a:p>
          <a:p>
            <a:pPr algn="just"/>
            <a:r>
              <a:rPr lang="ru-RU" sz="2400" dirty="0"/>
              <a:t>«</a:t>
            </a:r>
            <a:r>
              <a:rPr lang="ru-RU" sz="2400" i="1" dirty="0"/>
              <a:t>38. Размер платы за коммунальные услуги рассчитывается по тарифам (ценам) для потребителей, установленным </a:t>
            </a:r>
            <a:r>
              <a:rPr lang="ru-RU" sz="2400" i="1" dirty="0" err="1"/>
              <a:t>ресурсоснабжающей</a:t>
            </a:r>
            <a:r>
              <a:rPr lang="ru-RU" sz="2400" i="1" dirty="0"/>
              <a:t> организации в порядке, определенном законодательством Российской Федерации о государственном регулировании цен (тарифов)</a:t>
            </a:r>
            <a:r>
              <a:rPr lang="ru-RU" sz="2400" dirty="0"/>
              <a:t>». Во избежание разночтений необходимо особо обратить внимание, что приведенная норма ссылается на тарифы, «</a:t>
            </a:r>
            <a:r>
              <a:rPr lang="ru-RU" sz="2400" i="1" dirty="0"/>
              <a:t>установленные </a:t>
            </a:r>
            <a:r>
              <a:rPr lang="ru-RU" sz="2400" i="1" dirty="0" err="1"/>
              <a:t>ресурсоснабжающей</a:t>
            </a:r>
            <a:r>
              <a:rPr lang="ru-RU" sz="2400" i="1" dirty="0"/>
              <a:t> </a:t>
            </a:r>
            <a:r>
              <a:rPr lang="ru-RU" sz="2400" i="1" dirty="0" err="1"/>
              <a:t>организацИИ</a:t>
            </a:r>
            <a:r>
              <a:rPr lang="ru-RU" sz="2400" dirty="0"/>
              <a:t>» (то есть – </a:t>
            </a:r>
            <a:r>
              <a:rPr lang="ru-RU" sz="2400" b="1" dirty="0"/>
              <a:t>установленные для </a:t>
            </a:r>
            <a:r>
              <a:rPr lang="ru-RU" sz="2400" b="1" dirty="0" err="1"/>
              <a:t>ресурсоснабжающей</a:t>
            </a:r>
            <a:r>
              <a:rPr lang="ru-RU" sz="2400" b="1" dirty="0"/>
              <a:t> организации</a:t>
            </a:r>
            <a:r>
              <a:rPr lang="ru-RU" sz="2400" dirty="0"/>
              <a:t>), но никак не «</a:t>
            </a:r>
            <a:r>
              <a:rPr lang="ru-RU" sz="2400" i="1" dirty="0"/>
              <a:t>установленные </a:t>
            </a:r>
            <a:r>
              <a:rPr lang="ru-RU" sz="2400" i="1" dirty="0" err="1"/>
              <a:t>ресурсоснабжающей</a:t>
            </a:r>
            <a:r>
              <a:rPr lang="ru-RU" sz="2400" i="1" dirty="0"/>
              <a:t> </a:t>
            </a:r>
            <a:r>
              <a:rPr lang="ru-RU" sz="2400" i="1" dirty="0" err="1"/>
              <a:t>организацИЕЙ</a:t>
            </a:r>
            <a:r>
              <a:rPr lang="ru-RU" sz="2400" dirty="0"/>
              <a:t>» (</a:t>
            </a:r>
            <a:r>
              <a:rPr lang="ru-RU" sz="2400" b="1" dirty="0"/>
              <a:t>у РСО нет права устанавливать тарифы на коммунальные ресурсы</a:t>
            </a:r>
            <a:r>
              <a:rPr lang="ru-RU" sz="2400" dirty="0"/>
              <a:t>).</a:t>
            </a:r>
          </a:p>
        </p:txBody>
      </p:sp>
    </p:spTree>
    <p:extLst>
      <p:ext uri="{BB962C8B-B14F-4D97-AF65-F5344CB8AC3E}">
        <p14:creationId xmlns:p14="http://schemas.microsoft.com/office/powerpoint/2010/main" val="2272657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0" y="188640"/>
            <a:ext cx="8964488" cy="6124754"/>
          </a:xfrm>
          <a:prstGeom prst="rect">
            <a:avLst/>
          </a:prstGeom>
        </p:spPr>
        <p:txBody>
          <a:bodyPr wrap="square">
            <a:spAutoFit/>
          </a:bodyPr>
          <a:lstStyle/>
          <a:p>
            <a:pPr algn="just"/>
            <a:r>
              <a:rPr lang="ru-RU" sz="2800" dirty="0" smtClean="0"/>
              <a:t>     При расчете </a:t>
            </a:r>
            <a:r>
              <a:rPr lang="ru-RU" sz="2800" dirty="0"/>
              <a:t>стоимости </a:t>
            </a:r>
            <a:r>
              <a:rPr lang="ru-RU" sz="2800" b="1" dirty="0"/>
              <a:t>коммунальной услуги </a:t>
            </a:r>
            <a:r>
              <a:rPr lang="ru-RU" sz="2800" dirty="0"/>
              <a:t>применяется тот тариф, который установлен на </a:t>
            </a:r>
            <a:r>
              <a:rPr lang="ru-RU" sz="2800" b="1" dirty="0"/>
              <a:t>коммунальный ресурс</a:t>
            </a:r>
            <a:r>
              <a:rPr lang="ru-RU" sz="2800" dirty="0"/>
              <a:t>, поставляемый РСО.</a:t>
            </a:r>
          </a:p>
          <a:p>
            <a:pPr algn="just"/>
            <a:r>
              <a:rPr lang="ru-RU" sz="2800" dirty="0"/>
              <a:t>При этом часть 2 статьи 157 ЖК РФ прямо устанавливает, что тарифы утверждают органы государственной власти субъектов РФ: «</a:t>
            </a:r>
            <a:r>
              <a:rPr lang="ru-RU" sz="2800" i="1" dirty="0"/>
              <a:t>2. Размер платы за коммунальные услуги … рассчитывается </a:t>
            </a:r>
            <a:r>
              <a:rPr lang="ru-RU" sz="2800" b="1" i="1" dirty="0"/>
              <a:t>по тарифам, установленным органами государственной власти субъектов Российской Федерации</a:t>
            </a:r>
            <a:r>
              <a:rPr lang="ru-RU" sz="2800" i="1" dirty="0"/>
              <a:t> в порядке, установленном федеральным законом</a:t>
            </a:r>
            <a:r>
              <a:rPr lang="ru-RU" sz="2800" dirty="0"/>
              <a:t>».</a:t>
            </a:r>
          </a:p>
          <a:p>
            <a:pPr algn="just"/>
            <a:r>
              <a:rPr lang="ru-RU" sz="2800" dirty="0"/>
              <a:t>Можно сказать, что уже одна эта приведенная норма опровергает мнение о том, что </a:t>
            </a:r>
            <a:r>
              <a:rPr lang="ru-RU" sz="2800" dirty="0" smtClean="0"/>
              <a:t>ИКУ </a:t>
            </a:r>
            <a:r>
              <a:rPr lang="ru-RU" sz="2800" dirty="0"/>
              <a:t>или </a:t>
            </a:r>
            <a:r>
              <a:rPr lang="ru-RU" sz="2800" dirty="0" smtClean="0"/>
              <a:t>РСО </a:t>
            </a:r>
            <a:r>
              <a:rPr lang="ru-RU" sz="2800" dirty="0"/>
              <a:t>утверждают тарифы на </a:t>
            </a:r>
            <a:r>
              <a:rPr lang="ru-RU" sz="2800" dirty="0" smtClean="0"/>
              <a:t>коммунальные услуги.</a:t>
            </a:r>
            <a:endParaRPr lang="ru-RU" sz="2800" dirty="0"/>
          </a:p>
        </p:txBody>
      </p:sp>
    </p:spTree>
    <p:extLst>
      <p:ext uri="{BB962C8B-B14F-4D97-AF65-F5344CB8AC3E}">
        <p14:creationId xmlns:p14="http://schemas.microsoft.com/office/powerpoint/2010/main" val="3465365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183281" y="179249"/>
            <a:ext cx="8892480" cy="6432530"/>
          </a:xfrm>
          <a:prstGeom prst="rect">
            <a:avLst/>
          </a:prstGeom>
        </p:spPr>
        <p:txBody>
          <a:bodyPr wrap="square">
            <a:spAutoFit/>
          </a:bodyPr>
          <a:lstStyle/>
          <a:p>
            <a:r>
              <a:rPr lang="ru-RU" sz="2800" b="1" dirty="0" smtClean="0"/>
              <a:t>Статья </a:t>
            </a:r>
            <a:r>
              <a:rPr lang="ru-RU" sz="2800" b="1" dirty="0"/>
              <a:t>157. Размер платы за </a:t>
            </a:r>
            <a:r>
              <a:rPr lang="ru-RU" sz="2800" b="1" dirty="0" smtClean="0"/>
              <a:t>КУ </a:t>
            </a:r>
            <a:endParaRPr lang="ru-RU" sz="2800" b="1" dirty="0"/>
          </a:p>
          <a:p>
            <a:pPr algn="just"/>
            <a:r>
              <a:rPr lang="ru-RU" sz="2800" dirty="0"/>
              <a:t>      1. </a:t>
            </a:r>
            <a:r>
              <a:rPr lang="ru-RU" sz="2800" b="1" dirty="0"/>
              <a:t>Размер платы за КУ </a:t>
            </a:r>
            <a:r>
              <a:rPr lang="ru-RU" sz="2800" dirty="0"/>
              <a:t>рассчитывается </a:t>
            </a:r>
            <a:r>
              <a:rPr lang="ru-RU" sz="2800" b="1" dirty="0"/>
              <a:t>исходя из объема </a:t>
            </a:r>
            <a:r>
              <a:rPr lang="ru-RU" sz="2800" dirty="0"/>
              <a:t>потребляемых КУ, определяемого </a:t>
            </a:r>
            <a:r>
              <a:rPr lang="ru-RU" sz="2800" b="1" dirty="0"/>
              <a:t>по показаниям приборов учета</a:t>
            </a:r>
            <a:r>
              <a:rPr lang="ru-RU" sz="2800" dirty="0"/>
              <a:t>, а при их отсутствии исходя </a:t>
            </a:r>
            <a:r>
              <a:rPr lang="ru-RU" sz="2800" b="1" dirty="0"/>
              <a:t>из нормативов потребления КУ, </a:t>
            </a:r>
            <a:r>
              <a:rPr lang="ru-RU" sz="2800" dirty="0"/>
              <a:t>утверждаемых органами государственной власти субъектов РФ в порядке, установленном Правительством РФ. Правила предоставления, приостановки и ограничения предоставления КУ собственникам и пользователям помещений в МКД и жилых домах, а также правила, обязательные при заключении УО или ТСЖ либо ЖК или иным специализированным ПК договоров с РСО, устанавливаются Правительством РФ</a:t>
            </a:r>
            <a:r>
              <a:rPr lang="ru-RU" sz="2800" dirty="0" smtClean="0"/>
              <a:t>.</a:t>
            </a:r>
            <a:endParaRPr lang="ru-RU" sz="2400" dirty="0"/>
          </a:p>
          <a:p>
            <a:pPr algn="just"/>
            <a:endParaRPr lang="ru-RU" sz="2000" dirty="0"/>
          </a:p>
        </p:txBody>
      </p:sp>
    </p:spTree>
    <p:extLst>
      <p:ext uri="{BB962C8B-B14F-4D97-AF65-F5344CB8AC3E}">
        <p14:creationId xmlns:p14="http://schemas.microsoft.com/office/powerpoint/2010/main" val="100783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bwMode="auto">
          <a:xfrm>
            <a:off x="179512" y="116633"/>
            <a:ext cx="8784976" cy="6001643"/>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marL="457200" indent="-457200" algn="just">
              <a:buAutoNum type="arabicPeriod"/>
            </a:pPr>
            <a:r>
              <a:rPr lang="ru-RU" sz="2400" b="1" dirty="0" smtClean="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Что такое коммунальные услуги </a:t>
            </a:r>
          </a:p>
          <a:p>
            <a:pPr marL="457200" indent="-457200" algn="just">
              <a:buFontTx/>
              <a:buAutoNum type="arabicPeriod"/>
            </a:pPr>
            <a:r>
              <a:rPr lang="ru-RU" sz="2400" b="1"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Кто предоставляет коммунальную </a:t>
            </a:r>
            <a:r>
              <a:rPr lang="ru-RU" sz="2400" b="1" dirty="0" smtClean="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услугу</a:t>
            </a:r>
          </a:p>
          <a:p>
            <a:pPr marL="457200" indent="-457200" algn="just">
              <a:buFontTx/>
              <a:buAutoNum type="arabicPeriod"/>
            </a:pPr>
            <a:r>
              <a:rPr lang="ru-RU" sz="2400" b="1"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Схема предоставления коммунальной </a:t>
            </a:r>
            <a:r>
              <a:rPr lang="ru-RU" sz="2400" b="1" dirty="0" smtClean="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услуги</a:t>
            </a:r>
          </a:p>
          <a:p>
            <a:pPr marL="457200" indent="-457200" algn="just">
              <a:buFontTx/>
              <a:buAutoNum type="arabicPeriod"/>
            </a:pPr>
            <a:r>
              <a:rPr lang="ru-RU" sz="2400" b="1" dirty="0" smtClean="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Схема оплаты коммунальной услуги</a:t>
            </a:r>
          </a:p>
          <a:p>
            <a:pPr marL="457200" indent="-457200" algn="just">
              <a:buFontTx/>
              <a:buAutoNum type="arabicPeriod"/>
            </a:pPr>
            <a:r>
              <a:rPr lang="ru-RU" sz="2400" b="1"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Кто и как устанавливает тарифы на оплату коммунальных </a:t>
            </a:r>
            <a:r>
              <a:rPr lang="ru-RU" sz="2400" b="1" dirty="0" smtClean="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услуг</a:t>
            </a:r>
          </a:p>
          <a:p>
            <a:pPr marL="457200" indent="-457200" algn="just">
              <a:buFontTx/>
              <a:buAutoNum type="arabicPeriod"/>
            </a:pP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Кто утверждает нормативы потребления коммунальных услуг</a:t>
            </a:r>
          </a:p>
          <a:p>
            <a:pPr marL="457200" indent="-457200" algn="just">
              <a:buFontTx/>
              <a:buAutoNum type="arabicPeriod"/>
            </a:pPr>
            <a:r>
              <a:rPr lang="ru-RU"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Условия </a:t>
            </a: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предоставления коммунальных услуг</a:t>
            </a:r>
          </a:p>
          <a:p>
            <a:pPr marL="457200" indent="-457200" algn="just">
              <a:buFontTx/>
              <a:buAutoNum type="arabicPeriod"/>
            </a:pP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Виды, требования к качеству </a:t>
            </a:r>
            <a:r>
              <a:rPr lang="ru-RU"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предоставления </a:t>
            </a: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коммунальных услуг</a:t>
            </a:r>
          </a:p>
          <a:p>
            <a:pPr marL="457200" indent="-457200" algn="just">
              <a:buFontTx/>
              <a:buAutoNum type="arabicPeriod"/>
            </a:pP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Приборы учета потребленных коммунальных услуг (ИПУ, ОДПУ)</a:t>
            </a:r>
          </a:p>
          <a:p>
            <a:pPr marL="457200" indent="-457200" algn="just">
              <a:buFontTx/>
              <a:buAutoNum type="arabicPeriod"/>
            </a:pPr>
            <a:r>
              <a:rPr lang="ru-RU"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Размер </a:t>
            </a: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платы за коммунальные </a:t>
            </a:r>
            <a:r>
              <a:rPr lang="ru-RU"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услуги</a:t>
            </a:r>
          </a:p>
          <a:p>
            <a:pPr marL="457200" indent="-457200" algn="just">
              <a:buFontTx/>
              <a:buAutoNum type="arabicPeriod"/>
            </a:pPr>
            <a:r>
              <a:rPr lang="ru-RU"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Перерасчет </a:t>
            </a: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платы за коммунальную </a:t>
            </a:r>
            <a:r>
              <a:rPr lang="ru-RU"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услугу</a:t>
            </a:r>
          </a:p>
          <a:p>
            <a:pPr marL="457200" indent="-457200" algn="just">
              <a:buFontTx/>
              <a:buAutoNum type="arabicPeriod"/>
            </a:pPr>
            <a:r>
              <a:rPr lang="ru-RU"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Коммунальные ресурсы на содержание общего имущества</a:t>
            </a:r>
            <a:endParaRPr lang="en-US" sz="2400" dirty="0" smtClean="0">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2"/>
          <a:stretch>
            <a:fillRect/>
          </a:stretch>
        </p:blipFill>
        <p:spPr>
          <a:xfrm>
            <a:off x="350824" y="6525344"/>
            <a:ext cx="786452" cy="237765"/>
          </a:xfrm>
          <a:prstGeom prst="rect">
            <a:avLst/>
          </a:prstGeom>
        </p:spPr>
      </p:pic>
      <p:pic>
        <p:nvPicPr>
          <p:cNvPr id="5" name="Рисунок 4"/>
          <p:cNvPicPr>
            <a:picLocks noChangeAspect="1"/>
          </p:cNvPicPr>
          <p:nvPr/>
        </p:nvPicPr>
        <p:blipFill>
          <a:blip r:embed="rId3"/>
          <a:stretch>
            <a:fillRect/>
          </a:stretch>
        </p:blipFill>
        <p:spPr>
          <a:xfrm>
            <a:off x="1259632" y="6525344"/>
            <a:ext cx="1475360" cy="237765"/>
          </a:xfrm>
          <a:prstGeom prst="rect">
            <a:avLst/>
          </a:prstGeom>
        </p:spPr>
      </p:pic>
    </p:spTree>
    <p:extLst>
      <p:ext uri="{BB962C8B-B14F-4D97-AF65-F5344CB8AC3E}">
        <p14:creationId xmlns:p14="http://schemas.microsoft.com/office/powerpoint/2010/main" val="586853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0" y="188640"/>
            <a:ext cx="8892480" cy="5693866"/>
          </a:xfrm>
          <a:prstGeom prst="rect">
            <a:avLst/>
          </a:prstGeom>
        </p:spPr>
        <p:txBody>
          <a:bodyPr wrap="square">
            <a:spAutoFit/>
          </a:bodyPr>
          <a:lstStyle/>
          <a:p>
            <a:pPr algn="just"/>
            <a:r>
              <a:rPr lang="ru-RU" sz="2800" dirty="0"/>
              <a:t>При этом объем услуги может быть определен либо по приборам учета, либо по нормативам потребления (в случае отсутствия приборов учета). Дополнительно может быть применен </a:t>
            </a:r>
            <a:r>
              <a:rPr lang="ru-RU" sz="2800" b="1" u="sng" dirty="0">
                <a:hlinkClick r:id="rId4"/>
              </a:rPr>
              <a:t>повышающий коэффициент</a:t>
            </a:r>
            <a:endParaRPr lang="ru-RU" sz="2800" dirty="0"/>
          </a:p>
          <a:p>
            <a:pPr algn="just"/>
            <a:endParaRPr lang="ru-RU" sz="2800" dirty="0" smtClean="0"/>
          </a:p>
          <a:p>
            <a:pPr algn="just"/>
            <a:r>
              <a:rPr lang="ru-RU" sz="2800" dirty="0" smtClean="0"/>
              <a:t>3</a:t>
            </a:r>
            <a:r>
              <a:rPr lang="ru-RU" sz="2800" dirty="0"/>
              <a:t>. </a:t>
            </a:r>
            <a:r>
              <a:rPr lang="ru-RU" sz="2800" b="1" dirty="0"/>
              <a:t>Изменение формы собственности </a:t>
            </a:r>
            <a:r>
              <a:rPr lang="ru-RU" sz="2800" dirty="0"/>
              <a:t>на жилое помещение, оснований пользования жилым помещением, образования или ликвидации ТСЖ либо ЖК или иного специализированного ПК </a:t>
            </a:r>
            <a:r>
              <a:rPr lang="ru-RU" sz="2800" b="1" dirty="0"/>
              <a:t>не является</a:t>
            </a:r>
            <a:r>
              <a:rPr lang="ru-RU" sz="2800" dirty="0"/>
              <a:t> основанием </a:t>
            </a:r>
            <a:r>
              <a:rPr lang="ru-RU" sz="2800" b="1" dirty="0"/>
              <a:t>изменения размера </a:t>
            </a:r>
            <a:r>
              <a:rPr lang="ru-RU" sz="2800" dirty="0"/>
              <a:t>платы за КУ.</a:t>
            </a:r>
          </a:p>
          <a:p>
            <a:pPr algn="just"/>
            <a:endParaRPr lang="ru-RU" sz="2800" dirty="0"/>
          </a:p>
        </p:txBody>
      </p:sp>
    </p:spTree>
    <p:extLst>
      <p:ext uri="{BB962C8B-B14F-4D97-AF65-F5344CB8AC3E}">
        <p14:creationId xmlns:p14="http://schemas.microsoft.com/office/powerpoint/2010/main" val="1760640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0" y="188640"/>
            <a:ext cx="8568952" cy="6124754"/>
          </a:xfrm>
          <a:prstGeom prst="rect">
            <a:avLst/>
          </a:prstGeom>
        </p:spPr>
        <p:txBody>
          <a:bodyPr wrap="square">
            <a:spAutoFit/>
          </a:bodyPr>
          <a:lstStyle/>
          <a:p>
            <a:pPr algn="just"/>
            <a:r>
              <a:rPr lang="ru-RU" sz="2800" b="1" dirty="0" smtClean="0"/>
              <a:t>    Порядок утверждения тарифа </a:t>
            </a:r>
            <a:r>
              <a:rPr lang="ru-RU" sz="2800" dirty="0" smtClean="0"/>
              <a:t>определен </a:t>
            </a:r>
            <a:r>
              <a:rPr lang="ru-RU" sz="2800" dirty="0"/>
              <a:t>  </a:t>
            </a:r>
            <a:r>
              <a:rPr lang="ru-RU" sz="2800" dirty="0" smtClean="0"/>
              <a:t>ФЗ от </a:t>
            </a:r>
            <a:r>
              <a:rPr lang="ru-RU" sz="2800" dirty="0"/>
              <a:t>30.12.2004 N </a:t>
            </a:r>
            <a:r>
              <a:rPr lang="ru-RU" sz="2800" dirty="0" smtClean="0"/>
              <a:t>210-ФЗ (</a:t>
            </a:r>
            <a:r>
              <a:rPr lang="ru-RU" sz="2800" dirty="0"/>
              <a:t>ред. от 26.07.2017)</a:t>
            </a:r>
            <a:br>
              <a:rPr lang="ru-RU" sz="2800" dirty="0"/>
            </a:br>
            <a:r>
              <a:rPr lang="ru-RU" sz="2800" dirty="0"/>
              <a:t>"Об основах регулирования тарифов организаций коммунального </a:t>
            </a:r>
            <a:r>
              <a:rPr lang="ru-RU" sz="2800" dirty="0" smtClean="0"/>
              <a:t>комплекса«</a:t>
            </a:r>
          </a:p>
          <a:p>
            <a:pPr algn="just"/>
            <a:r>
              <a:rPr lang="ru-RU" sz="2800" dirty="0" smtClean="0"/>
              <a:t>      Свободный </a:t>
            </a:r>
            <a:r>
              <a:rPr lang="ru-RU" sz="2800" dirty="0"/>
              <a:t>доступ к информации о регулируемых услугах обеспечивается организациями коммунального комплекса в соответствии со стандартами раскрытия информации, утверждаемыми Правительством </a:t>
            </a:r>
            <a:r>
              <a:rPr lang="ru-RU" sz="2800" dirty="0" smtClean="0"/>
              <a:t>РФ, </a:t>
            </a:r>
            <a:r>
              <a:rPr lang="ru-RU" sz="2800" dirty="0"/>
              <a:t>путем ее опубликования в средствах массовой информации, включая сеть "Интернет", и предоставления информации на основании письменных запросов потребителей регулируемых услуг</a:t>
            </a:r>
            <a:r>
              <a:rPr lang="ru-RU" sz="2800" dirty="0" smtClean="0"/>
              <a:t>.</a:t>
            </a:r>
          </a:p>
        </p:txBody>
      </p:sp>
    </p:spTree>
    <p:extLst>
      <p:ext uri="{BB962C8B-B14F-4D97-AF65-F5344CB8AC3E}">
        <p14:creationId xmlns:p14="http://schemas.microsoft.com/office/powerpoint/2010/main" val="3367757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0" y="188640"/>
            <a:ext cx="8964488" cy="5693866"/>
          </a:xfrm>
          <a:prstGeom prst="rect">
            <a:avLst/>
          </a:prstGeom>
        </p:spPr>
        <p:txBody>
          <a:bodyPr wrap="square">
            <a:spAutoFit/>
          </a:bodyPr>
          <a:lstStyle/>
          <a:p>
            <a:pPr algn="just"/>
            <a:r>
              <a:rPr lang="ru-RU" sz="2800" dirty="0" smtClean="0"/>
              <a:t>1</a:t>
            </a:r>
            <a:r>
              <a:rPr lang="ru-RU" sz="2800" dirty="0"/>
              <a:t>. Стандарты раскрытия информации должны обеспечивать:</a:t>
            </a:r>
          </a:p>
          <a:p>
            <a:pPr algn="just"/>
            <a:r>
              <a:rPr lang="ru-RU" sz="2800" dirty="0"/>
              <a:t>1) доступность раскрываемой информации для неограниченного круга лиц, включая особенности раскрытия информации на территориях, на которых отсутствует доступ к сети "Интернет";</a:t>
            </a:r>
          </a:p>
          <a:p>
            <a:pPr algn="just"/>
            <a:r>
              <a:rPr lang="ru-RU" sz="2800" dirty="0"/>
              <a:t>2) прозрачность деятельности организаций коммунального комплекса при оказании услуг;</a:t>
            </a:r>
          </a:p>
          <a:p>
            <a:pPr algn="just"/>
            <a:r>
              <a:rPr lang="ru-RU" sz="2800" dirty="0" smtClean="0"/>
              <a:t>3</a:t>
            </a:r>
            <a:r>
              <a:rPr lang="ru-RU" sz="2800" dirty="0"/>
              <a:t>) открытость регулирования деятельности организаций коммунального комплекса;</a:t>
            </a:r>
          </a:p>
          <a:p>
            <a:pPr algn="just"/>
            <a:r>
              <a:rPr lang="ru-RU" sz="2800" dirty="0"/>
              <a:t>4) публичность условий реализации регулируемых услуг для потребителей (цена, качество, доступность, надежность</a:t>
            </a:r>
            <a:r>
              <a:rPr lang="ru-RU" sz="2800" dirty="0" smtClean="0"/>
              <a:t>);</a:t>
            </a:r>
            <a:endParaRPr lang="ru-RU" sz="2800" dirty="0"/>
          </a:p>
        </p:txBody>
      </p:sp>
    </p:spTree>
    <p:extLst>
      <p:ext uri="{BB962C8B-B14F-4D97-AF65-F5344CB8AC3E}">
        <p14:creationId xmlns:p14="http://schemas.microsoft.com/office/powerpoint/2010/main" val="15056278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0" y="188640"/>
            <a:ext cx="8964488" cy="3539430"/>
          </a:xfrm>
          <a:prstGeom prst="rect">
            <a:avLst/>
          </a:prstGeom>
        </p:spPr>
        <p:txBody>
          <a:bodyPr wrap="square">
            <a:spAutoFit/>
          </a:bodyPr>
          <a:lstStyle/>
          <a:p>
            <a:pPr algn="just"/>
            <a:r>
              <a:rPr lang="ru-RU" sz="2800" dirty="0" smtClean="0"/>
              <a:t>1</a:t>
            </a:r>
            <a:r>
              <a:rPr lang="ru-RU" sz="2800" dirty="0"/>
              <a:t>. Стандарты раскрытия информации должны обеспечивать:</a:t>
            </a:r>
          </a:p>
          <a:p>
            <a:pPr algn="just"/>
            <a:r>
              <a:rPr lang="ru-RU" sz="2800" dirty="0" smtClean="0"/>
              <a:t>5</a:t>
            </a:r>
            <a:r>
              <a:rPr lang="ru-RU" sz="2800" dirty="0"/>
              <a:t>) неограниченный доступ потребителей к регулируемым услугам организаций коммунального комплекса;</a:t>
            </a:r>
          </a:p>
          <a:p>
            <a:pPr algn="just"/>
            <a:r>
              <a:rPr lang="ru-RU" sz="2800" dirty="0" smtClean="0"/>
              <a:t>6</a:t>
            </a:r>
            <a:r>
              <a:rPr lang="ru-RU" sz="2800" dirty="0"/>
              <a:t>) публичность при разработке, согласовании, принятии и реализации инвестиционных и производственных программ</a:t>
            </a:r>
            <a:r>
              <a:rPr lang="ru-RU" sz="2800" dirty="0" smtClean="0"/>
              <a:t>.</a:t>
            </a:r>
            <a:endParaRPr lang="ru-RU" sz="2800" dirty="0"/>
          </a:p>
        </p:txBody>
      </p:sp>
    </p:spTree>
    <p:extLst>
      <p:ext uri="{BB962C8B-B14F-4D97-AF65-F5344CB8AC3E}">
        <p14:creationId xmlns:p14="http://schemas.microsoft.com/office/powerpoint/2010/main" val="1216105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107504" y="188640"/>
            <a:ext cx="8928992" cy="6093976"/>
          </a:xfrm>
          <a:prstGeom prst="rect">
            <a:avLst/>
          </a:prstGeom>
        </p:spPr>
        <p:txBody>
          <a:bodyPr wrap="square">
            <a:spAutoFit/>
          </a:bodyPr>
          <a:lstStyle/>
          <a:p>
            <a:r>
              <a:rPr lang="ru-RU" sz="2600" dirty="0" smtClean="0"/>
              <a:t>2</a:t>
            </a:r>
            <a:r>
              <a:rPr lang="ru-RU" sz="2600" dirty="0"/>
              <a:t>. Стандарты раскрытия информации утверждаются Правительством </a:t>
            </a:r>
            <a:r>
              <a:rPr lang="ru-RU" sz="2600" dirty="0" smtClean="0"/>
              <a:t>РФ </a:t>
            </a:r>
            <a:r>
              <a:rPr lang="ru-RU" sz="2600" dirty="0"/>
              <a:t>и содержат состав и порядок предоставления информации о регулируемых услугах. </a:t>
            </a:r>
            <a:endParaRPr lang="ru-RU" sz="2600" dirty="0" smtClean="0"/>
          </a:p>
          <a:p>
            <a:r>
              <a:rPr lang="ru-RU" sz="2600" dirty="0" smtClean="0"/>
              <a:t>В </a:t>
            </a:r>
            <a:r>
              <a:rPr lang="ru-RU" sz="2600" dirty="0"/>
              <a:t>соответствии со стандартами раскрытия информации органы исполнительной власти субъекта </a:t>
            </a:r>
            <a:r>
              <a:rPr lang="ru-RU" sz="2600" dirty="0" smtClean="0"/>
              <a:t>РФ, </a:t>
            </a:r>
            <a:r>
              <a:rPr lang="ru-RU" sz="2600" dirty="0"/>
              <a:t>учитывая отраслевые, структурные</a:t>
            </a:r>
            <a:r>
              <a:rPr lang="ru-RU" sz="2600" dirty="0" smtClean="0"/>
              <a:t>, технологические</a:t>
            </a:r>
            <a:r>
              <a:rPr lang="ru-RU" sz="2600" dirty="0"/>
              <a:t>, </a:t>
            </a:r>
            <a:r>
              <a:rPr lang="ru-RU" sz="2600" dirty="0" smtClean="0"/>
              <a:t>географические </a:t>
            </a:r>
            <a:r>
              <a:rPr lang="ru-RU" sz="2600" dirty="0"/>
              <a:t>и другие особенности деятельности организаций коммунального комплекса, вправе утверждать</a:t>
            </a:r>
            <a:r>
              <a:rPr lang="ru-RU" sz="2600" dirty="0" smtClean="0"/>
              <a:t>:</a:t>
            </a:r>
          </a:p>
          <a:p>
            <a:r>
              <a:rPr lang="ru-RU" sz="2600" dirty="0"/>
              <a:t>1) формы, сроки и периодичность предоставления организациями </a:t>
            </a:r>
            <a:r>
              <a:rPr lang="ru-RU" sz="2600" dirty="0" smtClean="0"/>
              <a:t>КК </a:t>
            </a:r>
            <a:r>
              <a:rPr lang="ru-RU" sz="2600" dirty="0"/>
              <a:t>информации, подлежащей свободному доступу;</a:t>
            </a:r>
          </a:p>
          <a:p>
            <a:r>
              <a:rPr lang="ru-RU" sz="2600" dirty="0"/>
              <a:t>2) правила заполнения утвержденных </a:t>
            </a:r>
            <a:r>
              <a:rPr lang="ru-RU" sz="2600" dirty="0" smtClean="0"/>
              <a:t>форм </a:t>
            </a:r>
            <a:r>
              <a:rPr lang="ru-RU" sz="2600" dirty="0"/>
              <a:t>конкретными организациями </a:t>
            </a:r>
            <a:r>
              <a:rPr lang="ru-RU" sz="2600" dirty="0" smtClean="0"/>
              <a:t>КК и </a:t>
            </a:r>
            <a:r>
              <a:rPr lang="ru-RU" sz="2600" dirty="0"/>
              <a:t>(или) их группами (категориями</a:t>
            </a:r>
            <a:r>
              <a:rPr lang="ru-RU" sz="2600" dirty="0" smtClean="0"/>
              <a:t>).</a:t>
            </a:r>
            <a:endParaRPr lang="ru-RU" sz="2600" dirty="0"/>
          </a:p>
        </p:txBody>
      </p:sp>
    </p:spTree>
    <p:extLst>
      <p:ext uri="{BB962C8B-B14F-4D97-AF65-F5344CB8AC3E}">
        <p14:creationId xmlns:p14="http://schemas.microsoft.com/office/powerpoint/2010/main" val="1303746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0" y="188640"/>
            <a:ext cx="9036496" cy="6124754"/>
          </a:xfrm>
          <a:prstGeom prst="rect">
            <a:avLst/>
          </a:prstGeom>
        </p:spPr>
        <p:txBody>
          <a:bodyPr wrap="square">
            <a:spAutoFit/>
          </a:bodyPr>
          <a:lstStyle/>
          <a:p>
            <a:pPr algn="ctr"/>
            <a:r>
              <a:rPr lang="ru-RU" sz="2800" b="1" dirty="0"/>
              <a:t>Досрочный пересмотр тарифов и надбавок</a:t>
            </a:r>
          </a:p>
          <a:p>
            <a:r>
              <a:rPr lang="ru-RU" sz="2800" dirty="0"/>
              <a:t> </a:t>
            </a:r>
          </a:p>
          <a:p>
            <a:r>
              <a:rPr lang="ru-RU" sz="2800" dirty="0"/>
              <a:t>1. Основаниями для досрочного пересмотра органами регулирования тарифов на услуги организаций </a:t>
            </a:r>
            <a:r>
              <a:rPr lang="ru-RU" sz="2800" dirty="0" smtClean="0"/>
              <a:t>коммунального комплекса являются</a:t>
            </a:r>
            <a:r>
              <a:rPr lang="ru-RU" sz="2800" dirty="0"/>
              <a:t>:</a:t>
            </a:r>
          </a:p>
          <a:p>
            <a:r>
              <a:rPr lang="ru-RU" sz="2800" dirty="0" smtClean="0"/>
              <a:t>1</a:t>
            </a:r>
            <a:r>
              <a:rPr lang="ru-RU" sz="2800" dirty="0"/>
              <a:t>) объективное изменение условий деятельности организации коммунального комплекса, влияющее на стоимость услуг этой организации;</a:t>
            </a:r>
          </a:p>
          <a:p>
            <a:r>
              <a:rPr lang="ru-RU" sz="2800" dirty="0" smtClean="0"/>
              <a:t>2</a:t>
            </a:r>
            <a:r>
              <a:rPr lang="ru-RU" sz="2800" dirty="0"/>
              <a:t>) нарушение организацией коммунального комплекса утвержденной производственной программы, выявленное по результатам мониторинга выполнения этой программы;</a:t>
            </a:r>
          </a:p>
          <a:p>
            <a:r>
              <a:rPr lang="ru-RU" sz="2800" dirty="0"/>
              <a:t>3) предписание антимонопольного органа;</a:t>
            </a:r>
          </a:p>
          <a:p>
            <a:r>
              <a:rPr lang="ru-RU" sz="2800" dirty="0" smtClean="0"/>
              <a:t>(в </a:t>
            </a:r>
            <a:r>
              <a:rPr lang="ru-RU" sz="2800" dirty="0"/>
              <a:t>ред. </a:t>
            </a:r>
            <a:r>
              <a:rPr lang="ru-RU" sz="2800" dirty="0" smtClean="0"/>
              <a:t>ФЗ от </a:t>
            </a:r>
            <a:r>
              <a:rPr lang="ru-RU" sz="2800" dirty="0"/>
              <a:t>26.07.2017 N 205-ФЗ</a:t>
            </a:r>
            <a:r>
              <a:rPr lang="ru-RU" sz="2800" dirty="0" smtClean="0"/>
              <a:t>)</a:t>
            </a:r>
            <a:endParaRPr lang="ru-RU" sz="2800" dirty="0"/>
          </a:p>
        </p:txBody>
      </p:sp>
    </p:spTree>
    <p:extLst>
      <p:ext uri="{BB962C8B-B14F-4D97-AF65-F5344CB8AC3E}">
        <p14:creationId xmlns:p14="http://schemas.microsoft.com/office/powerpoint/2010/main" val="6964255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0" y="188640"/>
            <a:ext cx="8892480" cy="4832092"/>
          </a:xfrm>
          <a:prstGeom prst="rect">
            <a:avLst/>
          </a:prstGeom>
        </p:spPr>
        <p:txBody>
          <a:bodyPr wrap="square">
            <a:spAutoFit/>
          </a:bodyPr>
          <a:lstStyle/>
          <a:p>
            <a:pPr algn="ctr"/>
            <a:r>
              <a:rPr lang="ru-RU" sz="2800" b="1" dirty="0"/>
              <a:t>Досрочный пересмотр тарифов и надбавок</a:t>
            </a:r>
          </a:p>
          <a:p>
            <a:r>
              <a:rPr lang="ru-RU" sz="2800" dirty="0"/>
              <a:t> </a:t>
            </a:r>
          </a:p>
          <a:p>
            <a:r>
              <a:rPr lang="ru-RU" sz="2800" dirty="0" smtClean="0"/>
              <a:t>4</a:t>
            </a:r>
            <a:r>
              <a:rPr lang="ru-RU" sz="2800" dirty="0"/>
              <a:t>) предписание федерального органа исполнительной власти, уполномоченного на осуществление федерального государственного контроля (надзора) в области регулирования тарифов и надбавок в коммунальном комплексе, органу регулирования субъекта Российской Федерации;</a:t>
            </a:r>
          </a:p>
          <a:p>
            <a:r>
              <a:rPr lang="ru-RU" sz="2800" dirty="0"/>
              <a:t>(п. 4 в ред. Федерального закона от 25.06.2012 N 93-ФЗ)</a:t>
            </a:r>
          </a:p>
        </p:txBody>
      </p:sp>
    </p:spTree>
    <p:extLst>
      <p:ext uri="{BB962C8B-B14F-4D97-AF65-F5344CB8AC3E}">
        <p14:creationId xmlns:p14="http://schemas.microsoft.com/office/powerpoint/2010/main" val="18000475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107504" y="260648"/>
            <a:ext cx="8568952" cy="6555641"/>
          </a:xfrm>
          <a:prstGeom prst="rect">
            <a:avLst/>
          </a:prstGeom>
        </p:spPr>
        <p:txBody>
          <a:bodyPr wrap="square">
            <a:spAutoFit/>
          </a:bodyPr>
          <a:lstStyle/>
          <a:p>
            <a:pPr algn="just"/>
            <a:r>
              <a:rPr lang="ru-RU" sz="2800" b="1" dirty="0"/>
              <a:t>Статья 157.1. Ограничение повышения размера вносимой гражданами платы за КУ </a:t>
            </a:r>
            <a:r>
              <a:rPr lang="ru-RU" sz="2800" dirty="0"/>
              <a:t>(введена Федеральным законом от 28.12.2013 N 417-ФЗ)</a:t>
            </a:r>
          </a:p>
          <a:p>
            <a:pPr algn="just"/>
            <a:r>
              <a:rPr lang="ru-RU" sz="2800" dirty="0"/>
              <a:t> 1. </a:t>
            </a:r>
            <a:r>
              <a:rPr lang="ru-RU" sz="2800" b="1" dirty="0"/>
              <a:t>Не допускается </a:t>
            </a:r>
            <a:r>
              <a:rPr lang="ru-RU" sz="2800" dirty="0"/>
              <a:t>повышение размера вносимой гражданами платы за КУ </a:t>
            </a:r>
            <a:r>
              <a:rPr lang="ru-RU" sz="2800" b="1" dirty="0"/>
              <a:t>выше предельных </a:t>
            </a:r>
            <a:r>
              <a:rPr lang="ru-RU" sz="2800" dirty="0"/>
              <a:t>(максимальных) </a:t>
            </a:r>
            <a:r>
              <a:rPr lang="ru-RU" sz="2800" b="1" dirty="0"/>
              <a:t>индексов</a:t>
            </a:r>
            <a:r>
              <a:rPr lang="ru-RU" sz="2800" dirty="0"/>
              <a:t> изменения размера вносимой гражданами платы за КУ в муниципальных образованиях (далее - предельные индексы), утвержденных высшим должностным лицом субъекта РФ (руководителем высшего исполнительного органа </a:t>
            </a:r>
            <a:r>
              <a:rPr lang="ru-RU" sz="2800" dirty="0" err="1" smtClean="0"/>
              <a:t>госвласти</a:t>
            </a:r>
            <a:r>
              <a:rPr lang="ru-RU" sz="2800" dirty="0" smtClean="0"/>
              <a:t> </a:t>
            </a:r>
            <a:r>
              <a:rPr lang="ru-RU" sz="2800" dirty="0"/>
              <a:t>субъекта РФ). В случаях, предусмотренных законодательством РФ, предельные индексы утверждаются по согласованию с представительными органами </a:t>
            </a:r>
            <a:r>
              <a:rPr lang="ru-RU" sz="2800" dirty="0" smtClean="0"/>
              <a:t>МО.</a:t>
            </a:r>
            <a:endParaRPr lang="ru-RU" sz="2000" dirty="0"/>
          </a:p>
        </p:txBody>
      </p:sp>
    </p:spTree>
    <p:extLst>
      <p:ext uri="{BB962C8B-B14F-4D97-AF65-F5344CB8AC3E}">
        <p14:creationId xmlns:p14="http://schemas.microsoft.com/office/powerpoint/2010/main" val="8315151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0" y="188640"/>
            <a:ext cx="8568952" cy="4708981"/>
          </a:xfrm>
          <a:prstGeom prst="rect">
            <a:avLst/>
          </a:prstGeom>
        </p:spPr>
        <p:txBody>
          <a:bodyPr wrap="square">
            <a:spAutoFit/>
          </a:bodyPr>
          <a:lstStyle/>
          <a:p>
            <a:pPr algn="just"/>
            <a:r>
              <a:rPr lang="ru-RU" sz="2800" b="1" dirty="0" smtClean="0"/>
              <a:t>Статья </a:t>
            </a:r>
            <a:r>
              <a:rPr lang="ru-RU" sz="2800" b="1" dirty="0"/>
              <a:t>157.1. </a:t>
            </a:r>
            <a:endParaRPr lang="ru-RU" sz="2800" b="1" dirty="0" smtClean="0"/>
          </a:p>
          <a:p>
            <a:pPr algn="just"/>
            <a:r>
              <a:rPr lang="ru-RU" sz="2800" dirty="0"/>
              <a:t>  2. </a:t>
            </a:r>
            <a:r>
              <a:rPr lang="ru-RU" sz="2800" b="1" dirty="0"/>
              <a:t>Предельные индексы </a:t>
            </a:r>
            <a:r>
              <a:rPr lang="ru-RU" sz="2800" dirty="0"/>
              <a:t>устанавливаются на основании индексов изменения размера вносимой гражданами платы за КУ в среднем по субъектам РФ, утвержденных Правительством РФ (далее - индексы по субъектам РФ). </a:t>
            </a:r>
            <a:r>
              <a:rPr lang="ru-RU" sz="2800" b="1" dirty="0"/>
              <a:t>Предельные индексы и индексы по субъектам РФ </a:t>
            </a:r>
            <a:r>
              <a:rPr lang="ru-RU" sz="2800" dirty="0"/>
              <a:t>устанавливаются на долгосрочный период (на срок </a:t>
            </a:r>
            <a:r>
              <a:rPr lang="ru-RU" sz="2800" b="1" dirty="0"/>
              <a:t>не менее чем три года</a:t>
            </a:r>
            <a:r>
              <a:rPr lang="ru-RU" sz="2800" dirty="0"/>
              <a:t>, если иное не установлено Правительством РФ)</a:t>
            </a:r>
            <a:endParaRPr lang="ru-RU" sz="2800" dirty="0">
              <a:solidFill>
                <a:prstClr val="black"/>
              </a:solidFill>
            </a:endParaRPr>
          </a:p>
          <a:p>
            <a:pPr algn="just"/>
            <a:endParaRPr lang="ru-RU" sz="2000" dirty="0"/>
          </a:p>
        </p:txBody>
      </p:sp>
    </p:spTree>
    <p:extLst>
      <p:ext uri="{BB962C8B-B14F-4D97-AF65-F5344CB8AC3E}">
        <p14:creationId xmlns:p14="http://schemas.microsoft.com/office/powerpoint/2010/main" val="7096486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111273" y="-875"/>
            <a:ext cx="8964488" cy="6555641"/>
          </a:xfrm>
          <a:prstGeom prst="rect">
            <a:avLst/>
          </a:prstGeom>
        </p:spPr>
        <p:txBody>
          <a:bodyPr wrap="square">
            <a:spAutoFit/>
          </a:bodyPr>
          <a:lstStyle/>
          <a:p>
            <a:pPr algn="ctr"/>
            <a:r>
              <a:rPr lang="ru-RU" sz="2800" b="1" dirty="0"/>
              <a:t>Кто утверждает нормативы потребления коммунальных услуг?</a:t>
            </a:r>
          </a:p>
          <a:p>
            <a:pPr algn="just"/>
            <a:r>
              <a:rPr lang="ru-RU" sz="2800" dirty="0"/>
              <a:t>Для потребителей, помещения которых не оборудованы приборами учета коммунальных ресурсов, существенную роль играют не только </a:t>
            </a:r>
            <a:r>
              <a:rPr lang="ru-RU" sz="2800" b="1" dirty="0"/>
              <a:t>тарифы</a:t>
            </a:r>
            <a:r>
              <a:rPr lang="ru-RU" sz="2800" dirty="0"/>
              <a:t> на коммунальные услуги, но и </a:t>
            </a:r>
            <a:r>
              <a:rPr lang="ru-RU" sz="2800" b="1" dirty="0"/>
              <a:t>нормативы</a:t>
            </a:r>
            <a:r>
              <a:rPr lang="ru-RU" sz="2800" dirty="0"/>
              <a:t> потребления таких </a:t>
            </a:r>
            <a:r>
              <a:rPr lang="ru-RU" sz="2800" dirty="0" smtClean="0"/>
              <a:t>услуг</a:t>
            </a:r>
            <a:r>
              <a:rPr lang="ru-RU" sz="2800" dirty="0"/>
              <a:t> </a:t>
            </a:r>
            <a:r>
              <a:rPr lang="ru-RU" sz="2800" dirty="0" smtClean="0"/>
              <a:t>- </a:t>
            </a:r>
            <a:r>
              <a:rPr lang="ru-RU" sz="2800" dirty="0"/>
              <a:t>количественный показатель объема потребления коммунального ресурса, утверждаемый </a:t>
            </a:r>
            <a:r>
              <a:rPr lang="ru-RU" sz="2800" dirty="0" smtClean="0"/>
              <a:t>органами </a:t>
            </a:r>
            <a:r>
              <a:rPr lang="ru-RU" sz="2800" dirty="0"/>
              <a:t>государственной власти субъектов </a:t>
            </a:r>
            <a:r>
              <a:rPr lang="ru-RU" sz="2800" dirty="0" smtClean="0"/>
              <a:t>РФ </a:t>
            </a:r>
            <a:r>
              <a:rPr lang="ru-RU" sz="2800" dirty="0"/>
              <a:t>и применяемый для расчета размера платы за коммунальную услугу при отсутствии приборов учета и в иных случаях, предусмотренных настоящими Правилами;</a:t>
            </a:r>
          </a:p>
          <a:p>
            <a:r>
              <a:rPr lang="ru-RU" sz="2800" dirty="0"/>
              <a:t>(в ред. </a:t>
            </a:r>
            <a:r>
              <a:rPr lang="ru-RU" sz="2800" dirty="0" smtClean="0"/>
              <a:t>ПП </a:t>
            </a:r>
            <a:r>
              <a:rPr lang="ru-RU" sz="2800" dirty="0"/>
              <a:t>РФ от 26.12.2016 N 1498)</a:t>
            </a:r>
          </a:p>
          <a:p>
            <a:pPr algn="just"/>
            <a:r>
              <a:rPr lang="ru-RU" sz="2800" dirty="0"/>
              <a:t> </a:t>
            </a:r>
            <a:endParaRPr lang="ru-RU" sz="2000" dirty="0"/>
          </a:p>
        </p:txBody>
      </p:sp>
    </p:spTree>
    <p:extLst>
      <p:ext uri="{BB962C8B-B14F-4D97-AF65-F5344CB8AC3E}">
        <p14:creationId xmlns:p14="http://schemas.microsoft.com/office/powerpoint/2010/main" val="977732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bwMode="auto">
          <a:xfrm>
            <a:off x="323528" y="248165"/>
            <a:ext cx="8568952" cy="6555641"/>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lvl="0" algn="ctr"/>
            <a:r>
              <a:rPr lang="ru-RU" sz="2800" b="1" dirty="0" smtClean="0">
                <a:ln w="0"/>
                <a:effectLst>
                  <a:outerShdw blurRad="38100" dist="19050" dir="2700000" algn="tl" rotWithShape="0">
                    <a:schemeClr val="dk1">
                      <a:alpha val="40000"/>
                    </a:schemeClr>
                  </a:outerShdw>
                </a:effectLst>
              </a:rPr>
              <a:t>Что такое коммунальные услуги</a:t>
            </a:r>
            <a:r>
              <a:rPr lang="en-US" sz="2800" b="1" dirty="0" smtClean="0">
                <a:ln w="0"/>
                <a:effectLst>
                  <a:outerShdw blurRad="38100" dist="19050" dir="2700000" algn="tl" rotWithShape="0">
                    <a:schemeClr val="dk1">
                      <a:alpha val="40000"/>
                    </a:schemeClr>
                  </a:outerShdw>
                </a:effectLst>
              </a:rPr>
              <a:t> </a:t>
            </a:r>
            <a:endParaRPr lang="ru-RU" sz="2800" b="1" dirty="0" smtClean="0">
              <a:ln w="0"/>
              <a:effectLst>
                <a:outerShdw blurRad="38100" dist="19050" dir="2700000" algn="tl" rotWithShape="0">
                  <a:schemeClr val="dk1">
                    <a:alpha val="40000"/>
                  </a:schemeClr>
                </a:outerShdw>
              </a:effectLst>
            </a:endParaRPr>
          </a:p>
          <a:p>
            <a:pPr algn="just"/>
            <a:r>
              <a:rPr lang="ru-RU" sz="2800" b="1" dirty="0" smtClean="0"/>
              <a:t>"</a:t>
            </a:r>
            <a:r>
              <a:rPr lang="ru-RU" sz="2800" b="1" dirty="0"/>
              <a:t>коммунальные ресурсы" </a:t>
            </a:r>
            <a:r>
              <a:rPr lang="ru-RU" sz="2800" dirty="0"/>
              <a:t>- холодная вода, горячая вода, электрическая энергия, газ, тепловая энергия, теплоноситель в виде горячей воды в открытых системах теплоснабжения (горячего водоснабжения), бытовой газ в баллонах, твердое топливо при наличии печного отопления, используемые для предоставления коммунальных услуг и потребляемые при содержании общего имущества в многоквартирном доме. К коммунальным ресурсам приравниваются также сточные воды, отводимые по централизованным сетям инженерно-технического обеспечения;</a:t>
            </a:r>
          </a:p>
          <a:p>
            <a:pPr algn="just"/>
            <a:r>
              <a:rPr lang="ru-RU" sz="2800" dirty="0" smtClean="0"/>
              <a:t>                       (</a:t>
            </a:r>
            <a:r>
              <a:rPr lang="ru-RU" sz="2800" dirty="0"/>
              <a:t>в ред. </a:t>
            </a:r>
            <a:r>
              <a:rPr lang="ru-RU" sz="2800" dirty="0" smtClean="0"/>
              <a:t>ПП </a:t>
            </a:r>
            <a:r>
              <a:rPr lang="ru-RU" sz="2800" dirty="0"/>
              <a:t>РФ </a:t>
            </a:r>
            <a:r>
              <a:rPr lang="ru-RU" sz="2800" dirty="0" smtClean="0"/>
              <a:t>от </a:t>
            </a:r>
            <a:r>
              <a:rPr lang="ru-RU" sz="2800" dirty="0"/>
              <a:t>26.12.2016 N 1498)</a:t>
            </a:r>
          </a:p>
        </p:txBody>
      </p:sp>
      <p:pic>
        <p:nvPicPr>
          <p:cNvPr id="4" name="Рисунок 3"/>
          <p:cNvPicPr>
            <a:picLocks noChangeAspect="1"/>
          </p:cNvPicPr>
          <p:nvPr/>
        </p:nvPicPr>
        <p:blipFill>
          <a:blip r:embed="rId2"/>
          <a:stretch>
            <a:fillRect/>
          </a:stretch>
        </p:blipFill>
        <p:spPr>
          <a:xfrm>
            <a:off x="350824" y="6525344"/>
            <a:ext cx="786452" cy="237765"/>
          </a:xfrm>
          <a:prstGeom prst="rect">
            <a:avLst/>
          </a:prstGeom>
        </p:spPr>
      </p:pic>
      <p:pic>
        <p:nvPicPr>
          <p:cNvPr id="5" name="Рисунок 4"/>
          <p:cNvPicPr>
            <a:picLocks noChangeAspect="1"/>
          </p:cNvPicPr>
          <p:nvPr/>
        </p:nvPicPr>
        <p:blipFill>
          <a:blip r:embed="rId3"/>
          <a:stretch>
            <a:fillRect/>
          </a:stretch>
        </p:blipFill>
        <p:spPr>
          <a:xfrm>
            <a:off x="1259632" y="6525344"/>
            <a:ext cx="1475360" cy="237765"/>
          </a:xfrm>
          <a:prstGeom prst="rect">
            <a:avLst/>
          </a:prstGeom>
        </p:spPr>
      </p:pic>
    </p:spTree>
    <p:extLst>
      <p:ext uri="{BB962C8B-B14F-4D97-AF65-F5344CB8AC3E}">
        <p14:creationId xmlns:p14="http://schemas.microsoft.com/office/powerpoint/2010/main" val="116509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0" y="116632"/>
            <a:ext cx="9144000" cy="6555641"/>
          </a:xfrm>
          <a:prstGeom prst="rect">
            <a:avLst/>
          </a:prstGeom>
        </p:spPr>
        <p:txBody>
          <a:bodyPr wrap="square">
            <a:spAutoFit/>
          </a:bodyPr>
          <a:lstStyle/>
          <a:p>
            <a:pPr algn="ctr"/>
            <a:r>
              <a:rPr lang="ru-RU" sz="2800" b="1" dirty="0" smtClean="0"/>
              <a:t>Порядок предоставления коммунальных услуг.</a:t>
            </a:r>
            <a:endParaRPr lang="ru-RU" sz="2800" b="1" dirty="0"/>
          </a:p>
          <a:p>
            <a:r>
              <a:rPr lang="ru-RU" sz="2800" b="1" dirty="0"/>
              <a:t>Условиями предоставления </a:t>
            </a:r>
            <a:r>
              <a:rPr lang="ru-RU" sz="2800" dirty="0"/>
              <a:t>коммунальных услуг потребителю в </a:t>
            </a:r>
            <a:r>
              <a:rPr lang="ru-RU" sz="2800" dirty="0" smtClean="0"/>
              <a:t>МКД:</a:t>
            </a:r>
            <a:endParaRPr lang="ru-RU" sz="2800" dirty="0"/>
          </a:p>
          <a:p>
            <a:r>
              <a:rPr lang="ru-RU" sz="2800" dirty="0"/>
              <a:t>а) </a:t>
            </a:r>
            <a:r>
              <a:rPr lang="ru-RU" sz="2800" dirty="0" smtClean="0"/>
              <a:t>КУ предоставляются </a:t>
            </a:r>
            <a:r>
              <a:rPr lang="ru-RU" sz="2800" dirty="0"/>
              <a:t>потребителям </a:t>
            </a:r>
            <a:r>
              <a:rPr lang="ru-RU" sz="2800" dirty="0" smtClean="0"/>
              <a:t>начиная:</a:t>
            </a:r>
            <a:endParaRPr lang="ru-RU" sz="2800" dirty="0"/>
          </a:p>
          <a:p>
            <a:r>
              <a:rPr lang="ru-RU" sz="2800" dirty="0" smtClean="0"/>
              <a:t>- </a:t>
            </a:r>
            <a:r>
              <a:rPr lang="ru-RU" sz="2800" b="1" dirty="0" smtClean="0"/>
              <a:t>с </a:t>
            </a:r>
            <a:r>
              <a:rPr lang="ru-RU" sz="2800" b="1" dirty="0"/>
              <a:t>момента возникновения права собственности </a:t>
            </a:r>
            <a:r>
              <a:rPr lang="ru-RU" sz="2800" dirty="0"/>
              <a:t>на жилое помещение - </a:t>
            </a:r>
            <a:r>
              <a:rPr lang="ru-RU" sz="2800" b="1" dirty="0"/>
              <a:t>собственнику</a:t>
            </a:r>
            <a:r>
              <a:rPr lang="ru-RU" sz="2800" dirty="0"/>
              <a:t> жилого помещения и проживающим с ним лицам;</a:t>
            </a:r>
          </a:p>
          <a:p>
            <a:r>
              <a:rPr lang="ru-RU" sz="2800" dirty="0" smtClean="0"/>
              <a:t>- </a:t>
            </a:r>
            <a:r>
              <a:rPr lang="ru-RU" sz="2800" b="1" dirty="0" smtClean="0"/>
              <a:t>с </a:t>
            </a:r>
            <a:r>
              <a:rPr lang="ru-RU" sz="2800" b="1" dirty="0"/>
              <a:t>момента предоставления жилого помещения </a:t>
            </a:r>
            <a:r>
              <a:rPr lang="ru-RU" sz="2800" dirty="0"/>
              <a:t>жилищного, ЖС кооператива - </a:t>
            </a:r>
            <a:r>
              <a:rPr lang="ru-RU" sz="2800" b="1" dirty="0"/>
              <a:t>члену</a:t>
            </a:r>
            <a:r>
              <a:rPr lang="ru-RU" sz="2800" dirty="0"/>
              <a:t> жилищного, </a:t>
            </a:r>
            <a:r>
              <a:rPr lang="ru-RU" sz="2800" dirty="0" smtClean="0"/>
              <a:t>ЖС </a:t>
            </a:r>
            <a:r>
              <a:rPr lang="ru-RU" sz="2800" b="1" dirty="0"/>
              <a:t>кооператива </a:t>
            </a:r>
            <a:r>
              <a:rPr lang="ru-RU" sz="2800" dirty="0"/>
              <a:t>и проживающим с ним лицам;</a:t>
            </a:r>
          </a:p>
          <a:p>
            <a:r>
              <a:rPr lang="ru-RU" sz="2800" dirty="0" smtClean="0"/>
              <a:t>- </a:t>
            </a:r>
            <a:r>
              <a:rPr lang="ru-RU" sz="2800" b="1" dirty="0" smtClean="0"/>
              <a:t>со </a:t>
            </a:r>
            <a:r>
              <a:rPr lang="ru-RU" sz="2800" b="1" dirty="0"/>
              <a:t>дня заключения договора найма </a:t>
            </a:r>
            <a:r>
              <a:rPr lang="ru-RU" sz="2800" dirty="0"/>
              <a:t>- </a:t>
            </a:r>
            <a:r>
              <a:rPr lang="ru-RU" sz="2800" b="1" dirty="0"/>
              <a:t>нанимателю</a:t>
            </a:r>
            <a:r>
              <a:rPr lang="ru-RU" sz="2800" dirty="0"/>
              <a:t> жилого помещения </a:t>
            </a:r>
            <a:r>
              <a:rPr lang="ru-RU" sz="2800" dirty="0" smtClean="0"/>
              <a:t>и </a:t>
            </a:r>
            <a:r>
              <a:rPr lang="ru-RU" sz="2800" dirty="0"/>
              <a:t>проживающим с ним лицам;</a:t>
            </a:r>
          </a:p>
          <a:p>
            <a:r>
              <a:rPr lang="ru-RU" sz="2800" dirty="0" smtClean="0"/>
              <a:t>- </a:t>
            </a:r>
            <a:r>
              <a:rPr lang="ru-RU" sz="2800" b="1" dirty="0" smtClean="0"/>
              <a:t>со </a:t>
            </a:r>
            <a:r>
              <a:rPr lang="ru-RU" sz="2800" b="1" dirty="0"/>
              <a:t>дня заключения договора аренды </a:t>
            </a:r>
            <a:r>
              <a:rPr lang="ru-RU" sz="2800" dirty="0"/>
              <a:t>- </a:t>
            </a:r>
            <a:r>
              <a:rPr lang="ru-RU" sz="2800" b="1" dirty="0"/>
              <a:t>арендатору</a:t>
            </a:r>
            <a:r>
              <a:rPr lang="ru-RU" sz="2800" dirty="0"/>
              <a:t> жилого помещения и проживающим с ним лицам</a:t>
            </a:r>
            <a:r>
              <a:rPr lang="ru-RU" sz="2800" dirty="0" smtClean="0"/>
              <a:t>;</a:t>
            </a:r>
            <a:endParaRPr lang="ru-RU" sz="2800" dirty="0"/>
          </a:p>
        </p:txBody>
      </p:sp>
    </p:spTree>
    <p:extLst>
      <p:ext uri="{BB962C8B-B14F-4D97-AF65-F5344CB8AC3E}">
        <p14:creationId xmlns:p14="http://schemas.microsoft.com/office/powerpoint/2010/main" val="3410490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0" y="116632"/>
            <a:ext cx="8964488" cy="6124754"/>
          </a:xfrm>
          <a:prstGeom prst="rect">
            <a:avLst/>
          </a:prstGeom>
        </p:spPr>
        <p:txBody>
          <a:bodyPr wrap="square">
            <a:spAutoFit/>
          </a:bodyPr>
          <a:lstStyle/>
          <a:p>
            <a:pPr algn="ctr"/>
            <a:r>
              <a:rPr lang="ru-RU" sz="2800" b="1" dirty="0" smtClean="0"/>
              <a:t>Условия предоставления коммунальных услуг.</a:t>
            </a:r>
            <a:endParaRPr lang="ru-RU" sz="2800" b="1" dirty="0"/>
          </a:p>
          <a:p>
            <a:r>
              <a:rPr lang="ru-RU" sz="2600" dirty="0" smtClean="0"/>
              <a:t>- со </a:t>
            </a:r>
            <a:r>
              <a:rPr lang="ru-RU" sz="2600" dirty="0"/>
              <a:t>дня выдачи застройщику (лицу, обеспечивающему строительство </a:t>
            </a:r>
            <a:r>
              <a:rPr lang="ru-RU" sz="2600" dirty="0" smtClean="0"/>
              <a:t>МКД) </a:t>
            </a:r>
            <a:r>
              <a:rPr lang="ru-RU" sz="2600" dirty="0"/>
              <a:t>разрешения на ввод </a:t>
            </a:r>
            <a:r>
              <a:rPr lang="ru-RU" sz="2600" dirty="0" smtClean="0"/>
              <a:t>МКД в </a:t>
            </a:r>
            <a:r>
              <a:rPr lang="ru-RU" sz="2600" dirty="0"/>
              <a:t>эксплуатацию - застройщику (лицу, обеспечивающему строительство </a:t>
            </a:r>
            <a:r>
              <a:rPr lang="ru-RU" sz="2600" dirty="0" smtClean="0"/>
              <a:t>МКД) </a:t>
            </a:r>
            <a:r>
              <a:rPr lang="ru-RU" sz="2600" dirty="0"/>
              <a:t>в отношении помещений в </a:t>
            </a:r>
            <a:r>
              <a:rPr lang="ru-RU" sz="2600" dirty="0" smtClean="0"/>
              <a:t>МКД, </a:t>
            </a:r>
            <a:r>
              <a:rPr lang="ru-RU" sz="2600" dirty="0"/>
              <a:t>не переданных им иным лицам по передаточному акту или иному документу о передаче</a:t>
            </a:r>
            <a:r>
              <a:rPr lang="ru-RU" sz="2600" dirty="0" smtClean="0"/>
              <a:t>;(ПП </a:t>
            </a:r>
            <a:r>
              <a:rPr lang="ru-RU" sz="2600" dirty="0"/>
              <a:t>РФ от </a:t>
            </a:r>
            <a:r>
              <a:rPr lang="ru-RU" sz="2600" dirty="0" smtClean="0"/>
              <a:t>26.12.16 </a:t>
            </a:r>
            <a:r>
              <a:rPr lang="ru-RU" sz="2600" dirty="0"/>
              <a:t>N 1498)</a:t>
            </a:r>
          </a:p>
          <a:p>
            <a:r>
              <a:rPr lang="ru-RU" sz="2600" dirty="0" smtClean="0"/>
              <a:t>- со </a:t>
            </a:r>
            <a:r>
              <a:rPr lang="ru-RU" sz="2600" dirty="0"/>
              <a:t>дня выдачи застройщику (лицу, обеспечивающему строительство </a:t>
            </a:r>
            <a:r>
              <a:rPr lang="ru-RU" sz="2600" dirty="0" smtClean="0"/>
              <a:t>МКД) </a:t>
            </a:r>
            <a:r>
              <a:rPr lang="ru-RU" sz="2600" dirty="0"/>
              <a:t>разрешения на ввод </a:t>
            </a:r>
            <a:r>
              <a:rPr lang="ru-RU" sz="2600" dirty="0" smtClean="0"/>
              <a:t>МКД в </a:t>
            </a:r>
            <a:r>
              <a:rPr lang="ru-RU" sz="2600" dirty="0"/>
              <a:t>эксплуатацию, но не ранее принятия помещения в этом доме по передаточному акту или иному документу о передаче, - лицу, принявшему от застройщика (лица, обеспечивающего строительство </a:t>
            </a:r>
            <a:r>
              <a:rPr lang="ru-RU" sz="2600" dirty="0" smtClean="0"/>
              <a:t>МКД) </a:t>
            </a:r>
            <a:r>
              <a:rPr lang="ru-RU" sz="2600" dirty="0"/>
              <a:t>указанное помещение по передаточному акту или иному документу о передаче</a:t>
            </a:r>
            <a:r>
              <a:rPr lang="ru-RU" sz="2600" dirty="0" smtClean="0"/>
              <a:t>;(ПП </a:t>
            </a:r>
            <a:r>
              <a:rPr lang="ru-RU" sz="2600" dirty="0"/>
              <a:t>РФ от 26.12.2016 N 1498</a:t>
            </a:r>
            <a:r>
              <a:rPr lang="ru-RU" sz="2600" dirty="0" smtClean="0"/>
              <a:t>)</a:t>
            </a:r>
            <a:endParaRPr lang="ru-RU" sz="2800" dirty="0"/>
          </a:p>
        </p:txBody>
      </p:sp>
    </p:spTree>
    <p:extLst>
      <p:ext uri="{BB962C8B-B14F-4D97-AF65-F5344CB8AC3E}">
        <p14:creationId xmlns:p14="http://schemas.microsoft.com/office/powerpoint/2010/main" val="16048139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179512" y="332656"/>
            <a:ext cx="8856984" cy="5950347"/>
          </a:xfrm>
          <a:prstGeom prst="rect">
            <a:avLst/>
          </a:prstGeom>
        </p:spPr>
        <p:txBody>
          <a:bodyPr wrap="square">
            <a:spAutoFit/>
          </a:bodyPr>
          <a:lstStyle/>
          <a:p>
            <a:pPr indent="342900" algn="just">
              <a:spcBef>
                <a:spcPts val="1000"/>
              </a:spcBef>
              <a:spcAft>
                <a:spcPts val="0"/>
              </a:spcAft>
            </a:pPr>
            <a:r>
              <a:rPr lang="ru-RU" sz="2800" b="1" dirty="0"/>
              <a:t>Условия предоставления коммунальных </a:t>
            </a:r>
            <a:r>
              <a:rPr lang="ru-RU" sz="2800" b="1" dirty="0" smtClean="0"/>
              <a:t>услуг</a:t>
            </a:r>
          </a:p>
          <a:p>
            <a:pPr indent="342900" algn="just">
              <a:spcBef>
                <a:spcPts val="1000"/>
              </a:spcBef>
              <a:spcAft>
                <a:spcPts val="0"/>
              </a:spcAft>
            </a:pPr>
            <a:r>
              <a:rPr lang="ru-RU" sz="2800" b="1" dirty="0" smtClean="0"/>
              <a:t> </a:t>
            </a:r>
            <a:r>
              <a:rPr lang="ru-RU" sz="2800" dirty="0" smtClean="0">
                <a:latin typeface="Arial" panose="020B0604020202020204" pitchFamily="34" charset="0"/>
                <a:ea typeface="Times New Roman" panose="02020603050405020304" pitchFamily="18" charset="0"/>
              </a:rPr>
              <a:t>б</a:t>
            </a:r>
            <a:r>
              <a:rPr lang="ru-RU" sz="2800" dirty="0">
                <a:latin typeface="Arial" panose="020B0604020202020204" pitchFamily="34" charset="0"/>
                <a:ea typeface="Times New Roman" panose="02020603050405020304" pitchFamily="18" charset="0"/>
              </a:rPr>
              <a:t>) </a:t>
            </a:r>
            <a:r>
              <a:rPr lang="ru-RU" sz="2800" b="1" dirty="0">
                <a:latin typeface="Arial" panose="020B0604020202020204" pitchFamily="34" charset="0"/>
                <a:ea typeface="Times New Roman" panose="02020603050405020304" pitchFamily="18" charset="0"/>
              </a:rPr>
              <a:t>состав</a:t>
            </a:r>
            <a:r>
              <a:rPr lang="ru-RU" sz="2800" dirty="0">
                <a:latin typeface="Arial" panose="020B0604020202020204" pitchFamily="34" charset="0"/>
                <a:ea typeface="Times New Roman" panose="02020603050405020304" pitchFamily="18" charset="0"/>
              </a:rPr>
              <a:t> предоставляемых потребителю </a:t>
            </a:r>
            <a:r>
              <a:rPr lang="ru-RU" sz="2800" b="1" dirty="0">
                <a:latin typeface="Arial" panose="020B0604020202020204" pitchFamily="34" charset="0"/>
                <a:ea typeface="Times New Roman" panose="02020603050405020304" pitchFamily="18" charset="0"/>
              </a:rPr>
              <a:t>коммунальных услуг </a:t>
            </a:r>
            <a:r>
              <a:rPr lang="ru-RU" sz="2800" dirty="0">
                <a:latin typeface="Arial" panose="020B0604020202020204" pitchFamily="34" charset="0"/>
                <a:ea typeface="Times New Roman" panose="02020603050405020304" pitchFamily="18" charset="0"/>
              </a:rPr>
              <a:t>определяется </a:t>
            </a:r>
            <a:r>
              <a:rPr lang="ru-RU" sz="2800" b="1" dirty="0">
                <a:latin typeface="Arial" panose="020B0604020202020204" pitchFamily="34" charset="0"/>
                <a:ea typeface="Times New Roman" panose="02020603050405020304" pitchFamily="18" charset="0"/>
              </a:rPr>
              <a:t>в зависимости от степени благоустройства </a:t>
            </a:r>
            <a:r>
              <a:rPr lang="ru-RU" sz="2800" b="1" dirty="0" smtClean="0">
                <a:latin typeface="Arial" panose="020B0604020202020204" pitchFamily="34" charset="0"/>
                <a:ea typeface="Times New Roman" panose="02020603050405020304" pitchFamily="18" charset="0"/>
              </a:rPr>
              <a:t>МКД </a:t>
            </a:r>
            <a:r>
              <a:rPr lang="ru-RU" sz="2800" dirty="0" smtClean="0">
                <a:latin typeface="Arial" panose="020B0604020202020204" pitchFamily="34" charset="0"/>
                <a:ea typeface="Times New Roman" panose="02020603050405020304" pitchFamily="18" charset="0"/>
              </a:rPr>
              <a:t>или </a:t>
            </a:r>
            <a:r>
              <a:rPr lang="ru-RU" sz="2800" dirty="0">
                <a:latin typeface="Arial" panose="020B0604020202020204" pitchFamily="34" charset="0"/>
                <a:ea typeface="Times New Roman" panose="02020603050405020304" pitchFamily="18" charset="0"/>
              </a:rPr>
              <a:t>жилого дома;</a:t>
            </a:r>
          </a:p>
          <a:p>
            <a:pPr indent="342900" algn="just">
              <a:spcBef>
                <a:spcPts val="1000"/>
              </a:spcBef>
              <a:spcAft>
                <a:spcPts val="0"/>
              </a:spcAft>
            </a:pPr>
            <a:r>
              <a:rPr lang="ru-RU" sz="2800" dirty="0">
                <a:latin typeface="Arial" panose="020B0604020202020204" pitchFamily="34" charset="0"/>
                <a:ea typeface="Times New Roman" panose="02020603050405020304" pitchFamily="18" charset="0"/>
              </a:rPr>
              <a:t>в) </a:t>
            </a:r>
            <a:r>
              <a:rPr lang="ru-RU" sz="2800" b="1" dirty="0">
                <a:latin typeface="Arial" panose="020B0604020202020204" pitchFamily="34" charset="0"/>
                <a:ea typeface="Times New Roman" panose="02020603050405020304" pitchFamily="18" charset="0"/>
              </a:rPr>
              <a:t>предоставление</a:t>
            </a:r>
            <a:r>
              <a:rPr lang="ru-RU" sz="2800" dirty="0">
                <a:latin typeface="Arial" panose="020B0604020202020204" pitchFamily="34" charset="0"/>
                <a:ea typeface="Times New Roman" panose="02020603050405020304" pitchFamily="18" charset="0"/>
              </a:rPr>
              <a:t> коммунальных услуг потребителю осуществляется </a:t>
            </a:r>
            <a:r>
              <a:rPr lang="ru-RU" sz="2800" b="1" dirty="0">
                <a:latin typeface="Arial" panose="020B0604020202020204" pitchFamily="34" charset="0"/>
                <a:ea typeface="Times New Roman" panose="02020603050405020304" pitchFamily="18" charset="0"/>
              </a:rPr>
              <a:t>круглосуточно</a:t>
            </a:r>
            <a:r>
              <a:rPr lang="ru-RU" sz="2800" dirty="0">
                <a:latin typeface="Arial" panose="020B0604020202020204" pitchFamily="34" charset="0"/>
                <a:ea typeface="Times New Roman" panose="02020603050405020304" pitchFamily="18" charset="0"/>
              </a:rPr>
              <a:t> (коммунальной услуги по отоплению - </a:t>
            </a:r>
            <a:r>
              <a:rPr lang="ru-RU" sz="2800" b="1" dirty="0">
                <a:latin typeface="Arial" panose="020B0604020202020204" pitchFamily="34" charset="0"/>
                <a:ea typeface="Times New Roman" panose="02020603050405020304" pitchFamily="18" charset="0"/>
              </a:rPr>
              <a:t>круглосуточно в течение отопительного периода</a:t>
            </a:r>
            <a:r>
              <a:rPr lang="ru-RU" sz="2800" dirty="0">
                <a:latin typeface="Arial" panose="020B0604020202020204" pitchFamily="34" charset="0"/>
                <a:ea typeface="Times New Roman" panose="02020603050405020304" pitchFamily="18" charset="0"/>
              </a:rPr>
              <a:t>), </a:t>
            </a:r>
            <a:r>
              <a:rPr lang="ru-RU" sz="2800" dirty="0" smtClean="0">
                <a:latin typeface="Arial" panose="020B0604020202020204" pitchFamily="34" charset="0"/>
                <a:ea typeface="Times New Roman" panose="02020603050405020304" pitchFamily="18" charset="0"/>
              </a:rPr>
              <a:t>т.е. бесперебойно </a:t>
            </a:r>
            <a:r>
              <a:rPr lang="ru-RU" sz="2800" dirty="0">
                <a:latin typeface="Arial" panose="020B0604020202020204" pitchFamily="34" charset="0"/>
                <a:ea typeface="Times New Roman" panose="02020603050405020304" pitchFamily="18" charset="0"/>
              </a:rPr>
              <a:t>либо с перерывами, не превышающими продолжительность, соответствующую требованиям к качеству коммунальных </a:t>
            </a:r>
            <a:r>
              <a:rPr lang="ru-RU" sz="2800" dirty="0" smtClean="0">
                <a:latin typeface="Arial" panose="020B0604020202020204" pitchFamily="34" charset="0"/>
                <a:ea typeface="Times New Roman" panose="02020603050405020304" pitchFamily="18" charset="0"/>
              </a:rPr>
              <a:t>услуг;</a:t>
            </a:r>
            <a:endParaRPr lang="ru-RU" sz="28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5955748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0" y="0"/>
            <a:ext cx="9036496" cy="6381234"/>
          </a:xfrm>
          <a:prstGeom prst="rect">
            <a:avLst/>
          </a:prstGeom>
        </p:spPr>
        <p:txBody>
          <a:bodyPr wrap="square">
            <a:spAutoFit/>
          </a:bodyPr>
          <a:lstStyle/>
          <a:p>
            <a:pPr indent="342900" algn="just">
              <a:spcBef>
                <a:spcPts val="1000"/>
              </a:spcBef>
              <a:spcAft>
                <a:spcPts val="0"/>
              </a:spcAft>
            </a:pPr>
            <a:r>
              <a:rPr lang="ru-RU" sz="2800" b="1" dirty="0"/>
              <a:t>Условия предоставления коммунальных услуг </a:t>
            </a:r>
            <a:endParaRPr lang="ru-RU" sz="2800" b="1" dirty="0" smtClean="0"/>
          </a:p>
          <a:p>
            <a:pPr indent="342900" algn="just">
              <a:spcBef>
                <a:spcPts val="1000"/>
              </a:spcBef>
              <a:spcAft>
                <a:spcPts val="0"/>
              </a:spcAft>
            </a:pPr>
            <a:r>
              <a:rPr lang="ru-RU" sz="2800" dirty="0" smtClean="0">
                <a:latin typeface="Arial" panose="020B0604020202020204" pitchFamily="34" charset="0"/>
                <a:ea typeface="Times New Roman" panose="02020603050405020304" pitchFamily="18" charset="0"/>
              </a:rPr>
              <a:t>г</a:t>
            </a:r>
            <a:r>
              <a:rPr lang="ru-RU" sz="2800" dirty="0">
                <a:latin typeface="Arial" panose="020B0604020202020204" pitchFamily="34" charset="0"/>
                <a:ea typeface="Times New Roman" panose="02020603050405020304" pitchFamily="18" charset="0"/>
              </a:rPr>
              <a:t>) предоставление коммунальных услуг осуществляется </a:t>
            </a:r>
            <a:r>
              <a:rPr lang="ru-RU" sz="2800" b="1" dirty="0">
                <a:latin typeface="Arial" panose="020B0604020202020204" pitchFamily="34" charset="0"/>
                <a:ea typeface="Times New Roman" panose="02020603050405020304" pitchFamily="18" charset="0"/>
              </a:rPr>
              <a:t>в необходимых </a:t>
            </a:r>
            <a:r>
              <a:rPr lang="ru-RU" sz="2800" dirty="0">
                <a:latin typeface="Arial" panose="020B0604020202020204" pitchFamily="34" charset="0"/>
                <a:ea typeface="Times New Roman" panose="02020603050405020304" pitchFamily="18" charset="0"/>
              </a:rPr>
              <a:t>потребителю </a:t>
            </a:r>
            <a:r>
              <a:rPr lang="ru-RU" sz="2800" b="1" dirty="0">
                <a:latin typeface="Arial" panose="020B0604020202020204" pitchFamily="34" charset="0"/>
                <a:ea typeface="Times New Roman" panose="02020603050405020304" pitchFamily="18" charset="0"/>
              </a:rPr>
              <a:t>объемах</a:t>
            </a:r>
            <a:r>
              <a:rPr lang="ru-RU" sz="2800" dirty="0">
                <a:latin typeface="Arial" panose="020B0604020202020204" pitchFamily="34" charset="0"/>
                <a:ea typeface="Times New Roman" panose="02020603050405020304" pitchFamily="18" charset="0"/>
              </a:rPr>
              <a:t> </a:t>
            </a:r>
            <a:r>
              <a:rPr lang="ru-RU" sz="2800" b="1" dirty="0">
                <a:latin typeface="Arial" panose="020B0604020202020204" pitchFamily="34" charset="0"/>
                <a:ea typeface="Times New Roman" panose="02020603050405020304" pitchFamily="18" charset="0"/>
              </a:rPr>
              <a:t>в переделах технической возможности внутридомовых инженерных систем</a:t>
            </a:r>
            <a:r>
              <a:rPr lang="ru-RU" sz="2800" dirty="0">
                <a:latin typeface="Arial" panose="020B0604020202020204" pitchFamily="34" charset="0"/>
                <a:ea typeface="Times New Roman" panose="02020603050405020304" pitchFamily="18" charset="0"/>
              </a:rPr>
              <a:t>, с использованием которых осуществляется предоставление коммунальных услуг;</a:t>
            </a:r>
          </a:p>
          <a:p>
            <a:pPr indent="342900" algn="just">
              <a:spcBef>
                <a:spcPts val="1000"/>
              </a:spcBef>
              <a:spcAft>
                <a:spcPts val="0"/>
              </a:spcAft>
            </a:pPr>
            <a:r>
              <a:rPr lang="ru-RU" sz="2800" dirty="0">
                <a:latin typeface="Arial" panose="020B0604020202020204" pitchFamily="34" charset="0"/>
                <a:ea typeface="Times New Roman" panose="02020603050405020304" pitchFamily="18" charset="0"/>
              </a:rPr>
              <a:t>д) </a:t>
            </a:r>
            <a:r>
              <a:rPr lang="ru-RU" sz="2800" b="1" dirty="0">
                <a:latin typeface="Arial" panose="020B0604020202020204" pitchFamily="34" charset="0"/>
                <a:ea typeface="Times New Roman" panose="02020603050405020304" pitchFamily="18" charset="0"/>
              </a:rPr>
              <a:t>качество</a:t>
            </a:r>
            <a:r>
              <a:rPr lang="ru-RU" sz="2800" dirty="0">
                <a:latin typeface="Arial" panose="020B0604020202020204" pitchFamily="34" charset="0"/>
                <a:ea typeface="Times New Roman" panose="02020603050405020304" pitchFamily="18" charset="0"/>
              </a:rPr>
              <a:t> предоставляемых коммунальных </a:t>
            </a:r>
            <a:r>
              <a:rPr lang="ru-RU" sz="2800" b="1" dirty="0">
                <a:latin typeface="Arial" panose="020B0604020202020204" pitchFamily="34" charset="0"/>
                <a:ea typeface="Times New Roman" panose="02020603050405020304" pitchFamily="18" charset="0"/>
              </a:rPr>
              <a:t>услуг</a:t>
            </a:r>
            <a:r>
              <a:rPr lang="ru-RU" sz="2800" dirty="0">
                <a:latin typeface="Arial" panose="020B0604020202020204" pitchFamily="34" charset="0"/>
                <a:ea typeface="Times New Roman" panose="02020603050405020304" pitchFamily="18" charset="0"/>
              </a:rPr>
              <a:t> соответствует требованиям, </a:t>
            </a:r>
            <a:r>
              <a:rPr lang="ru-RU" sz="2800" dirty="0" smtClean="0">
                <a:latin typeface="Arial" panose="020B0604020202020204" pitchFamily="34" charset="0"/>
                <a:ea typeface="Times New Roman" panose="02020603050405020304" pitchFamily="18" charset="0"/>
              </a:rPr>
              <a:t>к Правилам 354;</a:t>
            </a:r>
            <a:endParaRPr lang="ru-RU" sz="2800" dirty="0">
              <a:latin typeface="Arial" panose="020B0604020202020204" pitchFamily="34" charset="0"/>
              <a:ea typeface="Times New Roman" panose="02020603050405020304" pitchFamily="18" charset="0"/>
            </a:endParaRPr>
          </a:p>
          <a:p>
            <a:pPr algn="just"/>
            <a:r>
              <a:rPr lang="ru-RU" sz="2800" dirty="0">
                <a:latin typeface="Arial" panose="020B0604020202020204" pitchFamily="34" charset="0"/>
                <a:ea typeface="Calibri" panose="020F0502020204030204" pitchFamily="34" charset="0"/>
                <a:cs typeface="Arial" panose="020B0604020202020204" pitchFamily="34" charset="0"/>
              </a:rPr>
              <a:t>е) </a:t>
            </a:r>
            <a:r>
              <a:rPr lang="ru-RU" sz="2800" b="1" dirty="0">
                <a:latin typeface="Arial" panose="020B0604020202020204" pitchFamily="34" charset="0"/>
                <a:ea typeface="Calibri" panose="020F0502020204030204" pitchFamily="34" charset="0"/>
                <a:cs typeface="Arial" panose="020B0604020202020204" pitchFamily="34" charset="0"/>
              </a:rPr>
              <a:t>техническое состояние </a:t>
            </a:r>
            <a:r>
              <a:rPr lang="ru-RU" sz="2800" dirty="0">
                <a:latin typeface="Arial" panose="020B0604020202020204" pitchFamily="34" charset="0"/>
                <a:ea typeface="Calibri" panose="020F0502020204030204" pitchFamily="34" charset="0"/>
                <a:cs typeface="Arial" panose="020B0604020202020204" pitchFamily="34" charset="0"/>
              </a:rPr>
              <a:t>внутридомовых </a:t>
            </a:r>
            <a:r>
              <a:rPr lang="ru-RU" sz="2800" b="1" dirty="0">
                <a:latin typeface="Arial" panose="020B0604020202020204" pitchFamily="34" charset="0"/>
                <a:ea typeface="Calibri" panose="020F0502020204030204" pitchFamily="34" charset="0"/>
                <a:cs typeface="Arial" panose="020B0604020202020204" pitchFamily="34" charset="0"/>
              </a:rPr>
              <a:t>инженерных систем </a:t>
            </a:r>
            <a:r>
              <a:rPr lang="ru-RU" sz="2800" dirty="0">
                <a:latin typeface="Arial" panose="020B0604020202020204" pitchFamily="34" charset="0"/>
                <a:ea typeface="Calibri" panose="020F0502020204030204" pitchFamily="34" charset="0"/>
                <a:cs typeface="Arial" panose="020B0604020202020204" pitchFamily="34" charset="0"/>
              </a:rPr>
              <a:t>и внутриквартирного оборудования </a:t>
            </a:r>
            <a:r>
              <a:rPr lang="ru-RU" sz="2800" b="1" dirty="0">
                <a:latin typeface="Arial" panose="020B0604020202020204" pitchFamily="34" charset="0"/>
                <a:ea typeface="Calibri" panose="020F0502020204030204" pitchFamily="34" charset="0"/>
                <a:cs typeface="Arial" panose="020B0604020202020204" pitchFamily="34" charset="0"/>
              </a:rPr>
              <a:t>соответствует установленным требованиям</a:t>
            </a:r>
            <a:r>
              <a:rPr lang="ru-RU" sz="2800" dirty="0">
                <a:latin typeface="Arial" panose="020B0604020202020204" pitchFamily="34" charset="0"/>
                <a:ea typeface="Calibri" panose="020F0502020204030204" pitchFamily="34" charset="0"/>
                <a:cs typeface="Arial" panose="020B0604020202020204" pitchFamily="34" charset="0"/>
              </a:rPr>
              <a:t> </a:t>
            </a:r>
            <a:r>
              <a:rPr lang="ru-RU" sz="2800" b="1" dirty="0">
                <a:latin typeface="Arial" panose="020B0604020202020204" pitchFamily="34" charset="0"/>
                <a:ea typeface="Calibri" panose="020F0502020204030204" pitchFamily="34" charset="0"/>
                <a:cs typeface="Arial" panose="020B0604020202020204" pitchFamily="34" charset="0"/>
              </a:rPr>
              <a:t>и готово для предоставления </a:t>
            </a:r>
            <a:r>
              <a:rPr lang="ru-RU" sz="2800" dirty="0">
                <a:latin typeface="Arial" panose="020B0604020202020204" pitchFamily="34" charset="0"/>
                <a:ea typeface="Calibri" panose="020F0502020204030204" pitchFamily="34" charset="0"/>
                <a:cs typeface="Arial" panose="020B0604020202020204" pitchFamily="34" charset="0"/>
              </a:rPr>
              <a:t>коммунальных услуг</a:t>
            </a:r>
            <a:endParaRPr lang="ru-R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59486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323528" y="116632"/>
            <a:ext cx="8568952" cy="6124754"/>
          </a:xfrm>
          <a:prstGeom prst="rect">
            <a:avLst/>
          </a:prstGeom>
        </p:spPr>
        <p:txBody>
          <a:bodyPr wrap="square">
            <a:spAutoFit/>
          </a:bodyPr>
          <a:lstStyle/>
          <a:p>
            <a:pPr algn="just"/>
            <a:r>
              <a:rPr lang="ru-RU" sz="2800" dirty="0" smtClean="0"/>
              <a:t>     </a:t>
            </a:r>
          </a:p>
          <a:p>
            <a:pPr algn="just"/>
            <a:r>
              <a:rPr lang="ru-RU" sz="2800" dirty="0" smtClean="0"/>
              <a:t> </a:t>
            </a:r>
            <a:r>
              <a:rPr lang="ru-RU" sz="2800" b="1" dirty="0" smtClean="0"/>
              <a:t>Предоставление </a:t>
            </a:r>
            <a:r>
              <a:rPr lang="ru-RU" sz="2800" b="1" dirty="0"/>
              <a:t>коммунальных услуг </a:t>
            </a:r>
            <a:r>
              <a:rPr lang="ru-RU" sz="2800" dirty="0"/>
              <a:t>потребителю осуществляется </a:t>
            </a:r>
            <a:r>
              <a:rPr lang="ru-RU" sz="2800" b="1" dirty="0"/>
              <a:t>на основании возмездного договора</a:t>
            </a:r>
            <a:r>
              <a:rPr lang="ru-RU" sz="2800" dirty="0"/>
              <a:t>, содержащего положения о предоставлении коммунальных </a:t>
            </a:r>
            <a:r>
              <a:rPr lang="ru-RU" sz="2800" dirty="0" smtClean="0"/>
              <a:t>услуг</a:t>
            </a:r>
            <a:endParaRPr lang="ru-RU" sz="2800" dirty="0"/>
          </a:p>
          <a:p>
            <a:pPr algn="just"/>
            <a:r>
              <a:rPr lang="ru-RU" sz="2800" dirty="0" smtClean="0"/>
              <a:t>         </a:t>
            </a:r>
            <a:r>
              <a:rPr lang="ru-RU" sz="2800" b="1" dirty="0" smtClean="0"/>
              <a:t>Договор</a:t>
            </a:r>
            <a:r>
              <a:rPr lang="ru-RU" sz="2800" b="1" dirty="0"/>
              <a:t>,</a:t>
            </a:r>
            <a:r>
              <a:rPr lang="ru-RU" sz="2800" dirty="0"/>
              <a:t> содержащий положения о предоставлении коммунальных услуг, </a:t>
            </a:r>
            <a:r>
              <a:rPr lang="ru-RU" sz="2800" b="1" dirty="0"/>
              <a:t>может быть заключен</a:t>
            </a:r>
            <a:r>
              <a:rPr lang="ru-RU" sz="2800" dirty="0"/>
              <a:t> с исполнителем </a:t>
            </a:r>
            <a:r>
              <a:rPr lang="ru-RU" sz="2800" b="1" dirty="0"/>
              <a:t>в письменной форме</a:t>
            </a:r>
            <a:r>
              <a:rPr lang="ru-RU" sz="2800" dirty="0"/>
              <a:t> или путем </a:t>
            </a:r>
            <a:r>
              <a:rPr lang="ru-RU" sz="2800" b="1" dirty="0"/>
              <a:t>совершения потребителем действий, свидетельствующих о его намерении потреблять коммунальные услуги</a:t>
            </a:r>
            <a:r>
              <a:rPr lang="ru-RU" sz="2800" dirty="0"/>
              <a:t> </a:t>
            </a:r>
            <a:r>
              <a:rPr lang="ru-RU" sz="2800" b="1" dirty="0"/>
              <a:t>или о фактическом потреблении</a:t>
            </a:r>
            <a:r>
              <a:rPr lang="ru-RU" sz="2800" dirty="0"/>
              <a:t> таких </a:t>
            </a:r>
            <a:r>
              <a:rPr lang="ru-RU" sz="2800" b="1" dirty="0"/>
              <a:t>услуг</a:t>
            </a:r>
            <a:r>
              <a:rPr lang="ru-RU" sz="2800" dirty="0"/>
              <a:t> (далее - </a:t>
            </a:r>
            <a:r>
              <a:rPr lang="ru-RU" sz="2800" b="1" dirty="0"/>
              <a:t>конклюдентные действия</a:t>
            </a:r>
            <a:r>
              <a:rPr lang="ru-RU" sz="2800" dirty="0"/>
              <a:t>).</a:t>
            </a:r>
          </a:p>
          <a:p>
            <a:pPr algn="just"/>
            <a:endParaRPr lang="ru-RU" sz="2800" dirty="0"/>
          </a:p>
        </p:txBody>
      </p:sp>
    </p:spTree>
    <p:extLst>
      <p:ext uri="{BB962C8B-B14F-4D97-AF65-F5344CB8AC3E}">
        <p14:creationId xmlns:p14="http://schemas.microsoft.com/office/powerpoint/2010/main" val="34845098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323528" y="1412776"/>
            <a:ext cx="8496944" cy="4401205"/>
          </a:xfrm>
          <a:prstGeom prst="rect">
            <a:avLst/>
          </a:prstGeom>
        </p:spPr>
        <p:txBody>
          <a:bodyPr wrap="square">
            <a:spAutoFit/>
          </a:bodyPr>
          <a:lstStyle/>
          <a:p>
            <a:pPr algn="just"/>
            <a:r>
              <a:rPr lang="ru-RU" sz="2800" dirty="0" smtClean="0"/>
              <a:t>       </a:t>
            </a:r>
            <a:r>
              <a:rPr lang="ru-RU" sz="2800" b="1" dirty="0" smtClean="0"/>
              <a:t>Поставка</a:t>
            </a:r>
            <a:r>
              <a:rPr lang="ru-RU" sz="2800" dirty="0" smtClean="0"/>
              <a:t> </a:t>
            </a:r>
            <a:r>
              <a:rPr lang="ru-RU" sz="2800" dirty="0"/>
              <a:t>холодной воды, горячей воды, тепловой энергии, электрической энергии и газа </a:t>
            </a:r>
            <a:r>
              <a:rPr lang="ru-RU" sz="2800" b="1" dirty="0"/>
              <a:t>в нежилое помещение в </a:t>
            </a:r>
            <a:r>
              <a:rPr lang="ru-RU" sz="2800" b="1" dirty="0" smtClean="0"/>
              <a:t>МКД</a:t>
            </a:r>
            <a:r>
              <a:rPr lang="ru-RU" sz="2800" dirty="0" smtClean="0"/>
              <a:t>, </a:t>
            </a:r>
            <a:r>
              <a:rPr lang="ru-RU" sz="2800" dirty="0"/>
              <a:t>а также </a:t>
            </a:r>
            <a:r>
              <a:rPr lang="ru-RU" sz="2800" b="1" dirty="0"/>
              <a:t>отведение сточных вод </a:t>
            </a:r>
            <a:r>
              <a:rPr lang="ru-RU" sz="2800" dirty="0"/>
              <a:t>осуществляются </a:t>
            </a:r>
            <a:r>
              <a:rPr lang="ru-RU" sz="2800" b="1" dirty="0"/>
              <a:t>на основании договоров </a:t>
            </a:r>
            <a:r>
              <a:rPr lang="ru-RU" sz="2800" b="1" dirty="0" err="1"/>
              <a:t>ресурсоснабжения</a:t>
            </a:r>
            <a:r>
              <a:rPr lang="ru-RU" sz="2800" dirty="0"/>
              <a:t>, заключенных в письменной форме </a:t>
            </a:r>
            <a:r>
              <a:rPr lang="ru-RU" sz="2800" b="1" dirty="0"/>
              <a:t>непосредственно с </a:t>
            </a:r>
            <a:r>
              <a:rPr lang="ru-RU" sz="2800" b="1" dirty="0" err="1"/>
              <a:t>ресурсоснабжающей</a:t>
            </a:r>
            <a:r>
              <a:rPr lang="ru-RU" sz="2800" b="1" dirty="0"/>
              <a:t> организацией.</a:t>
            </a:r>
          </a:p>
          <a:p>
            <a:pPr algn="just"/>
            <a:r>
              <a:rPr lang="ru-RU" sz="2800" dirty="0" smtClean="0"/>
              <a:t>(введен ПП </a:t>
            </a:r>
            <a:r>
              <a:rPr lang="ru-RU" sz="2800" dirty="0"/>
              <a:t>РФ от 26.12.2016 N 1498)</a:t>
            </a:r>
          </a:p>
          <a:p>
            <a:pPr algn="just"/>
            <a:endParaRPr lang="ru-RU" sz="2800" dirty="0"/>
          </a:p>
        </p:txBody>
      </p:sp>
    </p:spTree>
    <p:extLst>
      <p:ext uri="{BB962C8B-B14F-4D97-AF65-F5344CB8AC3E}">
        <p14:creationId xmlns:p14="http://schemas.microsoft.com/office/powerpoint/2010/main" val="13153269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323528" y="116632"/>
            <a:ext cx="8568952" cy="5109091"/>
          </a:xfrm>
          <a:prstGeom prst="rect">
            <a:avLst/>
          </a:prstGeom>
        </p:spPr>
        <p:txBody>
          <a:bodyPr wrap="square">
            <a:spAutoFit/>
          </a:bodyPr>
          <a:lstStyle/>
          <a:p>
            <a:pPr algn="just"/>
            <a:r>
              <a:rPr lang="ru-RU" sz="2800" dirty="0" smtClean="0"/>
              <a:t>     </a:t>
            </a:r>
          </a:p>
          <a:p>
            <a:pPr algn="just"/>
            <a:endParaRPr lang="ru-RU" sz="2800" dirty="0"/>
          </a:p>
          <a:p>
            <a:pPr algn="just"/>
            <a:r>
              <a:rPr lang="ru-RU" sz="2800" dirty="0" smtClean="0"/>
              <a:t>УО, ТСЖ, ЖК, ЖСК </a:t>
            </a:r>
            <a:r>
              <a:rPr lang="ru-RU" sz="2800" dirty="0"/>
              <a:t>или иной </a:t>
            </a:r>
            <a:r>
              <a:rPr lang="ru-RU" sz="2800" dirty="0" smtClean="0"/>
              <a:t>ПК </a:t>
            </a:r>
            <a:r>
              <a:rPr lang="ru-RU" sz="2800" dirty="0"/>
              <a:t>предоставляет </a:t>
            </a:r>
            <a:r>
              <a:rPr lang="ru-RU" sz="2800" dirty="0" smtClean="0"/>
              <a:t>РСО, </a:t>
            </a:r>
            <a:r>
              <a:rPr lang="ru-RU" sz="2800" dirty="0"/>
              <a:t>поставляющим коммунальные ресурсы в </a:t>
            </a:r>
            <a:r>
              <a:rPr lang="ru-RU" sz="2800" dirty="0" smtClean="0"/>
              <a:t>МКД, </a:t>
            </a:r>
            <a:r>
              <a:rPr lang="ru-RU" sz="2800" dirty="0"/>
              <a:t>сведения о собственниках нежилых помещений в </a:t>
            </a:r>
            <a:r>
              <a:rPr lang="ru-RU" sz="2800" dirty="0" smtClean="0"/>
              <a:t>МКД, </a:t>
            </a:r>
            <a:r>
              <a:rPr lang="ru-RU" sz="2800" dirty="0"/>
              <a:t>а также направляет уведомления собственникам нежилых помещений в </a:t>
            </a:r>
            <a:r>
              <a:rPr lang="ru-RU" sz="2800" dirty="0" smtClean="0"/>
              <a:t>МКД о </a:t>
            </a:r>
            <a:r>
              <a:rPr lang="ru-RU" sz="2800" dirty="0"/>
              <a:t>необходимости заключения договоров </a:t>
            </a:r>
            <a:r>
              <a:rPr lang="ru-RU" sz="2800" dirty="0" err="1"/>
              <a:t>ресурсоснабжения</a:t>
            </a:r>
            <a:r>
              <a:rPr lang="ru-RU" sz="2800" dirty="0"/>
              <a:t> непосредственно с </a:t>
            </a:r>
            <a:r>
              <a:rPr lang="ru-RU" sz="2800" dirty="0" err="1"/>
              <a:t>ресурсоснабжающими</a:t>
            </a:r>
            <a:r>
              <a:rPr lang="ru-RU" sz="2800" dirty="0"/>
              <a:t> организациями</a:t>
            </a:r>
            <a:r>
              <a:rPr lang="ru-RU" sz="2800" dirty="0" smtClean="0"/>
              <a:t>. (ПП </a:t>
            </a:r>
            <a:r>
              <a:rPr lang="ru-RU" sz="2800" dirty="0"/>
              <a:t>РФ от 26.12.2016 N 1498)</a:t>
            </a:r>
          </a:p>
          <a:p>
            <a:endParaRPr lang="ru-RU" dirty="0"/>
          </a:p>
        </p:txBody>
      </p:sp>
    </p:spTree>
    <p:extLst>
      <p:ext uri="{BB962C8B-B14F-4D97-AF65-F5344CB8AC3E}">
        <p14:creationId xmlns:p14="http://schemas.microsoft.com/office/powerpoint/2010/main" val="35111928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251520" y="116632"/>
            <a:ext cx="8640960" cy="5693866"/>
          </a:xfrm>
          <a:prstGeom prst="rect">
            <a:avLst/>
          </a:prstGeom>
        </p:spPr>
        <p:txBody>
          <a:bodyPr wrap="square">
            <a:spAutoFit/>
          </a:bodyPr>
          <a:lstStyle/>
          <a:p>
            <a:pPr algn="just"/>
            <a:r>
              <a:rPr lang="ru-RU" sz="2800" dirty="0" smtClean="0"/>
              <a:t>        В случае отсутствия у потребителя в нежилом помещении письменного договора </a:t>
            </a:r>
            <a:r>
              <a:rPr lang="ru-RU" sz="2800" dirty="0" err="1" smtClean="0"/>
              <a:t>ресурсоснабжения</a:t>
            </a:r>
            <a:r>
              <a:rPr lang="ru-RU" sz="2800" dirty="0" smtClean="0"/>
              <a:t>, предусматривающего поставку коммунальных ресурсов в нежилое помещение в МКД, заключенного с РСО, объем коммунальных ресурсов, потребленных в таком нежилом помещении, определяется РСО расчетными способами, предусмотренными законодательством РФ о водоснабжении и водоотведении, электроснабжении, теплоснабжении, газоснабжении для случаев бездоговорного потребления (самовольного пользования).</a:t>
            </a:r>
          </a:p>
        </p:txBody>
      </p:sp>
    </p:spTree>
    <p:extLst>
      <p:ext uri="{BB962C8B-B14F-4D97-AF65-F5344CB8AC3E}">
        <p14:creationId xmlns:p14="http://schemas.microsoft.com/office/powerpoint/2010/main" val="28530637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179512" y="116632"/>
            <a:ext cx="8712968" cy="5693866"/>
          </a:xfrm>
          <a:prstGeom prst="rect">
            <a:avLst/>
          </a:prstGeom>
        </p:spPr>
        <p:txBody>
          <a:bodyPr wrap="square">
            <a:spAutoFit/>
          </a:bodyPr>
          <a:lstStyle/>
          <a:p>
            <a:pPr algn="just"/>
            <a:r>
              <a:rPr lang="ru-RU" sz="2800" dirty="0" smtClean="0"/>
              <a:t>     Договор</a:t>
            </a:r>
            <a:r>
              <a:rPr lang="ru-RU" sz="2800" dirty="0"/>
              <a:t>, содержащий положения о предоставлении коммунальных услуг, заключенный путем совершения потребителем конклюдентных действий, считается заключенным на условиях, предусмотренных </a:t>
            </a:r>
            <a:r>
              <a:rPr lang="ru-RU" sz="2800" dirty="0" smtClean="0"/>
              <a:t>Правилами 354.</a:t>
            </a:r>
            <a:endParaRPr lang="ru-RU" sz="2800" dirty="0"/>
          </a:p>
          <a:p>
            <a:pPr algn="just"/>
            <a:r>
              <a:rPr lang="ru-RU" sz="2800" dirty="0" smtClean="0"/>
              <a:t>       Договор</a:t>
            </a:r>
            <a:r>
              <a:rPr lang="ru-RU" sz="2800" dirty="0"/>
              <a:t>, содержащий положения о предоставлении коммунальных услуг в жилом помещении в </a:t>
            </a:r>
            <a:r>
              <a:rPr lang="ru-RU" sz="2800" dirty="0" smtClean="0"/>
              <a:t>МКД, </a:t>
            </a:r>
            <a:r>
              <a:rPr lang="ru-RU" sz="2800" dirty="0"/>
              <a:t>заключенный в письменной форме, должен соответствовать положениям </a:t>
            </a:r>
            <a:r>
              <a:rPr lang="ru-RU" sz="2800" dirty="0" smtClean="0"/>
              <a:t>Правил 354. </a:t>
            </a:r>
            <a:r>
              <a:rPr lang="ru-RU" sz="2800" dirty="0"/>
              <a:t>В случае несоответствия указанного договора положениям </a:t>
            </a:r>
            <a:r>
              <a:rPr lang="ru-RU" sz="2800" dirty="0" smtClean="0"/>
              <a:t>Правил </a:t>
            </a:r>
            <a:r>
              <a:rPr lang="ru-RU" sz="2800" dirty="0"/>
              <a:t>договор считается заключенным на условиях, предусмотренных </a:t>
            </a:r>
            <a:r>
              <a:rPr lang="ru-RU" sz="2800" dirty="0" smtClean="0"/>
              <a:t>Правилами.</a:t>
            </a:r>
            <a:endParaRPr lang="ru-RU" sz="2800" dirty="0"/>
          </a:p>
        </p:txBody>
      </p:sp>
    </p:spTree>
    <p:extLst>
      <p:ext uri="{BB962C8B-B14F-4D97-AF65-F5344CB8AC3E}">
        <p14:creationId xmlns:p14="http://schemas.microsoft.com/office/powerpoint/2010/main" val="6442360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251271" y="260648"/>
            <a:ext cx="8713217" cy="4832092"/>
          </a:xfrm>
          <a:prstGeom prst="rect">
            <a:avLst/>
          </a:prstGeom>
        </p:spPr>
        <p:txBody>
          <a:bodyPr wrap="square">
            <a:spAutoFit/>
          </a:bodyPr>
          <a:lstStyle/>
          <a:p>
            <a:pPr algn="just"/>
            <a:r>
              <a:rPr lang="ru-RU" sz="2800" dirty="0" smtClean="0"/>
              <a:t>           Поставка </a:t>
            </a:r>
            <a:r>
              <a:rPr lang="ru-RU" sz="2800" dirty="0"/>
              <a:t>холодной воды, горячей воды, электрической энергии, тепловой энергии и газа в </a:t>
            </a:r>
            <a:r>
              <a:rPr lang="ru-RU" sz="2800" b="1" dirty="0"/>
              <a:t>нежилое помещение </a:t>
            </a:r>
            <a:r>
              <a:rPr lang="ru-RU" sz="2800" dirty="0"/>
              <a:t>в многоквартирном доме, а также отведение сточных вод осуществляются на основании договора </a:t>
            </a:r>
            <a:r>
              <a:rPr lang="ru-RU" sz="2800" dirty="0" err="1"/>
              <a:t>ресурсоснабжения</a:t>
            </a:r>
            <a:r>
              <a:rPr lang="ru-RU" sz="2800" dirty="0"/>
              <a:t>, заключенного в письменной форме с </a:t>
            </a:r>
            <a:r>
              <a:rPr lang="ru-RU" sz="2800" dirty="0" err="1"/>
              <a:t>ресурсоснабжающей</a:t>
            </a:r>
            <a:r>
              <a:rPr lang="ru-RU" sz="2800" dirty="0"/>
              <a:t> организацией, который должен соответствовать положениям законодательства Российской Федерации о водоснабжении, водоотведении, </a:t>
            </a:r>
            <a:r>
              <a:rPr lang="ru-RU" sz="2800" dirty="0" smtClean="0"/>
              <a:t>эл/снабжении</a:t>
            </a:r>
            <a:r>
              <a:rPr lang="ru-RU" sz="2800" dirty="0"/>
              <a:t>, теплоснабжении, газоснабжении. </a:t>
            </a:r>
          </a:p>
        </p:txBody>
      </p:sp>
    </p:spTree>
    <p:extLst>
      <p:ext uri="{BB962C8B-B14F-4D97-AF65-F5344CB8AC3E}">
        <p14:creationId xmlns:p14="http://schemas.microsoft.com/office/powerpoint/2010/main" val="841781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bwMode="auto">
          <a:xfrm>
            <a:off x="323528" y="248165"/>
            <a:ext cx="8568952" cy="6124754"/>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lvl="0" algn="ctr"/>
            <a:r>
              <a:rPr lang="ru-RU" sz="2800" b="1" dirty="0" smtClean="0">
                <a:ln w="0"/>
                <a:effectLst>
                  <a:outerShdw blurRad="38100" dist="19050" dir="2700000" algn="tl" rotWithShape="0">
                    <a:schemeClr val="dk1">
                      <a:alpha val="40000"/>
                    </a:schemeClr>
                  </a:outerShdw>
                </a:effectLst>
              </a:rPr>
              <a:t>Что такое коммунальные услуги</a:t>
            </a:r>
            <a:r>
              <a:rPr lang="en-US" sz="2800" b="1" dirty="0" smtClean="0">
                <a:ln w="0"/>
                <a:effectLst>
                  <a:outerShdw blurRad="38100" dist="19050" dir="2700000" algn="tl" rotWithShape="0">
                    <a:schemeClr val="dk1">
                      <a:alpha val="40000"/>
                    </a:schemeClr>
                  </a:outerShdw>
                </a:effectLst>
              </a:rPr>
              <a:t> </a:t>
            </a:r>
            <a:endParaRPr lang="ru-RU" sz="2800" b="1" dirty="0" smtClean="0">
              <a:ln w="0"/>
              <a:effectLst>
                <a:outerShdw blurRad="38100" dist="19050" dir="2700000" algn="tl" rotWithShape="0">
                  <a:schemeClr val="dk1">
                    <a:alpha val="40000"/>
                  </a:schemeClr>
                </a:outerShdw>
              </a:effectLst>
            </a:endParaRPr>
          </a:p>
          <a:p>
            <a:pPr lvl="0" algn="just"/>
            <a:r>
              <a:rPr lang="ru-RU" sz="2800" b="1" dirty="0" smtClean="0"/>
              <a:t>"</a:t>
            </a:r>
            <a:r>
              <a:rPr lang="ru-RU" sz="2800" b="1" dirty="0"/>
              <a:t>коммунальные услуги" </a:t>
            </a:r>
            <a:r>
              <a:rPr lang="ru-RU" sz="2800" dirty="0"/>
              <a:t>- осуществление деятельности исполнителя по подаче потребителям любого коммунального ресурса в отдельности или 2 и более из них в любом сочетании </a:t>
            </a:r>
            <a:r>
              <a:rPr lang="ru-RU" sz="2800" b="1" dirty="0"/>
              <a:t>с целью обеспечения благоприятных и безопасных условий использования жилых, нежилых помещений, общего имущества</a:t>
            </a:r>
            <a:r>
              <a:rPr lang="ru-RU" sz="2800" dirty="0"/>
              <a:t> в многоквартирном </a:t>
            </a:r>
            <a:r>
              <a:rPr lang="ru-RU" sz="2800" dirty="0" smtClean="0"/>
              <a:t>доме, </a:t>
            </a:r>
            <a:r>
              <a:rPr lang="ru-RU" sz="2800" dirty="0"/>
              <a:t>а также земельных участков и расположенных на них жилых домов (домовладений). К коммунальной услуге относится услуга по обращению с твердыми коммунальными отходами;</a:t>
            </a:r>
          </a:p>
          <a:p>
            <a:pPr algn="just"/>
            <a:r>
              <a:rPr lang="ru-RU" sz="2600" dirty="0"/>
              <a:t>(в ред. </a:t>
            </a:r>
            <a:r>
              <a:rPr lang="ru-RU" sz="2600" dirty="0" smtClean="0"/>
              <a:t>ПП </a:t>
            </a:r>
            <a:r>
              <a:rPr lang="ru-RU" sz="2600" dirty="0"/>
              <a:t>РФ от </a:t>
            </a:r>
            <a:r>
              <a:rPr lang="ru-RU" sz="2600" dirty="0" smtClean="0"/>
              <a:t>26.12.16 </a:t>
            </a:r>
            <a:r>
              <a:rPr lang="ru-RU" sz="2600" dirty="0"/>
              <a:t>N 1498, от </a:t>
            </a:r>
            <a:r>
              <a:rPr lang="ru-RU" sz="2600" dirty="0" smtClean="0"/>
              <a:t>27.02.17 </a:t>
            </a:r>
            <a:r>
              <a:rPr lang="ru-RU" sz="2600" dirty="0"/>
              <a:t>N 232</a:t>
            </a:r>
            <a:r>
              <a:rPr lang="ru-RU" sz="2800" dirty="0" smtClean="0"/>
              <a:t>)</a:t>
            </a:r>
            <a:endParaRPr lang="ru-RU" sz="2800" dirty="0"/>
          </a:p>
        </p:txBody>
      </p:sp>
      <p:pic>
        <p:nvPicPr>
          <p:cNvPr id="4" name="Рисунок 3"/>
          <p:cNvPicPr>
            <a:picLocks noChangeAspect="1"/>
          </p:cNvPicPr>
          <p:nvPr/>
        </p:nvPicPr>
        <p:blipFill>
          <a:blip r:embed="rId2"/>
          <a:stretch>
            <a:fillRect/>
          </a:stretch>
        </p:blipFill>
        <p:spPr>
          <a:xfrm>
            <a:off x="350824" y="6525344"/>
            <a:ext cx="786452" cy="237765"/>
          </a:xfrm>
          <a:prstGeom prst="rect">
            <a:avLst/>
          </a:prstGeom>
        </p:spPr>
      </p:pic>
      <p:pic>
        <p:nvPicPr>
          <p:cNvPr id="5" name="Рисунок 4"/>
          <p:cNvPicPr>
            <a:picLocks noChangeAspect="1"/>
          </p:cNvPicPr>
          <p:nvPr/>
        </p:nvPicPr>
        <p:blipFill>
          <a:blip r:embed="rId3"/>
          <a:stretch>
            <a:fillRect/>
          </a:stretch>
        </p:blipFill>
        <p:spPr>
          <a:xfrm>
            <a:off x="1259632" y="6525344"/>
            <a:ext cx="1475360" cy="237765"/>
          </a:xfrm>
          <a:prstGeom prst="rect">
            <a:avLst/>
          </a:prstGeom>
        </p:spPr>
      </p:pic>
    </p:spTree>
    <p:extLst>
      <p:ext uri="{BB962C8B-B14F-4D97-AF65-F5344CB8AC3E}">
        <p14:creationId xmlns:p14="http://schemas.microsoft.com/office/powerpoint/2010/main" val="8244331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23528" y="836712"/>
            <a:ext cx="8352928" cy="3539430"/>
          </a:xfrm>
          <a:prstGeom prst="rect">
            <a:avLst/>
          </a:prstGeom>
        </p:spPr>
        <p:txBody>
          <a:bodyPr wrap="square">
            <a:spAutoFit/>
          </a:bodyPr>
          <a:lstStyle/>
          <a:p>
            <a:pPr algn="just"/>
            <a:r>
              <a:rPr lang="ru-RU" sz="2800" dirty="0" smtClean="0"/>
              <a:t>       Потребителю </a:t>
            </a:r>
            <a:r>
              <a:rPr lang="ru-RU" sz="2800" dirty="0"/>
              <a:t>в </a:t>
            </a:r>
            <a:r>
              <a:rPr lang="ru-RU" sz="2800" b="1" dirty="0"/>
              <a:t>жилом помещении </a:t>
            </a:r>
            <a:r>
              <a:rPr lang="ru-RU" sz="2800" b="1" dirty="0">
                <a:solidFill>
                  <a:srgbClr val="FF0000"/>
                </a:solidFill>
              </a:rPr>
              <a:t>не может быть отказано </a:t>
            </a:r>
            <a:r>
              <a:rPr lang="ru-RU" sz="2800" dirty="0"/>
              <a:t>в предоставлении коммунальных услуг </a:t>
            </a:r>
            <a:r>
              <a:rPr lang="ru-RU" sz="2800" b="1" dirty="0"/>
              <a:t>в случае отсутствия </a:t>
            </a:r>
            <a:r>
              <a:rPr lang="ru-RU" sz="2800" dirty="0"/>
              <a:t>у потребителя </a:t>
            </a:r>
            <a:r>
              <a:rPr lang="ru-RU" sz="2800" b="1" dirty="0"/>
              <a:t>заключенного в письменной форме договора</a:t>
            </a:r>
            <a:r>
              <a:rPr lang="ru-RU" sz="2800" dirty="0"/>
              <a:t>, содержащего положения о предоставлении коммунальных услуг.</a:t>
            </a:r>
          </a:p>
          <a:p>
            <a:pPr algn="just"/>
            <a:r>
              <a:rPr lang="ru-RU" sz="2800" dirty="0"/>
              <a:t>(п. 7 в ред. Постановления Правительства РФ от 26.12.2016 N 1498)</a:t>
            </a:r>
          </a:p>
        </p:txBody>
      </p:sp>
    </p:spTree>
    <p:extLst>
      <p:ext uri="{BB962C8B-B14F-4D97-AF65-F5344CB8AC3E}">
        <p14:creationId xmlns:p14="http://schemas.microsoft.com/office/powerpoint/2010/main" val="38380769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179512" y="-17253585"/>
            <a:ext cx="8496944" cy="5632311"/>
          </a:xfrm>
          <a:prstGeom prst="rect">
            <a:avLst/>
          </a:prstGeom>
        </p:spPr>
        <p:txBody>
          <a:bodyPr wrap="square">
            <a:spAutoFit/>
          </a:bodyPr>
          <a:lstStyle/>
          <a:p>
            <a:r>
              <a:rPr lang="ru-RU" dirty="0" smtClean="0"/>
              <a:t>7</a:t>
            </a:r>
            <a:r>
              <a:rPr lang="ru-RU" dirty="0"/>
              <a:t>. </a:t>
            </a:r>
            <a:r>
              <a:rPr lang="ru-RU" dirty="0" smtClean="0"/>
              <a:t>Определение </a:t>
            </a:r>
            <a:r>
              <a:rPr lang="ru-RU" dirty="0"/>
              <a:t>объема потребленной в нежилом помещении тепловой энергии и способа осуществления потребителями оплаты коммунальной услуги по отоплению осуществляется в соответствии с настоящими Правилами. В случае несоответствия указанного договора положениям законодательства Российской Федерации о водоснабжении, водоотведении, электроснабжении, теплоснабжении, газоснабжении договор считается заключенным на условиях, предусмотренных законодательством Российской Федерации о водоснабжении, водоотведении, электроснабжении, теплоснабжении, газоснабжении и настоящими Правилами.</a:t>
            </a:r>
          </a:p>
          <a:p>
            <a:r>
              <a:rPr lang="ru-RU" dirty="0"/>
              <a:t>Потребителю в жилом помещении не может быть отказано в предоставлении коммунальных услуг в случае отсутствия у потребителя заключенного в письменной форме договора, содержащего положения о предоставлении коммунальных услуг.</a:t>
            </a:r>
          </a:p>
          <a:p>
            <a:r>
              <a:rPr lang="ru-RU" dirty="0"/>
              <a:t>(п. 7 в ред. Постановления Правительства РФ от 26.12.2016 N 1498)</a:t>
            </a:r>
          </a:p>
          <a:p>
            <a:r>
              <a:rPr lang="ru-RU" dirty="0"/>
              <a:t>8. Исполнителем коммунальных услуг может выступать лицо из числа лиц, указанных в пунктах 9 и 10 настоящих Правил. При этом период времени, в течение которого указанное лицо обязано предоставлять коммунальные услуги потребителям и вправе требовать от потребителей оплаты предоставленных коммунальных услуг, подлежит определению в соответствии с пунктами 14, 15, 16 и 17 настоящих Правил.</a:t>
            </a:r>
          </a:p>
        </p:txBody>
      </p:sp>
      <p:sp>
        <p:nvSpPr>
          <p:cNvPr id="3" name="Прямоугольник 2"/>
          <p:cNvSpPr/>
          <p:nvPr/>
        </p:nvSpPr>
        <p:spPr>
          <a:xfrm>
            <a:off x="323528" y="836712"/>
            <a:ext cx="8352928" cy="5262979"/>
          </a:xfrm>
          <a:prstGeom prst="rect">
            <a:avLst/>
          </a:prstGeom>
        </p:spPr>
        <p:txBody>
          <a:bodyPr wrap="square">
            <a:spAutoFit/>
          </a:bodyPr>
          <a:lstStyle/>
          <a:p>
            <a:pPr algn="just"/>
            <a:r>
              <a:rPr lang="ru-RU" sz="2800" dirty="0" smtClean="0"/>
              <a:t>     Условия </a:t>
            </a:r>
            <a:r>
              <a:rPr lang="ru-RU" sz="2800" dirty="0"/>
              <a:t>предоставления коммунальных услуг собственникам и пользователям помещений в </a:t>
            </a:r>
            <a:r>
              <a:rPr lang="ru-RU" sz="2800" dirty="0" smtClean="0"/>
              <a:t>МКД в </a:t>
            </a:r>
            <a:r>
              <a:rPr lang="ru-RU" sz="2800" dirty="0"/>
              <a:t>зависимости от выбранного способа управления </a:t>
            </a:r>
            <a:r>
              <a:rPr lang="ru-RU" sz="2800" dirty="0" smtClean="0"/>
              <a:t>МКД определяются</a:t>
            </a:r>
            <a:r>
              <a:rPr lang="ru-RU" sz="2800" dirty="0"/>
              <a:t>:</a:t>
            </a:r>
          </a:p>
          <a:p>
            <a:pPr algn="just"/>
            <a:r>
              <a:rPr lang="ru-RU" sz="2800" dirty="0"/>
              <a:t>а) в договоре управления </a:t>
            </a:r>
            <a:r>
              <a:rPr lang="ru-RU" sz="2800" dirty="0" smtClean="0"/>
              <a:t>МКД, </a:t>
            </a:r>
            <a:r>
              <a:rPr lang="ru-RU" sz="2800" dirty="0"/>
              <a:t>заключаемом собственниками помещений в </a:t>
            </a:r>
            <a:r>
              <a:rPr lang="ru-RU" sz="2800" dirty="0" smtClean="0"/>
              <a:t>МКД или </a:t>
            </a:r>
            <a:r>
              <a:rPr lang="ru-RU" sz="2800" dirty="0"/>
              <a:t>органом управления </a:t>
            </a:r>
            <a:r>
              <a:rPr lang="ru-RU" sz="2800" dirty="0" smtClean="0"/>
              <a:t>ТСЖ, </a:t>
            </a:r>
            <a:r>
              <a:rPr lang="ru-RU" sz="2800" dirty="0"/>
              <a:t>жилищного, </a:t>
            </a:r>
            <a:r>
              <a:rPr lang="ru-RU" sz="2800" dirty="0" smtClean="0"/>
              <a:t>ЖС </a:t>
            </a:r>
            <a:r>
              <a:rPr lang="ru-RU" sz="2800" dirty="0"/>
              <a:t>или иного специализированного потребительского кооператива (далее - товарищество или кооператив) с </a:t>
            </a:r>
            <a:r>
              <a:rPr lang="ru-RU" sz="2800" dirty="0" smtClean="0"/>
              <a:t>УО, </a:t>
            </a:r>
            <a:r>
              <a:rPr lang="ru-RU" sz="2800" dirty="0"/>
              <a:t>выбранной в установленном жилищным законодательством Российской Федерации порядке для управления </a:t>
            </a:r>
            <a:r>
              <a:rPr lang="ru-RU" sz="2800" dirty="0" smtClean="0"/>
              <a:t>МКД.</a:t>
            </a:r>
            <a:endParaRPr lang="ru-RU" sz="2800" dirty="0"/>
          </a:p>
        </p:txBody>
      </p:sp>
    </p:spTree>
    <p:extLst>
      <p:ext uri="{BB962C8B-B14F-4D97-AF65-F5344CB8AC3E}">
        <p14:creationId xmlns:p14="http://schemas.microsoft.com/office/powerpoint/2010/main" val="10025954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23528" y="332656"/>
            <a:ext cx="8352928" cy="4401205"/>
          </a:xfrm>
          <a:prstGeom prst="rect">
            <a:avLst/>
          </a:prstGeom>
        </p:spPr>
        <p:txBody>
          <a:bodyPr wrap="square">
            <a:spAutoFit/>
          </a:bodyPr>
          <a:lstStyle/>
          <a:p>
            <a:pPr algn="just"/>
            <a:r>
              <a:rPr lang="ru-RU" sz="2800" dirty="0" smtClean="0"/>
              <a:t>    При </a:t>
            </a:r>
            <a:r>
              <a:rPr lang="ru-RU" sz="2800" dirty="0"/>
              <a:t>этом управляющая организация </a:t>
            </a:r>
            <a:r>
              <a:rPr lang="ru-RU" sz="2800" b="1" dirty="0"/>
              <a:t>не вправе отказаться от включения в</a:t>
            </a:r>
            <a:r>
              <a:rPr lang="ru-RU" sz="2800" dirty="0"/>
              <a:t> заключаемый с ней </a:t>
            </a:r>
            <a:r>
              <a:rPr lang="ru-RU" sz="2800" b="1" dirty="0"/>
              <a:t>договор управления </a:t>
            </a:r>
            <a:r>
              <a:rPr lang="ru-RU" sz="2800" dirty="0"/>
              <a:t>многоквартирным домом </a:t>
            </a:r>
            <a:r>
              <a:rPr lang="ru-RU" sz="2800" b="1" dirty="0"/>
              <a:t>условий о предоставлении коммунальных услуг </a:t>
            </a:r>
            <a:r>
              <a:rPr lang="ru-RU" sz="2800" dirty="0"/>
              <a:t>того вида, предоставление которых возможно с учетом степени благоустройства многоквартирного дома, а </a:t>
            </a:r>
            <a:r>
              <a:rPr lang="ru-RU" sz="2800" b="1" dirty="0"/>
              <a:t>равно не вправе отказать в предоставлении таких коммунальных услуг</a:t>
            </a:r>
            <a:r>
              <a:rPr lang="ru-RU" sz="2800" b="1" dirty="0" smtClean="0"/>
              <a:t>;</a:t>
            </a:r>
            <a:endParaRPr lang="ru-RU" sz="2800" b="1" dirty="0"/>
          </a:p>
        </p:txBody>
      </p:sp>
    </p:spTree>
    <p:extLst>
      <p:ext uri="{BB962C8B-B14F-4D97-AF65-F5344CB8AC3E}">
        <p14:creationId xmlns:p14="http://schemas.microsoft.com/office/powerpoint/2010/main" val="10472726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179512" y="-17253585"/>
            <a:ext cx="8496944" cy="5632311"/>
          </a:xfrm>
          <a:prstGeom prst="rect">
            <a:avLst/>
          </a:prstGeom>
        </p:spPr>
        <p:txBody>
          <a:bodyPr wrap="square">
            <a:spAutoFit/>
          </a:bodyPr>
          <a:lstStyle/>
          <a:p>
            <a:r>
              <a:rPr lang="ru-RU" dirty="0" smtClean="0"/>
              <a:t>7</a:t>
            </a:r>
            <a:r>
              <a:rPr lang="ru-RU" dirty="0"/>
              <a:t>. </a:t>
            </a:r>
            <a:r>
              <a:rPr lang="ru-RU" dirty="0" smtClean="0"/>
              <a:t>Определение </a:t>
            </a:r>
            <a:r>
              <a:rPr lang="ru-RU" dirty="0"/>
              <a:t>объема потребленной в нежилом помещении тепловой энергии и способа осуществления потребителями оплаты коммунальной услуги по отоплению осуществляется в соответствии с настоящими Правилами. В случае несоответствия указанного договора положениям законодательства Российской Федерации о водоснабжении, водоотведении, электроснабжении, теплоснабжении, газоснабжении договор считается заключенным на условиях, предусмотренных законодательством Российской Федерации о водоснабжении, водоотведении, электроснабжении, теплоснабжении, газоснабжении и настоящими Правилами.</a:t>
            </a:r>
          </a:p>
          <a:p>
            <a:r>
              <a:rPr lang="ru-RU" dirty="0"/>
              <a:t>Потребителю в жилом помещении не может быть отказано в предоставлении коммунальных услуг в случае отсутствия у потребителя заключенного в письменной форме договора, содержащего положения о предоставлении коммунальных услуг.</a:t>
            </a:r>
          </a:p>
          <a:p>
            <a:r>
              <a:rPr lang="ru-RU" dirty="0"/>
              <a:t>(п. 7 в ред. Постановления Правительства РФ от 26.12.2016 N 1498)</a:t>
            </a:r>
          </a:p>
          <a:p>
            <a:r>
              <a:rPr lang="ru-RU" dirty="0"/>
              <a:t>8. Исполнителем коммунальных услуг может выступать лицо из числа лиц, указанных в пунктах 9 и 10 настоящих Правил. При этом период времени, в течение которого указанное лицо обязано предоставлять коммунальные услуги потребителям и вправе требовать от потребителей оплаты предоставленных коммунальных услуг, подлежит определению в соответствии с пунктами 14, 15, 16 и 17 настоящих Правил.</a:t>
            </a:r>
          </a:p>
        </p:txBody>
      </p:sp>
      <p:sp>
        <p:nvSpPr>
          <p:cNvPr id="3" name="Прямоугольник 2"/>
          <p:cNvSpPr/>
          <p:nvPr/>
        </p:nvSpPr>
        <p:spPr>
          <a:xfrm>
            <a:off x="323528" y="260648"/>
            <a:ext cx="8568952" cy="6340778"/>
          </a:xfrm>
          <a:prstGeom prst="rect">
            <a:avLst/>
          </a:prstGeom>
        </p:spPr>
        <p:txBody>
          <a:bodyPr wrap="square">
            <a:spAutoFit/>
          </a:bodyPr>
          <a:lstStyle/>
          <a:p>
            <a:r>
              <a:rPr lang="ru-RU" sz="2800" dirty="0" smtClean="0"/>
              <a:t>б</a:t>
            </a:r>
            <a:r>
              <a:rPr lang="ru-RU" sz="2800" dirty="0"/>
              <a:t>) в договоре о предоставлении коммунальных услуг, заключаемом с товариществом или кооперативом с собственниками жилых помещений в </a:t>
            </a:r>
            <a:r>
              <a:rPr lang="ru-RU" sz="2800" dirty="0" smtClean="0"/>
              <a:t>МКД, </a:t>
            </a:r>
            <a:r>
              <a:rPr lang="ru-RU" sz="2800" dirty="0"/>
              <a:t>в котором создано товарищество или кооператив.</a:t>
            </a:r>
          </a:p>
          <a:p>
            <a:r>
              <a:rPr lang="ru-RU" sz="2800" dirty="0"/>
              <a:t>При этом товарищество или кооператив </a:t>
            </a:r>
            <a:r>
              <a:rPr lang="ru-RU" sz="2800" b="1" dirty="0">
                <a:solidFill>
                  <a:srgbClr val="FF0000"/>
                </a:solidFill>
              </a:rPr>
              <a:t>не вправе отказать собственнику помещения </a:t>
            </a:r>
            <a:r>
              <a:rPr lang="ru-RU" sz="2800" dirty="0"/>
              <a:t>в </a:t>
            </a:r>
            <a:r>
              <a:rPr lang="ru-RU" sz="2800" dirty="0" smtClean="0"/>
              <a:t>МКД как </a:t>
            </a:r>
            <a:r>
              <a:rPr lang="ru-RU" sz="2800" dirty="0"/>
              <a:t>являющемуся, так и не являющемуся его членом </a:t>
            </a:r>
            <a:r>
              <a:rPr lang="ru-RU" sz="2800" b="1" dirty="0"/>
              <a:t>в заключении договора </a:t>
            </a:r>
            <a:r>
              <a:rPr lang="ru-RU" sz="2800" dirty="0"/>
              <a:t>о </a:t>
            </a:r>
            <a:r>
              <a:rPr lang="ru-RU" sz="2800" b="1" dirty="0"/>
              <a:t>предоставлении коммунальных услуг </a:t>
            </a:r>
            <a:r>
              <a:rPr lang="ru-RU" sz="2800" dirty="0"/>
              <a:t>того вида, предоставление которых возможно с учетом степени благоустройства </a:t>
            </a:r>
            <a:r>
              <a:rPr lang="ru-RU" sz="2800" dirty="0" smtClean="0"/>
              <a:t>МКД, </a:t>
            </a:r>
            <a:r>
              <a:rPr lang="ru-RU" sz="2800" dirty="0"/>
              <a:t>а равно не вправе отказать в предоставлении таких коммунальных услуг</a:t>
            </a:r>
            <a:r>
              <a:rPr lang="ru-RU" sz="2800" dirty="0" smtClean="0"/>
              <a:t>;</a:t>
            </a:r>
            <a:endParaRPr lang="ru-RU" sz="2800" dirty="0"/>
          </a:p>
        </p:txBody>
      </p:sp>
    </p:spTree>
    <p:extLst>
      <p:ext uri="{BB962C8B-B14F-4D97-AF65-F5344CB8AC3E}">
        <p14:creationId xmlns:p14="http://schemas.microsoft.com/office/powerpoint/2010/main" val="16812087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179512" y="-17253585"/>
            <a:ext cx="8496944" cy="5632311"/>
          </a:xfrm>
          <a:prstGeom prst="rect">
            <a:avLst/>
          </a:prstGeom>
        </p:spPr>
        <p:txBody>
          <a:bodyPr wrap="square">
            <a:spAutoFit/>
          </a:bodyPr>
          <a:lstStyle/>
          <a:p>
            <a:r>
              <a:rPr lang="ru-RU" dirty="0" smtClean="0"/>
              <a:t>7</a:t>
            </a:r>
            <a:r>
              <a:rPr lang="ru-RU" dirty="0"/>
              <a:t>. </a:t>
            </a:r>
            <a:r>
              <a:rPr lang="ru-RU" dirty="0" smtClean="0"/>
              <a:t>Определение </a:t>
            </a:r>
            <a:r>
              <a:rPr lang="ru-RU" dirty="0"/>
              <a:t>объема потребленной в нежилом помещении тепловой энергии и способа осуществления потребителями оплаты коммунальной услуги по отоплению осуществляется в соответствии с настоящими Правилами. В случае несоответствия указанного договора положениям законодательства Российской Федерации о водоснабжении, водоотведении, электроснабжении, теплоснабжении, газоснабжении договор считается заключенным на условиях, предусмотренных законодательством Российской Федерации о водоснабжении, водоотведении, электроснабжении, теплоснабжении, газоснабжении и настоящими Правилами.</a:t>
            </a:r>
          </a:p>
          <a:p>
            <a:r>
              <a:rPr lang="ru-RU" dirty="0"/>
              <a:t>Потребителю в жилом помещении не может быть отказано в предоставлении коммунальных услуг в случае отсутствия у потребителя заключенного в письменной форме договора, содержащего положения о предоставлении коммунальных услуг.</a:t>
            </a:r>
          </a:p>
          <a:p>
            <a:r>
              <a:rPr lang="ru-RU" dirty="0"/>
              <a:t>(п. 7 в ред. Постановления Правительства РФ от 26.12.2016 N 1498)</a:t>
            </a:r>
          </a:p>
          <a:p>
            <a:r>
              <a:rPr lang="ru-RU" dirty="0"/>
              <a:t>8. Исполнителем коммунальных услуг может выступать лицо из числа лиц, указанных в пунктах 9 и 10 настоящих Правил. При этом период времени, в течение которого указанное лицо обязано предоставлять коммунальные услуги потребителям и вправе требовать от потребителей оплаты предоставленных коммунальных услуг, подлежит определению в соответствии с пунктами 14, 15, 16 и 17 настоящих Правил.</a:t>
            </a:r>
          </a:p>
        </p:txBody>
      </p:sp>
      <p:sp>
        <p:nvSpPr>
          <p:cNvPr id="3" name="Прямоугольник 2"/>
          <p:cNvSpPr/>
          <p:nvPr/>
        </p:nvSpPr>
        <p:spPr>
          <a:xfrm>
            <a:off x="323528" y="476672"/>
            <a:ext cx="8352928" cy="3970318"/>
          </a:xfrm>
          <a:prstGeom prst="rect">
            <a:avLst/>
          </a:prstGeom>
        </p:spPr>
        <p:txBody>
          <a:bodyPr wrap="square">
            <a:spAutoFit/>
          </a:bodyPr>
          <a:lstStyle/>
          <a:p>
            <a:pPr algn="just"/>
            <a:r>
              <a:rPr lang="ru-RU" sz="2800" dirty="0" smtClean="0"/>
              <a:t>в</a:t>
            </a:r>
            <a:r>
              <a:rPr lang="ru-RU" sz="2800" dirty="0"/>
              <a:t>) </a:t>
            </a:r>
            <a:r>
              <a:rPr lang="ru-RU" sz="2800" b="1" dirty="0"/>
              <a:t>в договорах </a:t>
            </a:r>
            <a:r>
              <a:rPr lang="ru-RU" sz="2800" dirty="0"/>
              <a:t>холодного водоснабжения, горячего водоснабжения, водоотведения, электроснабжения, газоснабжения (в том числе поставки бытового газа в баллонах), отопления (теплоснабжения, в том числе поставки твердого топлива при наличии печного отопления), </a:t>
            </a:r>
            <a:r>
              <a:rPr lang="ru-RU" sz="2800" b="1" dirty="0"/>
              <a:t>заключаемых собственниками жилых помещений </a:t>
            </a:r>
            <a:r>
              <a:rPr lang="ru-RU" sz="2800" dirty="0"/>
              <a:t>в </a:t>
            </a:r>
            <a:r>
              <a:rPr lang="ru-RU" sz="2800" dirty="0" smtClean="0"/>
              <a:t>МКД </a:t>
            </a:r>
            <a:r>
              <a:rPr lang="ru-RU" sz="2800" b="1" dirty="0" smtClean="0"/>
              <a:t>с </a:t>
            </a:r>
            <a:r>
              <a:rPr lang="ru-RU" sz="2800" b="1" dirty="0"/>
              <a:t>соответствующей </a:t>
            </a:r>
            <a:r>
              <a:rPr lang="ru-RU" sz="2800" b="1" dirty="0" err="1"/>
              <a:t>ресурсоснабжающей</a:t>
            </a:r>
            <a:r>
              <a:rPr lang="ru-RU" sz="2800" b="1" dirty="0"/>
              <a:t> организацией.</a:t>
            </a:r>
          </a:p>
        </p:txBody>
      </p:sp>
    </p:spTree>
    <p:extLst>
      <p:ext uri="{BB962C8B-B14F-4D97-AF65-F5344CB8AC3E}">
        <p14:creationId xmlns:p14="http://schemas.microsoft.com/office/powerpoint/2010/main" val="25526984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23528" y="4077072"/>
            <a:ext cx="8352928" cy="523220"/>
          </a:xfrm>
          <a:prstGeom prst="rect">
            <a:avLst/>
          </a:prstGeom>
        </p:spPr>
        <p:txBody>
          <a:bodyPr wrap="square">
            <a:spAutoFit/>
          </a:bodyPr>
          <a:lstStyle/>
          <a:p>
            <a:endParaRPr lang="ru-RU" sz="2800" dirty="0"/>
          </a:p>
        </p:txBody>
      </p:sp>
      <p:sp>
        <p:nvSpPr>
          <p:cNvPr id="6" name="Прямоугольник 5"/>
          <p:cNvSpPr/>
          <p:nvPr/>
        </p:nvSpPr>
        <p:spPr>
          <a:xfrm>
            <a:off x="357056" y="332656"/>
            <a:ext cx="8535424" cy="6555641"/>
          </a:xfrm>
          <a:prstGeom prst="rect">
            <a:avLst/>
          </a:prstGeom>
        </p:spPr>
        <p:txBody>
          <a:bodyPr wrap="square">
            <a:spAutoFit/>
          </a:bodyPr>
          <a:lstStyle/>
          <a:p>
            <a:pPr indent="342900" algn="just">
              <a:spcBef>
                <a:spcPts val="1000"/>
              </a:spcBef>
              <a:spcAft>
                <a:spcPts val="0"/>
              </a:spcAft>
            </a:pPr>
            <a:r>
              <a:rPr lang="ru-RU" sz="2800" dirty="0">
                <a:latin typeface="Arial" panose="020B0604020202020204" pitchFamily="34" charset="0"/>
                <a:ea typeface="Times New Roman" panose="02020603050405020304" pitchFamily="18" charset="0"/>
              </a:rPr>
              <a:t>Предоставление коммунальных услуг обеспечивается управляющей организацией, товариществом или кооперативом </a:t>
            </a:r>
            <a:r>
              <a:rPr lang="ru-RU" sz="2800" dirty="0" smtClean="0">
                <a:latin typeface="Arial" panose="020B0604020202020204" pitchFamily="34" charset="0"/>
                <a:ea typeface="Times New Roman" panose="02020603050405020304" pitchFamily="18" charset="0"/>
              </a:rPr>
              <a:t>посредством </a:t>
            </a:r>
            <a:r>
              <a:rPr lang="ru-RU" sz="2800" dirty="0">
                <a:latin typeface="Arial" panose="020B0604020202020204" pitchFamily="34" charset="0"/>
                <a:ea typeface="Times New Roman" panose="02020603050405020304" pitchFamily="18" charset="0"/>
              </a:rPr>
              <a:t>заключения с </a:t>
            </a:r>
            <a:r>
              <a:rPr lang="ru-RU" sz="2800" dirty="0" err="1">
                <a:latin typeface="Arial" panose="020B0604020202020204" pitchFamily="34" charset="0"/>
                <a:ea typeface="Times New Roman" panose="02020603050405020304" pitchFamily="18" charset="0"/>
              </a:rPr>
              <a:t>ресурсоснабжающими</a:t>
            </a:r>
            <a:r>
              <a:rPr lang="ru-RU" sz="2800" dirty="0">
                <a:latin typeface="Arial" panose="020B0604020202020204" pitchFamily="34" charset="0"/>
                <a:ea typeface="Times New Roman" panose="02020603050405020304" pitchFamily="18" charset="0"/>
              </a:rPr>
              <a:t> организациями договоров о приобретении коммунальных ресурсов в целях использования таких ресурсов при предоставлении коммунальных услуг потребителям, в том числе путем их использования при производстве отдельных видов коммунальных услуг (отопление, горячее водоснабжение) с применением оборудования, входящего в состав общего имущества собственников помещений в </a:t>
            </a:r>
            <a:r>
              <a:rPr lang="ru-RU" sz="2800" dirty="0" smtClean="0">
                <a:latin typeface="Arial" panose="020B0604020202020204" pitchFamily="34" charset="0"/>
                <a:ea typeface="Times New Roman" panose="02020603050405020304" pitchFamily="18" charset="0"/>
              </a:rPr>
              <a:t>МКД, </a:t>
            </a:r>
            <a:r>
              <a:rPr lang="ru-RU" sz="2800" dirty="0">
                <a:latin typeface="Arial" panose="020B0604020202020204" pitchFamily="34" charset="0"/>
                <a:ea typeface="Times New Roman" panose="02020603050405020304" pitchFamily="18" charset="0"/>
              </a:rPr>
              <a:t>и надлежащего исполнения таких договоров</a:t>
            </a:r>
            <a:r>
              <a:rPr lang="ru-RU" sz="2800" dirty="0" smtClean="0">
                <a:latin typeface="Arial" panose="020B0604020202020204" pitchFamily="34" charset="0"/>
                <a:ea typeface="Times New Roman" panose="02020603050405020304" pitchFamily="18" charset="0"/>
              </a:rPr>
              <a:t>.</a:t>
            </a:r>
            <a:endParaRPr lang="ru-RU" sz="28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6015207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23528" y="4077072"/>
            <a:ext cx="8352928" cy="523220"/>
          </a:xfrm>
          <a:prstGeom prst="rect">
            <a:avLst/>
          </a:prstGeom>
        </p:spPr>
        <p:txBody>
          <a:bodyPr wrap="square">
            <a:spAutoFit/>
          </a:bodyPr>
          <a:lstStyle/>
          <a:p>
            <a:endParaRPr lang="ru-RU" sz="2800" dirty="0"/>
          </a:p>
        </p:txBody>
      </p:sp>
      <p:sp>
        <p:nvSpPr>
          <p:cNvPr id="6" name="Прямоугольник 5"/>
          <p:cNvSpPr/>
          <p:nvPr/>
        </p:nvSpPr>
        <p:spPr>
          <a:xfrm>
            <a:off x="323528" y="548680"/>
            <a:ext cx="8568952" cy="2677656"/>
          </a:xfrm>
          <a:prstGeom prst="rect">
            <a:avLst/>
          </a:prstGeom>
        </p:spPr>
        <p:txBody>
          <a:bodyPr wrap="square">
            <a:spAutoFit/>
          </a:bodyPr>
          <a:lstStyle/>
          <a:p>
            <a:pPr indent="342900" algn="just">
              <a:spcBef>
                <a:spcPts val="1000"/>
              </a:spcBef>
              <a:spcAft>
                <a:spcPts val="0"/>
              </a:spcAft>
            </a:pPr>
            <a:r>
              <a:rPr lang="ru-RU" sz="2800" dirty="0" smtClean="0">
                <a:latin typeface="Arial" panose="020B0604020202020204" pitchFamily="34" charset="0"/>
                <a:ea typeface="Times New Roman" panose="02020603050405020304" pitchFamily="18" charset="0"/>
              </a:rPr>
              <a:t>Условия </a:t>
            </a:r>
            <a:r>
              <a:rPr lang="ru-RU" sz="2800" dirty="0">
                <a:latin typeface="Arial" panose="020B0604020202020204" pitchFamily="34" charset="0"/>
                <a:ea typeface="Times New Roman" panose="02020603050405020304" pitchFamily="18" charset="0"/>
              </a:rPr>
              <a:t>договоров о приобретении коммунальных ресурсов в целях использования таких ресурсов для предоставления коммунальных услуг потребителям определяются с учетом </a:t>
            </a:r>
            <a:r>
              <a:rPr lang="ru-RU" sz="2800" dirty="0" smtClean="0">
                <a:latin typeface="Arial" panose="020B0604020202020204" pitchFamily="34" charset="0"/>
                <a:ea typeface="Times New Roman" panose="02020603050405020304" pitchFamily="18" charset="0"/>
              </a:rPr>
              <a:t>Правил 354 </a:t>
            </a:r>
            <a:r>
              <a:rPr lang="ru-RU" sz="2800" dirty="0">
                <a:latin typeface="Arial" panose="020B0604020202020204" pitchFamily="34" charset="0"/>
                <a:ea typeface="Times New Roman" panose="02020603050405020304" pitchFamily="18" charset="0"/>
              </a:rPr>
              <a:t>и иных нормативных правовых актов Российской Федерации</a:t>
            </a:r>
            <a:r>
              <a:rPr lang="ru-RU" sz="2800" dirty="0" smtClean="0">
                <a:latin typeface="Arial" panose="020B0604020202020204" pitchFamily="34" charset="0"/>
                <a:ea typeface="Times New Roman" panose="02020603050405020304" pitchFamily="18" charset="0"/>
              </a:rPr>
              <a:t>.</a:t>
            </a:r>
            <a:endParaRPr lang="ru-RU" sz="28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862692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23528" y="476672"/>
            <a:ext cx="8352928" cy="523220"/>
          </a:xfrm>
          <a:prstGeom prst="rect">
            <a:avLst/>
          </a:prstGeom>
        </p:spPr>
        <p:txBody>
          <a:bodyPr wrap="square">
            <a:spAutoFit/>
          </a:bodyPr>
          <a:lstStyle/>
          <a:p>
            <a:endParaRPr lang="ru-RU" sz="2800" dirty="0"/>
          </a:p>
        </p:txBody>
      </p:sp>
      <p:sp>
        <p:nvSpPr>
          <p:cNvPr id="6" name="Прямоугольник 5"/>
          <p:cNvSpPr/>
          <p:nvPr/>
        </p:nvSpPr>
        <p:spPr>
          <a:xfrm>
            <a:off x="431540" y="0"/>
            <a:ext cx="8532948" cy="6555641"/>
          </a:xfrm>
          <a:prstGeom prst="rect">
            <a:avLst/>
          </a:prstGeom>
        </p:spPr>
        <p:txBody>
          <a:bodyPr wrap="square">
            <a:spAutoFit/>
          </a:bodyPr>
          <a:lstStyle/>
          <a:p>
            <a:pPr indent="342900" algn="just">
              <a:spcBef>
                <a:spcPts val="1000"/>
              </a:spcBef>
              <a:spcAft>
                <a:spcPts val="0"/>
              </a:spcAft>
            </a:pPr>
            <a:r>
              <a:rPr lang="ru-RU" sz="2800" b="1" dirty="0" smtClean="0">
                <a:latin typeface="Arial" panose="020B0604020202020204" pitchFamily="34" charset="0"/>
                <a:ea typeface="Times New Roman" panose="02020603050405020304" pitchFamily="18" charset="0"/>
              </a:rPr>
              <a:t>Управляющая </a:t>
            </a:r>
            <a:r>
              <a:rPr lang="ru-RU" sz="2800" b="1" dirty="0">
                <a:latin typeface="Arial" panose="020B0604020202020204" pitchFamily="34" charset="0"/>
                <a:ea typeface="Times New Roman" panose="02020603050405020304" pitchFamily="18" charset="0"/>
              </a:rPr>
              <a:t>организация</a:t>
            </a:r>
            <a:r>
              <a:rPr lang="ru-RU" sz="2800" dirty="0">
                <a:latin typeface="Arial" panose="020B0604020202020204" pitchFamily="34" charset="0"/>
                <a:ea typeface="Times New Roman" panose="02020603050405020304" pitchFamily="18" charset="0"/>
              </a:rPr>
              <a:t>, выбранная в установленном жилищным законодательством Российской Федерации порядке для управления </a:t>
            </a:r>
            <a:r>
              <a:rPr lang="ru-RU" sz="2800" dirty="0" smtClean="0">
                <a:latin typeface="Arial" panose="020B0604020202020204" pitchFamily="34" charset="0"/>
                <a:ea typeface="Times New Roman" panose="02020603050405020304" pitchFamily="18" charset="0"/>
              </a:rPr>
              <a:t>МКД, </a:t>
            </a:r>
            <a:r>
              <a:rPr lang="ru-RU" sz="2800" b="1" dirty="0">
                <a:latin typeface="Arial" panose="020B0604020202020204" pitchFamily="34" charset="0"/>
                <a:ea typeface="Times New Roman" panose="02020603050405020304" pitchFamily="18" charset="0"/>
              </a:rPr>
              <a:t>приступает к предоставлению коммунальных услуг </a:t>
            </a:r>
            <a:r>
              <a:rPr lang="ru-RU" sz="2800" dirty="0">
                <a:latin typeface="Arial" panose="020B0604020202020204" pitchFamily="34" charset="0"/>
                <a:ea typeface="Times New Roman" panose="02020603050405020304" pitchFamily="18" charset="0"/>
              </a:rPr>
              <a:t>потребителям в </a:t>
            </a:r>
            <a:r>
              <a:rPr lang="ru-RU" sz="2800" dirty="0" smtClean="0">
                <a:latin typeface="Arial" panose="020B0604020202020204" pitchFamily="34" charset="0"/>
                <a:ea typeface="Times New Roman" panose="02020603050405020304" pitchFamily="18" charset="0"/>
              </a:rPr>
              <a:t>МКД </a:t>
            </a:r>
            <a:r>
              <a:rPr lang="ru-RU" sz="2800" b="1" dirty="0" smtClean="0">
                <a:latin typeface="Arial" panose="020B0604020202020204" pitchFamily="34" charset="0"/>
                <a:ea typeface="Times New Roman" panose="02020603050405020304" pitchFamily="18" charset="0"/>
              </a:rPr>
              <a:t>с </a:t>
            </a:r>
            <a:r>
              <a:rPr lang="ru-RU" sz="2800" b="1" dirty="0">
                <a:latin typeface="Arial" panose="020B0604020202020204" pitchFamily="34" charset="0"/>
                <a:ea typeface="Times New Roman" panose="02020603050405020304" pitchFamily="18" charset="0"/>
              </a:rPr>
              <a:t>даты, указанной в решении общего собрания </a:t>
            </a:r>
            <a:r>
              <a:rPr lang="ru-RU" sz="2800" dirty="0">
                <a:latin typeface="Arial" panose="020B0604020202020204" pitchFamily="34" charset="0"/>
                <a:ea typeface="Times New Roman" panose="02020603050405020304" pitchFamily="18" charset="0"/>
              </a:rPr>
              <a:t>собственников помещений в </a:t>
            </a:r>
            <a:r>
              <a:rPr lang="ru-RU" sz="2800" dirty="0" smtClean="0">
                <a:latin typeface="Arial" panose="020B0604020202020204" pitchFamily="34" charset="0"/>
                <a:ea typeface="Times New Roman" panose="02020603050405020304" pitchFamily="18" charset="0"/>
              </a:rPr>
              <a:t>МКД </a:t>
            </a:r>
            <a:r>
              <a:rPr lang="ru-RU" sz="2800" b="1" dirty="0">
                <a:latin typeface="Arial" panose="020B0604020202020204" pitchFamily="34" charset="0"/>
                <a:ea typeface="Times New Roman" panose="02020603050405020304" pitchFamily="18" charset="0"/>
              </a:rPr>
              <a:t>о выборе управляющей </a:t>
            </a:r>
            <a:r>
              <a:rPr lang="ru-RU" sz="2800" dirty="0">
                <a:latin typeface="Arial" panose="020B0604020202020204" pitchFamily="34" charset="0"/>
                <a:ea typeface="Times New Roman" panose="02020603050405020304" pitchFamily="18" charset="0"/>
              </a:rPr>
              <a:t>организации, </a:t>
            </a:r>
            <a:r>
              <a:rPr lang="ru-RU" sz="2800" b="1" dirty="0">
                <a:latin typeface="Arial" panose="020B0604020202020204" pitchFamily="34" charset="0"/>
                <a:ea typeface="Times New Roman" panose="02020603050405020304" pitchFamily="18" charset="0"/>
              </a:rPr>
              <a:t>или с даты заключения договора управления </a:t>
            </a:r>
            <a:r>
              <a:rPr lang="ru-RU" sz="2800" dirty="0" smtClean="0">
                <a:latin typeface="Arial" panose="020B0604020202020204" pitchFamily="34" charset="0"/>
                <a:ea typeface="Times New Roman" panose="02020603050405020304" pitchFamily="18" charset="0"/>
              </a:rPr>
              <a:t>МКД, </a:t>
            </a:r>
            <a:r>
              <a:rPr lang="ru-RU" sz="2800" dirty="0">
                <a:latin typeface="Arial" panose="020B0604020202020204" pitchFamily="34" charset="0"/>
                <a:ea typeface="Times New Roman" panose="02020603050405020304" pitchFamily="18" charset="0"/>
              </a:rPr>
              <a:t>в том числе с управляющей организацией, выбранной органом местного самоуправления по итогам проведения открытого конкурса, </a:t>
            </a:r>
            <a:r>
              <a:rPr lang="ru-RU" sz="2800" b="1" dirty="0">
                <a:latin typeface="Arial" panose="020B0604020202020204" pitchFamily="34" charset="0"/>
                <a:ea typeface="Times New Roman" panose="02020603050405020304" pitchFamily="18" charset="0"/>
              </a:rPr>
              <a:t>но не ранее </a:t>
            </a:r>
            <a:r>
              <a:rPr lang="ru-RU" sz="2800" dirty="0">
                <a:latin typeface="Arial" panose="020B0604020202020204" pitchFamily="34" charset="0"/>
                <a:ea typeface="Times New Roman" panose="02020603050405020304" pitchFamily="18" charset="0"/>
              </a:rPr>
              <a:t>даты начала поставки коммунального ресурса по договору о приобретении коммунального ресурса, заключенному </a:t>
            </a:r>
            <a:r>
              <a:rPr lang="ru-RU" sz="2800" dirty="0" smtClean="0">
                <a:latin typeface="Arial" panose="020B0604020202020204" pitchFamily="34" charset="0"/>
                <a:ea typeface="Times New Roman" panose="02020603050405020304" pitchFamily="18" charset="0"/>
              </a:rPr>
              <a:t>УО </a:t>
            </a:r>
            <a:r>
              <a:rPr lang="ru-RU" sz="2800" dirty="0">
                <a:latin typeface="Arial" panose="020B0604020202020204" pitchFamily="34" charset="0"/>
                <a:ea typeface="Times New Roman" panose="02020603050405020304" pitchFamily="18" charset="0"/>
              </a:rPr>
              <a:t>с </a:t>
            </a:r>
            <a:r>
              <a:rPr lang="ru-RU" sz="2800" dirty="0" smtClean="0">
                <a:latin typeface="Arial" panose="020B0604020202020204" pitchFamily="34" charset="0"/>
                <a:ea typeface="Times New Roman" panose="02020603050405020304" pitchFamily="18" charset="0"/>
              </a:rPr>
              <a:t>РСО. </a:t>
            </a:r>
            <a:endParaRPr lang="ru-RU" sz="28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9926385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23528" y="476672"/>
            <a:ext cx="8352928" cy="523220"/>
          </a:xfrm>
          <a:prstGeom prst="rect">
            <a:avLst/>
          </a:prstGeom>
        </p:spPr>
        <p:txBody>
          <a:bodyPr wrap="square">
            <a:spAutoFit/>
          </a:bodyPr>
          <a:lstStyle/>
          <a:p>
            <a:endParaRPr lang="ru-RU" sz="2800" dirty="0"/>
          </a:p>
        </p:txBody>
      </p:sp>
      <p:sp>
        <p:nvSpPr>
          <p:cNvPr id="6" name="Прямоугольник 5"/>
          <p:cNvSpPr/>
          <p:nvPr/>
        </p:nvSpPr>
        <p:spPr>
          <a:xfrm>
            <a:off x="431540" y="468652"/>
            <a:ext cx="8136904" cy="4832092"/>
          </a:xfrm>
          <a:prstGeom prst="rect">
            <a:avLst/>
          </a:prstGeom>
        </p:spPr>
        <p:txBody>
          <a:bodyPr wrap="square">
            <a:spAutoFit/>
          </a:bodyPr>
          <a:lstStyle/>
          <a:p>
            <a:pPr indent="342900" algn="just">
              <a:spcBef>
                <a:spcPts val="1000"/>
              </a:spcBef>
              <a:spcAft>
                <a:spcPts val="0"/>
              </a:spcAft>
            </a:pPr>
            <a:r>
              <a:rPr lang="ru-RU" sz="2800" b="1" dirty="0" smtClean="0">
                <a:latin typeface="Arial" panose="020B0604020202020204" pitchFamily="34" charset="0"/>
                <a:ea typeface="Times New Roman" panose="02020603050405020304" pitchFamily="18" charset="0"/>
              </a:rPr>
              <a:t>Управляющая организация прекращает </a:t>
            </a:r>
            <a:r>
              <a:rPr lang="ru-RU" sz="2800" b="1" dirty="0">
                <a:latin typeface="Arial" panose="020B0604020202020204" pitchFamily="34" charset="0"/>
                <a:ea typeface="Times New Roman" panose="02020603050405020304" pitchFamily="18" charset="0"/>
              </a:rPr>
              <a:t>предоставление коммунальных услуг с даты расторжения договора управления </a:t>
            </a:r>
            <a:r>
              <a:rPr lang="ru-RU" sz="2800" dirty="0" smtClean="0">
                <a:latin typeface="Arial" panose="020B0604020202020204" pitchFamily="34" charset="0"/>
                <a:ea typeface="Times New Roman" panose="02020603050405020304" pitchFamily="18" charset="0"/>
              </a:rPr>
              <a:t>МКД по </a:t>
            </a:r>
            <a:r>
              <a:rPr lang="ru-RU" sz="2800" dirty="0">
                <a:latin typeface="Arial" panose="020B0604020202020204" pitchFamily="34" charset="0"/>
                <a:ea typeface="Times New Roman" panose="02020603050405020304" pitchFamily="18" charset="0"/>
              </a:rPr>
              <a:t>основаниям, установленным жилищным или гражданским законодательством Российской Федерации, </a:t>
            </a:r>
            <a:r>
              <a:rPr lang="ru-RU" sz="2800" b="1" dirty="0">
                <a:latin typeface="Arial" panose="020B0604020202020204" pitchFamily="34" charset="0"/>
                <a:ea typeface="Times New Roman" panose="02020603050405020304" pitchFamily="18" charset="0"/>
              </a:rPr>
              <a:t>или с даты прекращения действия договора </a:t>
            </a:r>
            <a:r>
              <a:rPr lang="ru-RU" sz="2800" b="1" dirty="0" err="1">
                <a:latin typeface="Arial" panose="020B0604020202020204" pitchFamily="34" charset="0"/>
                <a:ea typeface="Times New Roman" panose="02020603050405020304" pitchFamily="18" charset="0"/>
              </a:rPr>
              <a:t>ресурсоснабжения</a:t>
            </a:r>
            <a:r>
              <a:rPr lang="ru-RU" sz="2800" b="1" dirty="0">
                <a:latin typeface="Arial" panose="020B0604020202020204" pitchFamily="34" charset="0"/>
                <a:ea typeface="Times New Roman" panose="02020603050405020304" pitchFamily="18" charset="0"/>
              </a:rPr>
              <a:t> </a:t>
            </a:r>
            <a:r>
              <a:rPr lang="ru-RU" sz="2800" dirty="0">
                <a:latin typeface="Arial" panose="020B0604020202020204" pitchFamily="34" charset="0"/>
                <a:ea typeface="Times New Roman" panose="02020603050405020304" pitchFamily="18" charset="0"/>
              </a:rPr>
              <a:t>в части приобретения коммунального ресурса в целях предоставления коммунальной услуги заключенного </a:t>
            </a:r>
            <a:r>
              <a:rPr lang="ru-RU" sz="2800" dirty="0" smtClean="0">
                <a:latin typeface="Arial" panose="020B0604020202020204" pitchFamily="34" charset="0"/>
                <a:ea typeface="Times New Roman" panose="02020603050405020304" pitchFamily="18" charset="0"/>
              </a:rPr>
              <a:t>УО с РСО</a:t>
            </a:r>
            <a:endParaRPr lang="ru-RU" sz="28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8245678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23528" y="476672"/>
            <a:ext cx="8352928" cy="523220"/>
          </a:xfrm>
          <a:prstGeom prst="rect">
            <a:avLst/>
          </a:prstGeom>
        </p:spPr>
        <p:txBody>
          <a:bodyPr wrap="square">
            <a:spAutoFit/>
          </a:bodyPr>
          <a:lstStyle/>
          <a:p>
            <a:endParaRPr lang="ru-RU" sz="2800" dirty="0"/>
          </a:p>
        </p:txBody>
      </p:sp>
      <p:sp>
        <p:nvSpPr>
          <p:cNvPr id="6" name="Прямоугольник 5"/>
          <p:cNvSpPr/>
          <p:nvPr/>
        </p:nvSpPr>
        <p:spPr>
          <a:xfrm>
            <a:off x="431540" y="332656"/>
            <a:ext cx="8136904" cy="5693866"/>
          </a:xfrm>
          <a:prstGeom prst="rect">
            <a:avLst/>
          </a:prstGeom>
        </p:spPr>
        <p:txBody>
          <a:bodyPr wrap="square">
            <a:spAutoFit/>
          </a:bodyPr>
          <a:lstStyle/>
          <a:p>
            <a:pPr indent="342900" algn="just">
              <a:spcBef>
                <a:spcPts val="1000"/>
              </a:spcBef>
              <a:spcAft>
                <a:spcPts val="0"/>
              </a:spcAft>
            </a:pPr>
            <a:r>
              <a:rPr lang="ru-RU" sz="2800" b="1" dirty="0" smtClean="0">
                <a:latin typeface="Arial" panose="020B0604020202020204" pitchFamily="34" charset="0"/>
                <a:ea typeface="Times New Roman" panose="02020603050405020304" pitchFamily="18" charset="0"/>
              </a:rPr>
              <a:t>Товарищество </a:t>
            </a:r>
            <a:r>
              <a:rPr lang="ru-RU" sz="2800" b="1" dirty="0">
                <a:latin typeface="Arial" panose="020B0604020202020204" pitchFamily="34" charset="0"/>
                <a:ea typeface="Times New Roman" panose="02020603050405020304" pitchFamily="18" charset="0"/>
              </a:rPr>
              <a:t>или кооператив</a:t>
            </a:r>
            <a:r>
              <a:rPr lang="ru-RU" sz="2800" dirty="0">
                <a:latin typeface="Arial" panose="020B0604020202020204" pitchFamily="34" charset="0"/>
                <a:ea typeface="Times New Roman" panose="02020603050405020304" pitchFamily="18" charset="0"/>
              </a:rPr>
              <a:t>, если собственниками помещений в </a:t>
            </a:r>
            <a:r>
              <a:rPr lang="ru-RU" sz="2800" dirty="0" smtClean="0">
                <a:latin typeface="Arial" panose="020B0604020202020204" pitchFamily="34" charset="0"/>
                <a:ea typeface="Times New Roman" panose="02020603050405020304" pitchFamily="18" charset="0"/>
              </a:rPr>
              <a:t>МКД в </a:t>
            </a:r>
            <a:r>
              <a:rPr lang="ru-RU" sz="2800" dirty="0">
                <a:latin typeface="Arial" panose="020B0604020202020204" pitchFamily="34" charset="0"/>
                <a:ea typeface="Times New Roman" panose="02020603050405020304" pitchFamily="18" charset="0"/>
              </a:rPr>
              <a:t>качестве способа управления многоквартирным домом выбрано управление товариществом или кооперативом, приступает к предоставлению коммунальных услуг потребителям в </a:t>
            </a:r>
            <a:r>
              <a:rPr lang="ru-RU" sz="2800" dirty="0" smtClean="0">
                <a:latin typeface="Arial" panose="020B0604020202020204" pitchFamily="34" charset="0"/>
                <a:ea typeface="Times New Roman" panose="02020603050405020304" pitchFamily="18" charset="0"/>
              </a:rPr>
              <a:t>МКД с </a:t>
            </a:r>
            <a:r>
              <a:rPr lang="ru-RU" sz="2800" b="1" dirty="0">
                <a:latin typeface="Arial" panose="020B0604020202020204" pitchFamily="34" charset="0"/>
                <a:ea typeface="Times New Roman" panose="02020603050405020304" pitchFamily="18" charset="0"/>
              </a:rPr>
              <a:t>даты его государственной регистрации</a:t>
            </a:r>
            <a:r>
              <a:rPr lang="ru-RU" sz="2800" dirty="0">
                <a:latin typeface="Arial" panose="020B0604020202020204" pitchFamily="34" charset="0"/>
                <a:ea typeface="Times New Roman" panose="02020603050405020304" pitchFamily="18" charset="0"/>
              </a:rPr>
              <a:t>, но </a:t>
            </a:r>
            <a:r>
              <a:rPr lang="ru-RU" sz="2800" b="1" dirty="0">
                <a:latin typeface="Arial" panose="020B0604020202020204" pitchFamily="34" charset="0"/>
                <a:ea typeface="Times New Roman" panose="02020603050405020304" pitchFamily="18" charset="0"/>
              </a:rPr>
              <a:t>не ранее даты начала поставки коммунального ресурса по договору </a:t>
            </a:r>
            <a:r>
              <a:rPr lang="ru-RU" sz="2800" dirty="0">
                <a:latin typeface="Arial" panose="020B0604020202020204" pitchFamily="34" charset="0"/>
                <a:ea typeface="Times New Roman" panose="02020603050405020304" pitchFamily="18" charset="0"/>
              </a:rPr>
              <a:t>о приобретении коммунального ресурса, </a:t>
            </a:r>
            <a:r>
              <a:rPr lang="ru-RU" sz="2800" b="1" dirty="0">
                <a:latin typeface="Arial" panose="020B0604020202020204" pitchFamily="34" charset="0"/>
                <a:ea typeface="Times New Roman" panose="02020603050405020304" pitchFamily="18" charset="0"/>
              </a:rPr>
              <a:t>заключенному товариществом или кооперативом с </a:t>
            </a:r>
            <a:r>
              <a:rPr lang="ru-RU" sz="2800" b="1" dirty="0" err="1">
                <a:latin typeface="Arial" panose="020B0604020202020204" pitchFamily="34" charset="0"/>
                <a:ea typeface="Times New Roman" panose="02020603050405020304" pitchFamily="18" charset="0"/>
              </a:rPr>
              <a:t>ресурсоснабжающей</a:t>
            </a:r>
            <a:r>
              <a:rPr lang="ru-RU" sz="2800" b="1" dirty="0">
                <a:latin typeface="Arial" panose="020B0604020202020204" pitchFamily="34" charset="0"/>
                <a:ea typeface="Times New Roman" panose="02020603050405020304" pitchFamily="18" charset="0"/>
              </a:rPr>
              <a:t> организацией</a:t>
            </a:r>
            <a:r>
              <a:rPr lang="ru-RU" sz="2800" dirty="0">
                <a:latin typeface="Arial" panose="020B0604020202020204" pitchFamily="34" charset="0"/>
                <a:ea typeface="Times New Roman" panose="02020603050405020304" pitchFamily="18" charset="0"/>
              </a:rPr>
              <a:t>. </a:t>
            </a:r>
          </a:p>
        </p:txBody>
      </p:sp>
    </p:spTree>
    <p:extLst>
      <p:ext uri="{BB962C8B-B14F-4D97-AF65-F5344CB8AC3E}">
        <p14:creationId xmlns:p14="http://schemas.microsoft.com/office/powerpoint/2010/main" val="2688250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bwMode="auto">
          <a:xfrm>
            <a:off x="323528" y="248165"/>
            <a:ext cx="8568952" cy="6001643"/>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lvl="0" algn="ctr"/>
            <a:r>
              <a:rPr lang="ru-RU" sz="2400" b="1" dirty="0">
                <a:ln w="0"/>
                <a:effectLst>
                  <a:outerShdw blurRad="38100" dist="19050" dir="2700000" algn="tl" rotWithShape="0">
                    <a:schemeClr val="dk1">
                      <a:alpha val="40000"/>
                    </a:schemeClr>
                  </a:outerShdw>
                </a:effectLst>
              </a:rPr>
              <a:t>Структура платы за жилое помещение и коммунальные </a:t>
            </a:r>
            <a:r>
              <a:rPr lang="ru-RU" sz="2400" b="1" dirty="0" smtClean="0">
                <a:ln w="0"/>
                <a:effectLst>
                  <a:outerShdw blurRad="38100" dist="19050" dir="2700000" algn="tl" rotWithShape="0">
                    <a:schemeClr val="dk1">
                      <a:alpha val="40000"/>
                    </a:schemeClr>
                  </a:outerShdw>
                </a:effectLst>
              </a:rPr>
              <a:t>услуги</a:t>
            </a:r>
            <a:r>
              <a:rPr lang="en-US" sz="2400" b="1" dirty="0" smtClean="0">
                <a:ln w="0"/>
                <a:effectLst>
                  <a:outerShdw blurRad="38100" dist="19050" dir="2700000" algn="tl" rotWithShape="0">
                    <a:schemeClr val="dk1">
                      <a:alpha val="40000"/>
                    </a:schemeClr>
                  </a:outerShdw>
                </a:effectLst>
              </a:rPr>
              <a:t> (</a:t>
            </a:r>
            <a:r>
              <a:rPr lang="ru-RU" sz="2400" b="1" dirty="0"/>
              <a:t>ЖК РФ Статья </a:t>
            </a:r>
            <a:r>
              <a:rPr lang="ru-RU" sz="2400" b="1" dirty="0" smtClean="0"/>
              <a:t>154</a:t>
            </a:r>
            <a:r>
              <a:rPr lang="en-US" sz="2400" b="1" dirty="0" smtClean="0"/>
              <a:t>)</a:t>
            </a:r>
            <a:endParaRPr lang="ru-RU" sz="2400" b="1" dirty="0">
              <a:ln w="0"/>
              <a:effectLst>
                <a:outerShdw blurRad="38100" dist="19050" dir="2700000" algn="tl" rotWithShape="0">
                  <a:schemeClr val="dk1">
                    <a:alpha val="40000"/>
                  </a:schemeClr>
                </a:outerShdw>
              </a:effectLst>
            </a:endParaRPr>
          </a:p>
          <a:p>
            <a:pPr algn="just"/>
            <a:r>
              <a:rPr lang="ru-RU" sz="2400" dirty="0"/>
              <a:t>1. Плата за жилое помещение и коммунальные услуги для </a:t>
            </a:r>
            <a:r>
              <a:rPr lang="ru-RU" sz="2400" b="1" i="1" dirty="0"/>
              <a:t>нанимателя жилого помещения</a:t>
            </a:r>
            <a:r>
              <a:rPr lang="ru-RU" sz="2400" dirty="0"/>
              <a:t>, занимаемого по договору социального найма или договору найма жилого помещения государственного или муниципального жилищного фонда, включает в себя:</a:t>
            </a:r>
          </a:p>
          <a:p>
            <a:pPr algn="just"/>
            <a:r>
              <a:rPr lang="ru-RU" sz="2400" dirty="0"/>
              <a:t>1) плату за пользование жилым помещением (плата за наем);</a:t>
            </a:r>
          </a:p>
          <a:p>
            <a:pPr algn="just"/>
            <a:r>
              <a:rPr lang="ru-RU" sz="2400" dirty="0"/>
              <a:t>2) плату за содержание и ремонт жилого помещения, включающую в себя плату за услуги и работы по управлению МКД, содержанию и текущему ремонту общего имущества в МКД. Капитальный ремонт общего имущества в МКД проводится за счет собственника жилищного фонда;</a:t>
            </a:r>
          </a:p>
          <a:p>
            <a:pPr algn="just"/>
            <a:r>
              <a:rPr lang="ru-RU" sz="2400" dirty="0"/>
              <a:t>3) плату за коммунальные услуги</a:t>
            </a:r>
            <a:r>
              <a:rPr lang="ru-RU" sz="2400" dirty="0" smtClean="0"/>
              <a:t>.</a:t>
            </a:r>
            <a:endParaRPr lang="en-US" sz="2400" dirty="0" smtClean="0"/>
          </a:p>
        </p:txBody>
      </p:sp>
      <p:pic>
        <p:nvPicPr>
          <p:cNvPr id="4" name="Рисунок 3"/>
          <p:cNvPicPr>
            <a:picLocks noChangeAspect="1"/>
          </p:cNvPicPr>
          <p:nvPr/>
        </p:nvPicPr>
        <p:blipFill>
          <a:blip r:embed="rId2"/>
          <a:stretch>
            <a:fillRect/>
          </a:stretch>
        </p:blipFill>
        <p:spPr>
          <a:xfrm>
            <a:off x="350824" y="6525344"/>
            <a:ext cx="786452" cy="237765"/>
          </a:xfrm>
          <a:prstGeom prst="rect">
            <a:avLst/>
          </a:prstGeom>
        </p:spPr>
      </p:pic>
      <p:pic>
        <p:nvPicPr>
          <p:cNvPr id="5" name="Рисунок 4"/>
          <p:cNvPicPr>
            <a:picLocks noChangeAspect="1"/>
          </p:cNvPicPr>
          <p:nvPr/>
        </p:nvPicPr>
        <p:blipFill>
          <a:blip r:embed="rId3"/>
          <a:stretch>
            <a:fillRect/>
          </a:stretch>
        </p:blipFill>
        <p:spPr>
          <a:xfrm>
            <a:off x="1259632" y="6525344"/>
            <a:ext cx="1475360" cy="237765"/>
          </a:xfrm>
          <a:prstGeom prst="rect">
            <a:avLst/>
          </a:prstGeom>
        </p:spPr>
      </p:pic>
    </p:spTree>
    <p:extLst>
      <p:ext uri="{BB962C8B-B14F-4D97-AF65-F5344CB8AC3E}">
        <p14:creationId xmlns:p14="http://schemas.microsoft.com/office/powerpoint/2010/main" val="4403594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23528" y="476672"/>
            <a:ext cx="8352928" cy="523220"/>
          </a:xfrm>
          <a:prstGeom prst="rect">
            <a:avLst/>
          </a:prstGeom>
        </p:spPr>
        <p:txBody>
          <a:bodyPr wrap="square">
            <a:spAutoFit/>
          </a:bodyPr>
          <a:lstStyle/>
          <a:p>
            <a:endParaRPr lang="ru-RU" sz="2800" dirty="0"/>
          </a:p>
        </p:txBody>
      </p:sp>
      <p:sp>
        <p:nvSpPr>
          <p:cNvPr id="6" name="Прямоугольник 5"/>
          <p:cNvSpPr/>
          <p:nvPr/>
        </p:nvSpPr>
        <p:spPr>
          <a:xfrm>
            <a:off x="107504" y="620688"/>
            <a:ext cx="8784975" cy="5262979"/>
          </a:xfrm>
          <a:prstGeom prst="rect">
            <a:avLst/>
          </a:prstGeom>
        </p:spPr>
        <p:txBody>
          <a:bodyPr wrap="square">
            <a:spAutoFit/>
          </a:bodyPr>
          <a:lstStyle/>
          <a:p>
            <a:pPr indent="342900" algn="just">
              <a:spcBef>
                <a:spcPts val="1000"/>
              </a:spcBef>
              <a:spcAft>
                <a:spcPts val="0"/>
              </a:spcAft>
            </a:pPr>
            <a:r>
              <a:rPr lang="ru-RU" sz="2800" b="1" dirty="0" smtClean="0">
                <a:latin typeface="Arial" panose="020B0604020202020204" pitchFamily="34" charset="0"/>
                <a:ea typeface="Times New Roman" panose="02020603050405020304" pitchFamily="18" charset="0"/>
              </a:rPr>
              <a:t>Товарищество </a:t>
            </a:r>
            <a:r>
              <a:rPr lang="ru-RU" sz="2800" b="1" dirty="0">
                <a:latin typeface="Arial" panose="020B0604020202020204" pitchFamily="34" charset="0"/>
                <a:ea typeface="Times New Roman" panose="02020603050405020304" pitchFamily="18" charset="0"/>
              </a:rPr>
              <a:t>или кооператив прекращает </a:t>
            </a:r>
            <a:r>
              <a:rPr lang="ru-RU" sz="2800" dirty="0">
                <a:latin typeface="Arial" panose="020B0604020202020204" pitchFamily="34" charset="0"/>
                <a:ea typeface="Times New Roman" panose="02020603050405020304" pitchFamily="18" charset="0"/>
              </a:rPr>
              <a:t>предоставление коммунальных услуг </a:t>
            </a:r>
            <a:r>
              <a:rPr lang="ru-RU" sz="2800" b="1" dirty="0">
                <a:latin typeface="Arial" panose="020B0604020202020204" pitchFamily="34" charset="0"/>
                <a:ea typeface="Times New Roman" panose="02020603050405020304" pitchFamily="18" charset="0"/>
              </a:rPr>
              <a:t>с даты его ликвидации или с </a:t>
            </a:r>
            <a:r>
              <a:rPr lang="ru-RU" sz="2800" b="1" dirty="0" smtClean="0">
                <a:latin typeface="Arial" panose="020B0604020202020204" pitchFamily="34" charset="0"/>
                <a:ea typeface="Times New Roman" panose="02020603050405020304" pitchFamily="18" charset="0"/>
              </a:rPr>
              <a:t>даты </a:t>
            </a:r>
            <a:r>
              <a:rPr lang="ru-RU" sz="2800" b="1" dirty="0">
                <a:latin typeface="Arial" panose="020B0604020202020204" pitchFamily="34" charset="0"/>
                <a:ea typeface="Times New Roman" panose="02020603050405020304" pitchFamily="18" charset="0"/>
              </a:rPr>
              <a:t>начала предоставления коммунальных услуг управляющей организацией</a:t>
            </a:r>
            <a:r>
              <a:rPr lang="ru-RU" sz="2800" dirty="0">
                <a:latin typeface="Arial" panose="020B0604020202020204" pitchFamily="34" charset="0"/>
                <a:ea typeface="Times New Roman" panose="02020603050405020304" pitchFamily="18" charset="0"/>
              </a:rPr>
              <a:t>, с которой органом управления товарищества или кооператива заключен договор управления </a:t>
            </a:r>
            <a:r>
              <a:rPr lang="ru-RU" sz="2800" dirty="0" smtClean="0">
                <a:latin typeface="Arial" panose="020B0604020202020204" pitchFamily="34" charset="0"/>
                <a:ea typeface="Times New Roman" panose="02020603050405020304" pitchFamily="18" charset="0"/>
              </a:rPr>
              <a:t>МКД, </a:t>
            </a:r>
            <a:r>
              <a:rPr lang="ru-RU" sz="2800" dirty="0">
                <a:latin typeface="Arial" panose="020B0604020202020204" pitchFamily="34" charset="0"/>
                <a:ea typeface="Times New Roman" panose="02020603050405020304" pitchFamily="18" charset="0"/>
              </a:rPr>
              <a:t>или с даты прекращения действия договора </a:t>
            </a:r>
            <a:r>
              <a:rPr lang="ru-RU" sz="2800" dirty="0" err="1">
                <a:latin typeface="Arial" panose="020B0604020202020204" pitchFamily="34" charset="0"/>
                <a:ea typeface="Times New Roman" panose="02020603050405020304" pitchFamily="18" charset="0"/>
              </a:rPr>
              <a:t>ресурсоснабжения</a:t>
            </a:r>
            <a:r>
              <a:rPr lang="ru-RU" sz="2800" dirty="0">
                <a:latin typeface="Arial" panose="020B0604020202020204" pitchFamily="34" charset="0"/>
                <a:ea typeface="Times New Roman" panose="02020603050405020304" pitchFamily="18" charset="0"/>
              </a:rPr>
              <a:t> в части приобретения коммунального ресурса в целях предоставления коммунальной услуги, заключенного товариществом или кооперативом с </a:t>
            </a:r>
            <a:r>
              <a:rPr lang="ru-RU" sz="2800" dirty="0" err="1">
                <a:latin typeface="Arial" panose="020B0604020202020204" pitchFamily="34" charset="0"/>
                <a:ea typeface="Times New Roman" panose="02020603050405020304" pitchFamily="18" charset="0"/>
              </a:rPr>
              <a:t>ресурсоснабжающей</a:t>
            </a:r>
            <a:r>
              <a:rPr lang="ru-RU" sz="2800" dirty="0">
                <a:latin typeface="Arial" panose="020B0604020202020204" pitchFamily="34" charset="0"/>
                <a:ea typeface="Times New Roman" panose="02020603050405020304" pitchFamily="18" charset="0"/>
              </a:rPr>
              <a:t> организацией</a:t>
            </a:r>
            <a:r>
              <a:rPr lang="ru-RU" sz="2800" dirty="0" smtClean="0">
                <a:latin typeface="Arial" panose="020B0604020202020204" pitchFamily="34" charset="0"/>
                <a:ea typeface="Times New Roman" panose="02020603050405020304" pitchFamily="18" charset="0"/>
              </a:rPr>
              <a:t>.</a:t>
            </a:r>
            <a:endParaRPr lang="ru-RU" sz="28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2489396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0" y="5013176"/>
            <a:ext cx="8352928" cy="523220"/>
          </a:xfrm>
          <a:prstGeom prst="rect">
            <a:avLst/>
          </a:prstGeom>
        </p:spPr>
        <p:txBody>
          <a:bodyPr wrap="square">
            <a:spAutoFit/>
          </a:bodyPr>
          <a:lstStyle/>
          <a:p>
            <a:endParaRPr lang="ru-RU" sz="2800" dirty="0"/>
          </a:p>
        </p:txBody>
      </p:sp>
      <p:sp>
        <p:nvSpPr>
          <p:cNvPr id="6" name="Прямоугольник 5"/>
          <p:cNvSpPr/>
          <p:nvPr/>
        </p:nvSpPr>
        <p:spPr>
          <a:xfrm>
            <a:off x="107504" y="116632"/>
            <a:ext cx="8856984" cy="6683881"/>
          </a:xfrm>
          <a:prstGeom prst="rect">
            <a:avLst/>
          </a:prstGeom>
        </p:spPr>
        <p:txBody>
          <a:bodyPr wrap="square">
            <a:spAutoFit/>
          </a:bodyPr>
          <a:lstStyle/>
          <a:p>
            <a:pPr indent="342900" algn="just">
              <a:spcBef>
                <a:spcPts val="1000"/>
              </a:spcBef>
              <a:spcAft>
                <a:spcPts val="0"/>
              </a:spcAft>
            </a:pPr>
            <a:r>
              <a:rPr lang="ru-RU" sz="2800" b="1" dirty="0" smtClean="0">
                <a:latin typeface="Arial" panose="020B0604020202020204" pitchFamily="34" charset="0"/>
                <a:ea typeface="Times New Roman" panose="02020603050405020304" pitchFamily="18" charset="0"/>
              </a:rPr>
              <a:t>РСО,</a:t>
            </a:r>
            <a:r>
              <a:rPr lang="ru-RU" sz="2800" dirty="0" smtClean="0">
                <a:latin typeface="Arial" panose="020B0604020202020204" pitchFamily="34" charset="0"/>
                <a:ea typeface="Times New Roman" panose="02020603050405020304" pitchFamily="18" charset="0"/>
              </a:rPr>
              <a:t> </a:t>
            </a:r>
            <a:r>
              <a:rPr lang="ru-RU" sz="2800" b="1" dirty="0">
                <a:latin typeface="Arial" panose="020B0604020202020204" pitchFamily="34" charset="0"/>
                <a:ea typeface="Times New Roman" panose="02020603050405020304" pitchFamily="18" charset="0"/>
              </a:rPr>
              <a:t>для которой </a:t>
            </a:r>
            <a:r>
              <a:rPr lang="ru-RU" sz="2800" dirty="0">
                <a:latin typeface="Arial" panose="020B0604020202020204" pitchFamily="34" charset="0"/>
                <a:ea typeface="Times New Roman" panose="02020603050405020304" pitchFamily="18" charset="0"/>
              </a:rPr>
              <a:t>в соответствии с законодательством Российской Федерации о водоснабжении, водоотведении, </a:t>
            </a:r>
            <a:r>
              <a:rPr lang="ru-RU" sz="2800" dirty="0" smtClean="0">
                <a:latin typeface="Arial" panose="020B0604020202020204" pitchFamily="34" charset="0"/>
                <a:ea typeface="Times New Roman" panose="02020603050405020304" pitchFamily="18" charset="0"/>
              </a:rPr>
              <a:t>эл/снабжении</a:t>
            </a:r>
            <a:r>
              <a:rPr lang="ru-RU" sz="2800" dirty="0">
                <a:latin typeface="Arial" panose="020B0604020202020204" pitchFamily="34" charset="0"/>
                <a:ea typeface="Times New Roman" panose="02020603050405020304" pitchFamily="18" charset="0"/>
              </a:rPr>
              <a:t>, теплоснабжении, газоснабжении </a:t>
            </a:r>
            <a:r>
              <a:rPr lang="ru-RU" sz="2800" b="1" dirty="0">
                <a:latin typeface="Arial" panose="020B0604020202020204" pitchFamily="34" charset="0"/>
                <a:ea typeface="Times New Roman" panose="02020603050405020304" pitchFamily="18" charset="0"/>
              </a:rPr>
              <a:t>заключение договора с потребителем является обязательным</a:t>
            </a:r>
            <a:r>
              <a:rPr lang="ru-RU" sz="2800" dirty="0">
                <a:latin typeface="Arial" panose="020B0604020202020204" pitchFamily="34" charset="0"/>
                <a:ea typeface="Times New Roman" panose="02020603050405020304" pitchFamily="18" charset="0"/>
              </a:rPr>
              <a:t>, приступает к предоставлению коммунальной услуги соответствующего вида:</a:t>
            </a:r>
          </a:p>
          <a:p>
            <a:pPr indent="342900" algn="just">
              <a:spcBef>
                <a:spcPts val="1000"/>
              </a:spcBef>
              <a:spcAft>
                <a:spcPts val="0"/>
              </a:spcAft>
            </a:pPr>
            <a:r>
              <a:rPr lang="ru-RU" sz="2800" dirty="0">
                <a:latin typeface="Arial" panose="020B0604020202020204" pitchFamily="34" charset="0"/>
                <a:ea typeface="Times New Roman" panose="02020603050405020304" pitchFamily="18" charset="0"/>
              </a:rPr>
              <a:t>а) </a:t>
            </a:r>
            <a:r>
              <a:rPr lang="ru-RU" sz="2800" b="1" dirty="0">
                <a:latin typeface="Arial" panose="020B0604020202020204" pitchFamily="34" charset="0"/>
                <a:ea typeface="Times New Roman" panose="02020603050405020304" pitchFamily="18" charset="0"/>
              </a:rPr>
              <a:t>собственникам и пользователям </a:t>
            </a:r>
            <a:r>
              <a:rPr lang="ru-RU" sz="2800" dirty="0">
                <a:latin typeface="Arial" panose="020B0604020202020204" pitchFamily="34" charset="0"/>
                <a:ea typeface="Times New Roman" panose="02020603050405020304" pitchFamily="18" charset="0"/>
              </a:rPr>
              <a:t>помещений в </a:t>
            </a:r>
            <a:r>
              <a:rPr lang="ru-RU" sz="2800" dirty="0" smtClean="0">
                <a:latin typeface="Arial" panose="020B0604020202020204" pitchFamily="34" charset="0"/>
                <a:ea typeface="Times New Roman" panose="02020603050405020304" pitchFamily="18" charset="0"/>
              </a:rPr>
              <a:t>МКД, </a:t>
            </a:r>
            <a:r>
              <a:rPr lang="ru-RU" sz="2800" dirty="0">
                <a:latin typeface="Arial" panose="020B0604020202020204" pitchFamily="34" charset="0"/>
                <a:ea typeface="Times New Roman" panose="02020603050405020304" pitchFamily="18" charset="0"/>
              </a:rPr>
              <a:t>в котором в качестве способа управления выбрано </a:t>
            </a:r>
            <a:r>
              <a:rPr lang="ru-RU" sz="2800" b="1" dirty="0">
                <a:latin typeface="Arial" panose="020B0604020202020204" pitchFamily="34" charset="0"/>
                <a:ea typeface="Times New Roman" panose="02020603050405020304" pitchFamily="18" charset="0"/>
              </a:rPr>
              <a:t>непосредственное управление</a:t>
            </a:r>
            <a:r>
              <a:rPr lang="ru-RU" sz="2800" dirty="0">
                <a:latin typeface="Arial" panose="020B0604020202020204" pitchFamily="34" charset="0"/>
                <a:ea typeface="Times New Roman" panose="02020603050405020304" pitchFamily="18" charset="0"/>
              </a:rPr>
              <a:t>, - </a:t>
            </a:r>
            <a:r>
              <a:rPr lang="ru-RU" sz="2800" b="1" dirty="0">
                <a:latin typeface="Arial" panose="020B0604020202020204" pitchFamily="34" charset="0"/>
                <a:ea typeface="Times New Roman" panose="02020603050405020304" pitchFamily="18" charset="0"/>
              </a:rPr>
              <a:t>с даты, указанной в решении </a:t>
            </a:r>
            <a:r>
              <a:rPr lang="ru-RU" sz="2800" dirty="0">
                <a:latin typeface="Arial" panose="020B0604020202020204" pitchFamily="34" charset="0"/>
                <a:ea typeface="Times New Roman" panose="02020603050405020304" pitchFamily="18" charset="0"/>
              </a:rPr>
              <a:t>общего собрания собственников помещений </a:t>
            </a:r>
            <a:r>
              <a:rPr lang="ru-RU" sz="2800" b="1" dirty="0">
                <a:latin typeface="Arial" panose="020B0604020202020204" pitchFamily="34" charset="0"/>
                <a:ea typeface="Times New Roman" panose="02020603050405020304" pitchFamily="18" charset="0"/>
              </a:rPr>
              <a:t>о выборе такого способа управления</a:t>
            </a:r>
            <a:r>
              <a:rPr lang="ru-RU" sz="2800" dirty="0">
                <a:latin typeface="Arial" panose="020B0604020202020204" pitchFamily="34" charset="0"/>
                <a:ea typeface="Times New Roman" panose="02020603050405020304" pitchFamily="18" charset="0"/>
              </a:rPr>
              <a:t>, </a:t>
            </a:r>
            <a:r>
              <a:rPr lang="ru-RU" sz="2800" b="1" dirty="0">
                <a:latin typeface="Arial" panose="020B0604020202020204" pitchFamily="34" charset="0"/>
                <a:ea typeface="Times New Roman" panose="02020603050405020304" pitchFamily="18" charset="0"/>
              </a:rPr>
              <a:t>до даты начала </a:t>
            </a:r>
            <a:r>
              <a:rPr lang="ru-RU" sz="2800" dirty="0">
                <a:latin typeface="Arial" panose="020B0604020202020204" pitchFamily="34" charset="0"/>
                <a:ea typeface="Times New Roman" panose="02020603050405020304" pitchFamily="18" charset="0"/>
              </a:rPr>
              <a:t>предоставления коммунальных услуг </a:t>
            </a:r>
            <a:r>
              <a:rPr lang="ru-RU" sz="2800" dirty="0" smtClean="0">
                <a:latin typeface="Arial" panose="020B0604020202020204" pitchFamily="34" charset="0"/>
                <a:ea typeface="Times New Roman" panose="02020603050405020304" pitchFamily="18" charset="0"/>
              </a:rPr>
              <a:t>УО </a:t>
            </a:r>
            <a:r>
              <a:rPr lang="ru-RU" sz="2800" dirty="0">
                <a:latin typeface="Arial" panose="020B0604020202020204" pitchFamily="34" charset="0"/>
                <a:ea typeface="Times New Roman" panose="02020603050405020304" pitchFamily="18" charset="0"/>
              </a:rPr>
              <a:t>либо товариществом или </a:t>
            </a:r>
            <a:r>
              <a:rPr lang="ru-RU" sz="2800" dirty="0" smtClean="0">
                <a:latin typeface="Arial" panose="020B0604020202020204" pitchFamily="34" charset="0"/>
                <a:ea typeface="Times New Roman" panose="02020603050405020304" pitchFamily="18" charset="0"/>
              </a:rPr>
              <a:t>кооперативом;</a:t>
            </a:r>
            <a:endParaRPr lang="ru-RU" sz="28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1297842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0" y="5013176"/>
            <a:ext cx="8352928" cy="523220"/>
          </a:xfrm>
          <a:prstGeom prst="rect">
            <a:avLst/>
          </a:prstGeom>
        </p:spPr>
        <p:txBody>
          <a:bodyPr wrap="square">
            <a:spAutoFit/>
          </a:bodyPr>
          <a:lstStyle/>
          <a:p>
            <a:endParaRPr lang="ru-RU" sz="2800" dirty="0"/>
          </a:p>
        </p:txBody>
      </p:sp>
      <p:sp>
        <p:nvSpPr>
          <p:cNvPr id="6" name="Прямоугольник 5"/>
          <p:cNvSpPr/>
          <p:nvPr/>
        </p:nvSpPr>
        <p:spPr>
          <a:xfrm>
            <a:off x="0" y="116632"/>
            <a:ext cx="8964488" cy="5693866"/>
          </a:xfrm>
          <a:prstGeom prst="rect">
            <a:avLst/>
          </a:prstGeom>
        </p:spPr>
        <p:txBody>
          <a:bodyPr wrap="square">
            <a:spAutoFit/>
          </a:bodyPr>
          <a:lstStyle/>
          <a:p>
            <a:pPr indent="342900" algn="just">
              <a:spcBef>
                <a:spcPts val="1000"/>
              </a:spcBef>
              <a:spcAft>
                <a:spcPts val="0"/>
              </a:spcAft>
            </a:pPr>
            <a:r>
              <a:rPr lang="ru-RU" sz="2800" dirty="0" smtClean="0">
                <a:latin typeface="Arial" panose="020B0604020202020204" pitchFamily="34" charset="0"/>
                <a:ea typeface="Times New Roman" panose="02020603050405020304" pitchFamily="18" charset="0"/>
              </a:rPr>
              <a:t>б</a:t>
            </a:r>
            <a:r>
              <a:rPr lang="ru-RU" sz="2800" dirty="0">
                <a:latin typeface="Arial" panose="020B0604020202020204" pitchFamily="34" charset="0"/>
                <a:ea typeface="Times New Roman" panose="02020603050405020304" pitchFamily="18" charset="0"/>
              </a:rPr>
              <a:t>) </a:t>
            </a:r>
            <a:r>
              <a:rPr lang="ru-RU" sz="2800" b="1" dirty="0">
                <a:latin typeface="Arial" panose="020B0604020202020204" pitchFamily="34" charset="0"/>
                <a:ea typeface="Times New Roman" panose="02020603050405020304" pitchFamily="18" charset="0"/>
              </a:rPr>
              <a:t>собственникам и пользователям </a:t>
            </a:r>
            <a:r>
              <a:rPr lang="ru-RU" sz="2800" dirty="0">
                <a:latin typeface="Arial" panose="020B0604020202020204" pitchFamily="34" charset="0"/>
                <a:ea typeface="Times New Roman" panose="02020603050405020304" pitchFamily="18" charset="0"/>
              </a:rPr>
              <a:t>помещений в </a:t>
            </a:r>
            <a:r>
              <a:rPr lang="ru-RU" sz="2800" dirty="0" smtClean="0">
                <a:latin typeface="Arial" panose="020B0604020202020204" pitchFamily="34" charset="0"/>
                <a:ea typeface="Times New Roman" panose="02020603050405020304" pitchFamily="18" charset="0"/>
              </a:rPr>
              <a:t>МКД, </a:t>
            </a:r>
            <a:r>
              <a:rPr lang="ru-RU" sz="2800" dirty="0">
                <a:latin typeface="Arial" panose="020B0604020202020204" pitchFamily="34" charset="0"/>
                <a:ea typeface="Times New Roman" panose="02020603050405020304" pitchFamily="18" charset="0"/>
              </a:rPr>
              <a:t>в котором </a:t>
            </a:r>
            <a:r>
              <a:rPr lang="ru-RU" sz="2800" b="1" dirty="0">
                <a:latin typeface="Arial" panose="020B0604020202020204" pitchFamily="34" charset="0"/>
                <a:ea typeface="Times New Roman" panose="02020603050405020304" pitchFamily="18" charset="0"/>
              </a:rPr>
              <a:t>не выбран способ управления </a:t>
            </a:r>
            <a:r>
              <a:rPr lang="ru-RU" sz="2800" dirty="0">
                <a:latin typeface="Arial" panose="020B0604020202020204" pitchFamily="34" charset="0"/>
                <a:ea typeface="Times New Roman" panose="02020603050405020304" pitchFamily="18" charset="0"/>
              </a:rPr>
              <a:t>либо способ управления выбран, но не </a:t>
            </a:r>
            <a:r>
              <a:rPr lang="ru-RU" sz="2800" dirty="0" smtClean="0">
                <a:latin typeface="Arial" panose="020B0604020202020204" pitchFamily="34" charset="0"/>
                <a:ea typeface="Times New Roman" panose="02020603050405020304" pitchFamily="18" charset="0"/>
              </a:rPr>
              <a:t>реализован, </a:t>
            </a:r>
            <a:r>
              <a:rPr lang="ru-RU" sz="2800" dirty="0">
                <a:latin typeface="Arial" panose="020B0604020202020204" pitchFamily="34" charset="0"/>
                <a:ea typeface="Times New Roman" panose="02020603050405020304" pitchFamily="18" charset="0"/>
              </a:rPr>
              <a:t>- </a:t>
            </a:r>
            <a:r>
              <a:rPr lang="ru-RU" sz="2800" b="1" dirty="0">
                <a:latin typeface="Arial" panose="020B0604020202020204" pitchFamily="34" charset="0"/>
                <a:ea typeface="Times New Roman" panose="02020603050405020304" pitchFamily="18" charset="0"/>
              </a:rPr>
              <a:t>со дня возникновения права собственности </a:t>
            </a:r>
            <a:r>
              <a:rPr lang="ru-RU" sz="2800" dirty="0">
                <a:latin typeface="Arial" panose="020B0604020202020204" pitchFamily="34" charset="0"/>
                <a:ea typeface="Times New Roman" panose="02020603050405020304" pitchFamily="18" charset="0"/>
              </a:rPr>
              <a:t>на помещение, </a:t>
            </a:r>
            <a:r>
              <a:rPr lang="ru-RU" sz="2800" b="1" dirty="0">
                <a:latin typeface="Arial" panose="020B0604020202020204" pitchFamily="34" charset="0"/>
                <a:ea typeface="Times New Roman" panose="02020603050405020304" pitchFamily="18" charset="0"/>
              </a:rPr>
              <a:t>со дня предоставления жилого помещения</a:t>
            </a:r>
            <a:r>
              <a:rPr lang="ru-RU" sz="2800" dirty="0">
                <a:latin typeface="Arial" panose="020B0604020202020204" pitchFamily="34" charset="0"/>
                <a:ea typeface="Times New Roman" panose="02020603050405020304" pitchFamily="18" charset="0"/>
              </a:rPr>
              <a:t> жилищным кооперативом, </a:t>
            </a:r>
            <a:r>
              <a:rPr lang="ru-RU" sz="2800" b="1" dirty="0">
                <a:latin typeface="Arial" panose="020B0604020202020204" pitchFamily="34" charset="0"/>
                <a:ea typeface="Times New Roman" panose="02020603050405020304" pitchFamily="18" charset="0"/>
              </a:rPr>
              <a:t>со дня заключения договора найма</a:t>
            </a:r>
            <a:r>
              <a:rPr lang="ru-RU" sz="2800" dirty="0">
                <a:latin typeface="Arial" panose="020B0604020202020204" pitchFamily="34" charset="0"/>
                <a:ea typeface="Times New Roman" panose="02020603050405020304" pitchFamily="18" charset="0"/>
              </a:rPr>
              <a:t>, </a:t>
            </a:r>
            <a:r>
              <a:rPr lang="ru-RU" sz="2800" b="1" dirty="0">
                <a:latin typeface="Arial" panose="020B0604020202020204" pitchFamily="34" charset="0"/>
                <a:ea typeface="Times New Roman" panose="02020603050405020304" pitchFamily="18" charset="0"/>
              </a:rPr>
              <a:t>со дня заключения договора аренды</a:t>
            </a:r>
            <a:r>
              <a:rPr lang="ru-RU" sz="2800" dirty="0">
                <a:latin typeface="Arial" panose="020B0604020202020204" pitchFamily="34" charset="0"/>
                <a:ea typeface="Times New Roman" panose="02020603050405020304" pitchFamily="18" charset="0"/>
              </a:rPr>
              <a:t>, если иной срок не установлен законодательством Российской Федерации о водоснабжении, водоотведении, электроснабжении, теплоснабжении, газоснабжении, </a:t>
            </a:r>
            <a:r>
              <a:rPr lang="ru-RU" sz="2800" b="1" dirty="0">
                <a:latin typeface="Arial" panose="020B0604020202020204" pitchFamily="34" charset="0"/>
                <a:ea typeface="Times New Roman" panose="02020603050405020304" pitchFamily="18" charset="0"/>
              </a:rPr>
              <a:t>или со дня прекращения ранее выбранного способа управления</a:t>
            </a:r>
            <a:r>
              <a:rPr lang="ru-RU" sz="2800" dirty="0">
                <a:latin typeface="Arial" panose="020B0604020202020204" pitchFamily="34" charset="0"/>
                <a:ea typeface="Times New Roman" panose="02020603050405020304" pitchFamily="18" charset="0"/>
              </a:rPr>
              <a:t> </a:t>
            </a:r>
            <a:r>
              <a:rPr lang="ru-RU" sz="2800" dirty="0" smtClean="0">
                <a:latin typeface="Arial" panose="020B0604020202020204" pitchFamily="34" charset="0"/>
                <a:ea typeface="Times New Roman" panose="02020603050405020304" pitchFamily="18" charset="0"/>
              </a:rPr>
              <a:t>МКД;</a:t>
            </a:r>
            <a:endParaRPr lang="ru-RU" sz="28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2058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229288" y="2276872"/>
            <a:ext cx="8352928" cy="523220"/>
          </a:xfrm>
          <a:prstGeom prst="rect">
            <a:avLst/>
          </a:prstGeom>
        </p:spPr>
        <p:txBody>
          <a:bodyPr wrap="square">
            <a:spAutoFit/>
          </a:bodyPr>
          <a:lstStyle/>
          <a:p>
            <a:endParaRPr lang="ru-RU" sz="2800" dirty="0"/>
          </a:p>
        </p:txBody>
      </p:sp>
      <p:sp>
        <p:nvSpPr>
          <p:cNvPr id="6" name="Прямоугольник 5"/>
          <p:cNvSpPr/>
          <p:nvPr/>
        </p:nvSpPr>
        <p:spPr>
          <a:xfrm>
            <a:off x="229288" y="116632"/>
            <a:ext cx="8914712" cy="6001643"/>
          </a:xfrm>
          <a:prstGeom prst="rect">
            <a:avLst/>
          </a:prstGeom>
        </p:spPr>
        <p:txBody>
          <a:bodyPr wrap="square">
            <a:spAutoFit/>
          </a:bodyPr>
          <a:lstStyle/>
          <a:p>
            <a:pPr indent="342900" algn="just">
              <a:spcBef>
                <a:spcPts val="1000"/>
              </a:spcBef>
              <a:spcAft>
                <a:spcPts val="0"/>
              </a:spcAft>
            </a:pPr>
            <a:r>
              <a:rPr lang="ru-RU" sz="2400" dirty="0" smtClean="0">
                <a:latin typeface="Arial" panose="020B0604020202020204" pitchFamily="34" charset="0"/>
                <a:ea typeface="Times New Roman" panose="02020603050405020304" pitchFamily="18" charset="0"/>
              </a:rPr>
              <a:t>в</a:t>
            </a:r>
            <a:r>
              <a:rPr lang="ru-RU" sz="2400" dirty="0">
                <a:latin typeface="Arial" panose="020B0604020202020204" pitchFamily="34" charset="0"/>
                <a:ea typeface="Times New Roman" panose="02020603050405020304" pitchFamily="18" charset="0"/>
              </a:rPr>
              <a:t>) собственникам и пользователям жилых домов (домовладений) - </a:t>
            </a:r>
            <a:r>
              <a:rPr lang="ru-RU" sz="2400" b="1" dirty="0">
                <a:latin typeface="Arial" panose="020B0604020202020204" pitchFamily="34" charset="0"/>
                <a:ea typeface="Times New Roman" panose="02020603050405020304" pitchFamily="18" charset="0"/>
              </a:rPr>
              <a:t>со дня первого фактического подключения </a:t>
            </a:r>
            <a:r>
              <a:rPr lang="ru-RU" sz="2400" dirty="0">
                <a:latin typeface="Arial" panose="020B0604020202020204" pitchFamily="34" charset="0"/>
                <a:ea typeface="Times New Roman" panose="02020603050405020304" pitchFamily="18" charset="0"/>
              </a:rPr>
              <a:t>жилого дома (домовладения) в установленном порядке к централизованной сети инженерно-технического обеспечения непосредственно или через сети инженерно-технического обеспечения, связывающие несколько жилых домов (домовладений), расположенных на близлежащих земельных участках, если иной срок не установлен законодательством Российской Федерации о водоснабжении, водоотведении, </a:t>
            </a:r>
            <a:r>
              <a:rPr lang="ru-RU" sz="2400" dirty="0" smtClean="0">
                <a:latin typeface="Arial" panose="020B0604020202020204" pitchFamily="34" charset="0"/>
                <a:ea typeface="Times New Roman" panose="02020603050405020304" pitchFamily="18" charset="0"/>
              </a:rPr>
              <a:t>эл/снабжении</a:t>
            </a:r>
            <a:r>
              <a:rPr lang="ru-RU" sz="2400" dirty="0">
                <a:latin typeface="Arial" panose="020B0604020202020204" pitchFamily="34" charset="0"/>
                <a:ea typeface="Times New Roman" panose="02020603050405020304" pitchFamily="18" charset="0"/>
              </a:rPr>
              <a:t>, теплоснабжении, газоснабжении, за исключением периода времени, в течение которого между собственником жилого дома (домовладения) и организацией, указанной в </a:t>
            </a:r>
            <a:r>
              <a:rPr lang="ru-RU" sz="2400" dirty="0">
                <a:solidFill>
                  <a:srgbClr val="0000FF"/>
                </a:solidFill>
                <a:latin typeface="Arial" panose="020B0604020202020204" pitchFamily="34" charset="0"/>
                <a:ea typeface="Times New Roman" panose="02020603050405020304" pitchFamily="18" charset="0"/>
                <a:hlinkClick r:id="rId4" action="ppaction://hlinkfile" tooltip="б) в договоре о предоставлении коммунальных услуг, заключаемом собственником жилого дома (домовладения) с организацией (в том числе некоммерческим объединением), которая от своего имени и в интересах собственника заключает договоры холодного водоснабжения"/>
              </a:rPr>
              <a:t>подпункте "б" пункта 10</a:t>
            </a:r>
            <a:r>
              <a:rPr lang="ru-RU" sz="2400" dirty="0">
                <a:latin typeface="Arial" panose="020B0604020202020204" pitchFamily="34" charset="0"/>
                <a:ea typeface="Times New Roman" panose="02020603050405020304" pitchFamily="18" charset="0"/>
              </a:rPr>
              <a:t> </a:t>
            </a:r>
            <a:r>
              <a:rPr lang="ru-RU" sz="2400" dirty="0" smtClean="0">
                <a:latin typeface="Arial" panose="020B0604020202020204" pitchFamily="34" charset="0"/>
                <a:ea typeface="Times New Roman" panose="02020603050405020304" pitchFamily="18" charset="0"/>
              </a:rPr>
              <a:t>Правил 354, </a:t>
            </a:r>
            <a:r>
              <a:rPr lang="ru-RU" sz="2400" dirty="0">
                <a:latin typeface="Arial" panose="020B0604020202020204" pitchFamily="34" charset="0"/>
                <a:ea typeface="Times New Roman" panose="02020603050405020304" pitchFamily="18" charset="0"/>
              </a:rPr>
              <a:t>в письменной форме заключен и исполняется договор о предоставлении коммунальных услуг и такой договор не расторгнут</a:t>
            </a:r>
            <a:r>
              <a:rPr lang="ru-RU" sz="2400" dirty="0" smtClean="0">
                <a:latin typeface="Arial" panose="020B0604020202020204" pitchFamily="34" charset="0"/>
                <a:ea typeface="Times New Roman" panose="02020603050405020304" pitchFamily="18" charset="0"/>
              </a:rPr>
              <a:t>;</a:t>
            </a:r>
            <a:endParaRPr lang="ru-RU" sz="24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7742366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229288" y="2276872"/>
            <a:ext cx="8352928" cy="523220"/>
          </a:xfrm>
          <a:prstGeom prst="rect">
            <a:avLst/>
          </a:prstGeom>
        </p:spPr>
        <p:txBody>
          <a:bodyPr wrap="square">
            <a:spAutoFit/>
          </a:bodyPr>
          <a:lstStyle/>
          <a:p>
            <a:endParaRPr lang="ru-RU" sz="2800" dirty="0"/>
          </a:p>
        </p:txBody>
      </p:sp>
      <p:sp>
        <p:nvSpPr>
          <p:cNvPr id="6" name="Прямоугольник 5"/>
          <p:cNvSpPr/>
          <p:nvPr/>
        </p:nvSpPr>
        <p:spPr>
          <a:xfrm>
            <a:off x="229288" y="476672"/>
            <a:ext cx="8807208" cy="4960332"/>
          </a:xfrm>
          <a:prstGeom prst="rect">
            <a:avLst/>
          </a:prstGeom>
        </p:spPr>
        <p:txBody>
          <a:bodyPr wrap="square">
            <a:spAutoFit/>
          </a:bodyPr>
          <a:lstStyle/>
          <a:p>
            <a:pPr indent="342900" algn="just">
              <a:spcBef>
                <a:spcPts val="1000"/>
              </a:spcBef>
              <a:spcAft>
                <a:spcPts val="0"/>
              </a:spcAft>
            </a:pPr>
            <a:r>
              <a:rPr lang="ru-RU" sz="2800" dirty="0" smtClean="0">
                <a:latin typeface="Arial" panose="020B0604020202020204" pitchFamily="34" charset="0"/>
                <a:ea typeface="Times New Roman" panose="02020603050405020304" pitchFamily="18" charset="0"/>
              </a:rPr>
              <a:t>г</a:t>
            </a:r>
            <a:r>
              <a:rPr lang="ru-RU" sz="2800" dirty="0">
                <a:latin typeface="Arial" panose="020B0604020202020204" pitchFamily="34" charset="0"/>
                <a:ea typeface="Times New Roman" panose="02020603050405020304" pitchFamily="18" charset="0"/>
              </a:rPr>
              <a:t>) собственникам и пользователям помещений в </a:t>
            </a:r>
            <a:r>
              <a:rPr lang="ru-RU" sz="2800" dirty="0" smtClean="0">
                <a:latin typeface="Arial" panose="020B0604020202020204" pitchFamily="34" charset="0"/>
                <a:ea typeface="Times New Roman" panose="02020603050405020304" pitchFamily="18" charset="0"/>
              </a:rPr>
              <a:t>МКД в </a:t>
            </a:r>
            <a:r>
              <a:rPr lang="ru-RU" sz="2800" dirty="0">
                <a:latin typeface="Arial" panose="020B0604020202020204" pitchFamily="34" charset="0"/>
                <a:ea typeface="Times New Roman" panose="02020603050405020304" pitchFamily="18" charset="0"/>
              </a:rPr>
              <a:t>случае наличия заключенных с ними договоров, предусмотренных частью 17 статьи 12 Федерального закона от 29 июня 2015 г. N 176-ФЗ "О внесении изменений в Жилищный кодекс Российской Федерации и отдельные законодательные акты Российской Федерации", - до отказа одной из сторон от исполнения договора;</a:t>
            </a:r>
          </a:p>
          <a:p>
            <a:pPr algn="just">
              <a:spcAft>
                <a:spcPts val="0"/>
              </a:spcAft>
            </a:pPr>
            <a:r>
              <a:rPr lang="ru-RU" sz="2800" dirty="0">
                <a:latin typeface="Arial" panose="020B0604020202020204" pitchFamily="34" charset="0"/>
                <a:ea typeface="Times New Roman" panose="02020603050405020304" pitchFamily="18" charset="0"/>
              </a:rPr>
              <a:t>(</a:t>
            </a:r>
            <a:r>
              <a:rPr lang="ru-RU" sz="2800" dirty="0" err="1">
                <a:latin typeface="Arial" panose="020B0604020202020204" pitchFamily="34" charset="0"/>
                <a:ea typeface="Times New Roman" panose="02020603050405020304" pitchFamily="18" charset="0"/>
              </a:rPr>
              <a:t>пп</a:t>
            </a:r>
            <a:r>
              <a:rPr lang="ru-RU" sz="2800" dirty="0">
                <a:latin typeface="Arial" panose="020B0604020202020204" pitchFamily="34" charset="0"/>
                <a:ea typeface="Times New Roman" panose="02020603050405020304" pitchFamily="18" charset="0"/>
              </a:rPr>
              <a:t>. "г" введен Постановлением Правительства РФ от 26.12.2016 N 1498)</a:t>
            </a:r>
          </a:p>
          <a:p>
            <a:pPr indent="342900" algn="just">
              <a:spcBef>
                <a:spcPts val="1000"/>
              </a:spcBef>
              <a:spcAft>
                <a:spcPts val="0"/>
              </a:spcAft>
            </a:pP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76140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229288" y="2276872"/>
            <a:ext cx="8352928" cy="523220"/>
          </a:xfrm>
          <a:prstGeom prst="rect">
            <a:avLst/>
          </a:prstGeom>
        </p:spPr>
        <p:txBody>
          <a:bodyPr wrap="square">
            <a:spAutoFit/>
          </a:bodyPr>
          <a:lstStyle/>
          <a:p>
            <a:endParaRPr lang="ru-RU" sz="2800" dirty="0"/>
          </a:p>
        </p:txBody>
      </p:sp>
      <p:sp>
        <p:nvSpPr>
          <p:cNvPr id="6" name="Прямоугольник 5"/>
          <p:cNvSpPr/>
          <p:nvPr/>
        </p:nvSpPr>
        <p:spPr>
          <a:xfrm>
            <a:off x="323528" y="476672"/>
            <a:ext cx="8369518" cy="4960332"/>
          </a:xfrm>
          <a:prstGeom prst="rect">
            <a:avLst/>
          </a:prstGeom>
        </p:spPr>
        <p:txBody>
          <a:bodyPr wrap="square">
            <a:spAutoFit/>
          </a:bodyPr>
          <a:lstStyle/>
          <a:p>
            <a:pPr indent="342900" algn="just">
              <a:spcBef>
                <a:spcPts val="1000"/>
              </a:spcBef>
              <a:spcAft>
                <a:spcPts val="0"/>
              </a:spcAft>
            </a:pPr>
            <a:r>
              <a:rPr lang="ru-RU" sz="2800" dirty="0" smtClean="0">
                <a:latin typeface="Arial" panose="020B0604020202020204" pitchFamily="34" charset="0"/>
                <a:ea typeface="Times New Roman" panose="02020603050405020304" pitchFamily="18" charset="0"/>
              </a:rPr>
              <a:t>д</a:t>
            </a:r>
            <a:r>
              <a:rPr lang="ru-RU" sz="2800" dirty="0">
                <a:latin typeface="Arial" panose="020B0604020202020204" pitchFamily="34" charset="0"/>
                <a:ea typeface="Times New Roman" panose="02020603050405020304" pitchFamily="18" charset="0"/>
              </a:rPr>
              <a:t>) собственникам и пользователям помещений в </a:t>
            </a:r>
            <a:r>
              <a:rPr lang="ru-RU" sz="2800" dirty="0" smtClean="0">
                <a:latin typeface="Arial" panose="020B0604020202020204" pitchFamily="34" charset="0"/>
                <a:ea typeface="Times New Roman" panose="02020603050405020304" pitchFamily="18" charset="0"/>
              </a:rPr>
              <a:t>МКД </a:t>
            </a:r>
            <a:r>
              <a:rPr lang="ru-RU" sz="2800" dirty="0">
                <a:latin typeface="Arial" panose="020B0604020202020204" pitchFamily="34" charset="0"/>
                <a:ea typeface="Times New Roman" panose="02020603050405020304" pitchFamily="18" charset="0"/>
              </a:rPr>
              <a:t>- в случае принятия такими собственниками решения, предусмотренного частью 18 статьи 12 Федерального закона от 29 июня 2015 г. N 176-ФЗ "О внесении изменений в Жилищный кодекс Российской Федерации и отдельные законодательные акты Российской Федерации";</a:t>
            </a:r>
          </a:p>
          <a:p>
            <a:pPr algn="just">
              <a:spcAft>
                <a:spcPts val="0"/>
              </a:spcAft>
            </a:pPr>
            <a:r>
              <a:rPr lang="ru-RU" sz="2800" dirty="0">
                <a:latin typeface="Arial" panose="020B0604020202020204" pitchFamily="34" charset="0"/>
                <a:ea typeface="Times New Roman" panose="02020603050405020304" pitchFamily="18" charset="0"/>
              </a:rPr>
              <a:t>(</a:t>
            </a:r>
            <a:r>
              <a:rPr lang="ru-RU" sz="2800" dirty="0" err="1">
                <a:latin typeface="Arial" panose="020B0604020202020204" pitchFamily="34" charset="0"/>
                <a:ea typeface="Times New Roman" panose="02020603050405020304" pitchFamily="18" charset="0"/>
              </a:rPr>
              <a:t>пп</a:t>
            </a:r>
            <a:r>
              <a:rPr lang="ru-RU" sz="2800" dirty="0">
                <a:latin typeface="Arial" panose="020B0604020202020204" pitchFamily="34" charset="0"/>
                <a:ea typeface="Times New Roman" panose="02020603050405020304" pitchFamily="18" charset="0"/>
              </a:rPr>
              <a:t>. "д" введен Постановлением Правительства РФ от 26.12.2016 N 1498)</a:t>
            </a:r>
          </a:p>
          <a:p>
            <a:pPr indent="342900" algn="just">
              <a:spcBef>
                <a:spcPts val="1000"/>
              </a:spcBef>
              <a:spcAft>
                <a:spcPts val="0"/>
              </a:spcAft>
            </a:pP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73314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229288" y="2276872"/>
            <a:ext cx="8352928" cy="523220"/>
          </a:xfrm>
          <a:prstGeom prst="rect">
            <a:avLst/>
          </a:prstGeom>
        </p:spPr>
        <p:txBody>
          <a:bodyPr wrap="square">
            <a:spAutoFit/>
          </a:bodyPr>
          <a:lstStyle/>
          <a:p>
            <a:endParaRPr lang="ru-RU" sz="2800" dirty="0"/>
          </a:p>
        </p:txBody>
      </p:sp>
      <p:sp>
        <p:nvSpPr>
          <p:cNvPr id="6" name="Прямоугольник 5"/>
          <p:cNvSpPr/>
          <p:nvPr/>
        </p:nvSpPr>
        <p:spPr>
          <a:xfrm>
            <a:off x="556142" y="476672"/>
            <a:ext cx="8136904" cy="5703549"/>
          </a:xfrm>
          <a:prstGeom prst="rect">
            <a:avLst/>
          </a:prstGeom>
        </p:spPr>
        <p:txBody>
          <a:bodyPr wrap="square">
            <a:spAutoFit/>
          </a:bodyPr>
          <a:lstStyle/>
          <a:p>
            <a:pPr indent="342900" algn="just">
              <a:spcBef>
                <a:spcPts val="1000"/>
              </a:spcBef>
              <a:spcAft>
                <a:spcPts val="0"/>
              </a:spcAft>
            </a:pPr>
            <a:r>
              <a:rPr lang="ru-RU" sz="2800" dirty="0" smtClean="0">
                <a:latin typeface="Arial" panose="020B0604020202020204" pitchFamily="34" charset="0"/>
                <a:ea typeface="Times New Roman" panose="02020603050405020304" pitchFamily="18" charset="0"/>
              </a:rPr>
              <a:t>е</a:t>
            </a:r>
            <a:r>
              <a:rPr lang="ru-RU" sz="2800" dirty="0">
                <a:latin typeface="Arial" panose="020B0604020202020204" pitchFamily="34" charset="0"/>
                <a:ea typeface="Times New Roman" panose="02020603050405020304" pitchFamily="18" charset="0"/>
              </a:rPr>
              <a:t>) собственникам и пользователям помещений в многоквартирном доме, в отношении которого расторгнут договор о приобретении управляющей организацией, товариществом или кооперативом коммунального ресурса в целях предоставления коммунальной услуги, - до заключения нового договора о приобретении коммунального ресурса в отношении этого многоквартирного дома.</a:t>
            </a:r>
          </a:p>
          <a:p>
            <a:pPr algn="just">
              <a:spcAft>
                <a:spcPts val="0"/>
              </a:spcAft>
            </a:pPr>
            <a:r>
              <a:rPr lang="ru-RU" sz="2800" dirty="0">
                <a:latin typeface="Arial" panose="020B0604020202020204" pitchFamily="34" charset="0"/>
                <a:ea typeface="Times New Roman" panose="02020603050405020304" pitchFamily="18" charset="0"/>
              </a:rPr>
              <a:t>(</a:t>
            </a:r>
            <a:r>
              <a:rPr lang="ru-RU" sz="2800" dirty="0" err="1">
                <a:latin typeface="Arial" panose="020B0604020202020204" pitchFamily="34" charset="0"/>
                <a:ea typeface="Times New Roman" panose="02020603050405020304" pitchFamily="18" charset="0"/>
              </a:rPr>
              <a:t>пп</a:t>
            </a:r>
            <a:r>
              <a:rPr lang="ru-RU" sz="2800" dirty="0">
                <a:latin typeface="Arial" panose="020B0604020202020204" pitchFamily="34" charset="0"/>
                <a:ea typeface="Times New Roman" panose="02020603050405020304" pitchFamily="18" charset="0"/>
              </a:rPr>
              <a:t>. "е" введен Постановлением Правительства РФ от 26.12.2016 N 1498)</a:t>
            </a:r>
          </a:p>
          <a:p>
            <a:pPr>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38830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229288" y="2276872"/>
            <a:ext cx="8352928" cy="523220"/>
          </a:xfrm>
          <a:prstGeom prst="rect">
            <a:avLst/>
          </a:prstGeom>
        </p:spPr>
        <p:txBody>
          <a:bodyPr wrap="square">
            <a:spAutoFit/>
          </a:bodyPr>
          <a:lstStyle/>
          <a:p>
            <a:endParaRPr lang="ru-RU" sz="2800" dirty="0"/>
          </a:p>
        </p:txBody>
      </p:sp>
      <p:sp>
        <p:nvSpPr>
          <p:cNvPr id="6" name="Прямоугольник 5"/>
          <p:cNvSpPr/>
          <p:nvPr/>
        </p:nvSpPr>
        <p:spPr>
          <a:xfrm>
            <a:off x="0" y="116632"/>
            <a:ext cx="8964488" cy="6124754"/>
          </a:xfrm>
          <a:prstGeom prst="rect">
            <a:avLst/>
          </a:prstGeom>
        </p:spPr>
        <p:txBody>
          <a:bodyPr wrap="square">
            <a:spAutoFit/>
          </a:bodyPr>
          <a:lstStyle/>
          <a:p>
            <a:pPr indent="342900" algn="just">
              <a:spcBef>
                <a:spcPts val="1000"/>
              </a:spcBef>
              <a:spcAft>
                <a:spcPts val="0"/>
              </a:spcAft>
            </a:pPr>
            <a:r>
              <a:rPr lang="ru-RU" sz="2800" dirty="0" smtClean="0">
                <a:latin typeface="Arial" panose="020B0604020202020204" pitchFamily="34" charset="0"/>
                <a:ea typeface="Times New Roman" panose="02020603050405020304" pitchFamily="18" charset="0"/>
              </a:rPr>
              <a:t>Если исполнителем</a:t>
            </a:r>
            <a:r>
              <a:rPr lang="ru-RU" sz="2800" dirty="0">
                <a:latin typeface="Arial" panose="020B0604020202020204" pitchFamily="34" charset="0"/>
                <a:ea typeface="Times New Roman" panose="02020603050405020304" pitchFamily="18" charset="0"/>
              </a:rPr>
              <a:t>, предоставляющим коммунальные услуги потребителям в </a:t>
            </a:r>
            <a:r>
              <a:rPr lang="ru-RU" sz="2800" dirty="0" smtClean="0">
                <a:latin typeface="Arial" panose="020B0604020202020204" pitchFamily="34" charset="0"/>
                <a:ea typeface="Times New Roman" panose="02020603050405020304" pitchFamily="18" charset="0"/>
              </a:rPr>
              <a:t>МКД, </a:t>
            </a:r>
            <a:r>
              <a:rPr lang="ru-RU" sz="2800" dirty="0">
                <a:latin typeface="Arial" panose="020B0604020202020204" pitchFamily="34" charset="0"/>
                <a:ea typeface="Times New Roman" panose="02020603050405020304" pitchFamily="18" charset="0"/>
              </a:rPr>
              <a:t>в котором расположено нежилое помещение собственника, не является </a:t>
            </a:r>
            <a:r>
              <a:rPr lang="ru-RU" sz="2800" dirty="0" smtClean="0">
                <a:latin typeface="Arial" panose="020B0604020202020204" pitchFamily="34" charset="0"/>
                <a:ea typeface="Times New Roman" panose="02020603050405020304" pitchFamily="18" charset="0"/>
              </a:rPr>
              <a:t>РСО, </a:t>
            </a:r>
            <a:r>
              <a:rPr lang="ru-RU" sz="2800" b="1" dirty="0">
                <a:latin typeface="Arial" panose="020B0604020202020204" pitchFamily="34" charset="0"/>
                <a:ea typeface="Times New Roman" panose="02020603050405020304" pitchFamily="18" charset="0"/>
              </a:rPr>
              <a:t>собственник нежилого помещения </a:t>
            </a:r>
            <a:r>
              <a:rPr lang="ru-RU" sz="2800" dirty="0">
                <a:latin typeface="Arial" panose="020B0604020202020204" pitchFamily="34" charset="0"/>
                <a:ea typeface="Times New Roman" panose="02020603050405020304" pitchFamily="18" charset="0"/>
              </a:rPr>
              <a:t>в </a:t>
            </a:r>
            <a:r>
              <a:rPr lang="ru-RU" sz="2800" dirty="0" smtClean="0">
                <a:latin typeface="Arial" panose="020B0604020202020204" pitchFamily="34" charset="0"/>
                <a:ea typeface="Times New Roman" panose="02020603050405020304" pitchFamily="18" charset="0"/>
              </a:rPr>
              <a:t>МКД </a:t>
            </a:r>
            <a:r>
              <a:rPr lang="ru-RU" sz="2800" b="1" dirty="0" smtClean="0">
                <a:latin typeface="Arial" panose="020B0604020202020204" pitchFamily="34" charset="0"/>
                <a:ea typeface="Times New Roman" panose="02020603050405020304" pitchFamily="18" charset="0"/>
              </a:rPr>
              <a:t>обязан </a:t>
            </a:r>
            <a:r>
              <a:rPr lang="ru-RU" sz="2800" b="1" dirty="0">
                <a:latin typeface="Arial" panose="020B0604020202020204" pitchFamily="34" charset="0"/>
                <a:ea typeface="Times New Roman" panose="02020603050405020304" pitchFamily="18" charset="0"/>
              </a:rPr>
              <a:t>в течение 5 дней после заключения </a:t>
            </a:r>
            <a:r>
              <a:rPr lang="ru-RU" sz="2800" dirty="0">
                <a:latin typeface="Arial" panose="020B0604020202020204" pitchFamily="34" charset="0"/>
                <a:ea typeface="Times New Roman" panose="02020603050405020304" pitchFamily="18" charset="0"/>
              </a:rPr>
              <a:t>договоров </a:t>
            </a:r>
            <a:r>
              <a:rPr lang="ru-RU" sz="2800" dirty="0" err="1">
                <a:latin typeface="Arial" panose="020B0604020202020204" pitchFamily="34" charset="0"/>
                <a:ea typeface="Times New Roman" panose="02020603050405020304" pitchFamily="18" charset="0"/>
              </a:rPr>
              <a:t>ресурсоснабжения</a:t>
            </a:r>
            <a:r>
              <a:rPr lang="ru-RU" sz="2800" dirty="0">
                <a:latin typeface="Arial" panose="020B0604020202020204" pitchFamily="34" charset="0"/>
                <a:ea typeface="Times New Roman" panose="02020603050405020304" pitchFamily="18" charset="0"/>
              </a:rPr>
              <a:t> с </a:t>
            </a:r>
            <a:r>
              <a:rPr lang="ru-RU" sz="2800" dirty="0" err="1">
                <a:latin typeface="Arial" panose="020B0604020202020204" pitchFamily="34" charset="0"/>
                <a:ea typeface="Times New Roman" panose="02020603050405020304" pitchFamily="18" charset="0"/>
              </a:rPr>
              <a:t>ресурсоснабжающими</a:t>
            </a:r>
            <a:r>
              <a:rPr lang="ru-RU" sz="2800" dirty="0">
                <a:latin typeface="Arial" panose="020B0604020202020204" pitchFamily="34" charset="0"/>
                <a:ea typeface="Times New Roman" panose="02020603050405020304" pitchFamily="18" charset="0"/>
              </a:rPr>
              <a:t> организациями </a:t>
            </a:r>
            <a:r>
              <a:rPr lang="ru-RU" sz="2800" b="1" dirty="0">
                <a:latin typeface="Arial" panose="020B0604020202020204" pitchFamily="34" charset="0"/>
                <a:ea typeface="Times New Roman" panose="02020603050405020304" pitchFamily="18" charset="0"/>
              </a:rPr>
              <a:t>представить исполнителю их копии</a:t>
            </a:r>
            <a:r>
              <a:rPr lang="ru-RU" sz="2800" dirty="0">
                <a:latin typeface="Arial" panose="020B0604020202020204" pitchFamily="34" charset="0"/>
                <a:ea typeface="Times New Roman" panose="02020603050405020304" pitchFamily="18" charset="0"/>
              </a:rPr>
              <a:t>, а также </a:t>
            </a:r>
            <a:r>
              <a:rPr lang="ru-RU" sz="2800" b="1" dirty="0">
                <a:latin typeface="Arial" panose="020B0604020202020204" pitchFamily="34" charset="0"/>
                <a:ea typeface="Times New Roman" panose="02020603050405020304" pitchFamily="18" charset="0"/>
              </a:rPr>
              <a:t>в порядке и сроки</a:t>
            </a:r>
            <a:r>
              <a:rPr lang="ru-RU" sz="2800" dirty="0">
                <a:latin typeface="Arial" panose="020B0604020202020204" pitchFamily="34" charset="0"/>
                <a:ea typeface="Times New Roman" panose="02020603050405020304" pitchFamily="18" charset="0"/>
              </a:rPr>
              <a:t>, которые установлены </a:t>
            </a:r>
            <a:r>
              <a:rPr lang="ru-RU" sz="2800" dirty="0" smtClean="0">
                <a:latin typeface="Arial" panose="020B0604020202020204" pitchFamily="34" charset="0"/>
                <a:ea typeface="Times New Roman" panose="02020603050405020304" pitchFamily="18" charset="0"/>
              </a:rPr>
              <a:t>Правилами 354 </a:t>
            </a:r>
            <a:r>
              <a:rPr lang="ru-RU" sz="2800" dirty="0">
                <a:latin typeface="Arial" panose="020B0604020202020204" pitchFamily="34" charset="0"/>
                <a:ea typeface="Times New Roman" panose="02020603050405020304" pitchFamily="18" charset="0"/>
              </a:rPr>
              <a:t>для передачи потребителями информации о показаниях индивидуальных </a:t>
            </a:r>
            <a:r>
              <a:rPr lang="ru-RU" sz="2800" dirty="0" smtClean="0">
                <a:latin typeface="Arial" panose="020B0604020202020204" pitchFamily="34" charset="0"/>
                <a:ea typeface="Times New Roman" panose="02020603050405020304" pitchFamily="18" charset="0"/>
              </a:rPr>
              <a:t>приборов </a:t>
            </a:r>
            <a:r>
              <a:rPr lang="ru-RU" sz="2800" dirty="0">
                <a:latin typeface="Arial" panose="020B0604020202020204" pitchFamily="34" charset="0"/>
                <a:ea typeface="Times New Roman" panose="02020603050405020304" pitchFamily="18" charset="0"/>
              </a:rPr>
              <a:t>учета, - данные об объемах коммунальных ресурсов, потребленных за расчетный период по указанным договорам</a:t>
            </a:r>
            <a:r>
              <a:rPr lang="ru-RU" sz="2800" dirty="0" smtClean="0">
                <a:latin typeface="Arial" panose="020B0604020202020204" pitchFamily="34" charset="0"/>
                <a:ea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32799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27027" y="778071"/>
            <a:ext cx="8784976" cy="5519460"/>
          </a:xfrm>
          <a:prstGeom prst="rect">
            <a:avLst/>
          </a:prstGeom>
        </p:spPr>
        <p:txBody>
          <a:bodyPr wrap="square">
            <a:spAutoFit/>
          </a:bodyPr>
          <a:lstStyle/>
          <a:p>
            <a:pPr indent="342900" algn="ctr">
              <a:spcBef>
                <a:spcPts val="1000"/>
              </a:spcBef>
              <a:spcAft>
                <a:spcPts val="0"/>
              </a:spcAft>
            </a:pPr>
            <a:r>
              <a:rPr lang="ru-RU" sz="2800" b="1" dirty="0" smtClean="0">
                <a:latin typeface="Arial" panose="020B0604020202020204" pitchFamily="34" charset="0"/>
                <a:ea typeface="Times New Roman" panose="02020603050405020304" pitchFamily="18" charset="0"/>
              </a:rPr>
              <a:t>Виды </a:t>
            </a:r>
            <a:r>
              <a:rPr lang="ru-RU" sz="2800" b="1" dirty="0">
                <a:latin typeface="Arial" panose="020B0604020202020204" pitchFamily="34" charset="0"/>
                <a:ea typeface="Times New Roman" panose="02020603050405020304" pitchFamily="18" charset="0"/>
              </a:rPr>
              <a:t>коммунальных </a:t>
            </a:r>
            <a:r>
              <a:rPr lang="ru-RU" sz="2800" b="1" dirty="0" smtClean="0">
                <a:latin typeface="Arial" panose="020B0604020202020204" pitchFamily="34" charset="0"/>
                <a:ea typeface="Times New Roman" panose="02020603050405020304" pitchFamily="18" charset="0"/>
              </a:rPr>
              <a:t>услуг </a:t>
            </a:r>
          </a:p>
          <a:p>
            <a:pPr indent="342900" algn="ctr">
              <a:spcBef>
                <a:spcPts val="1000"/>
              </a:spcBef>
              <a:spcAft>
                <a:spcPts val="0"/>
              </a:spcAft>
            </a:pPr>
            <a:r>
              <a:rPr lang="ru-RU" sz="2800" dirty="0" smtClean="0">
                <a:latin typeface="Arial" panose="020B0604020202020204" pitchFamily="34" charset="0"/>
                <a:ea typeface="Times New Roman" panose="02020603050405020304" pitchFamily="18" charset="0"/>
              </a:rPr>
              <a:t>в </a:t>
            </a:r>
            <a:r>
              <a:rPr lang="ru-RU" sz="2800" dirty="0">
                <a:latin typeface="Arial" panose="020B0604020202020204" pitchFamily="34" charset="0"/>
                <a:ea typeface="Times New Roman" panose="02020603050405020304" pitchFamily="18" charset="0"/>
              </a:rPr>
              <a:t>ред. </a:t>
            </a:r>
            <a:r>
              <a:rPr lang="ru-RU" sz="2800" dirty="0" smtClean="0">
                <a:latin typeface="Arial" panose="020B0604020202020204" pitchFamily="34" charset="0"/>
                <a:ea typeface="Times New Roman" panose="02020603050405020304" pitchFamily="18" charset="0"/>
              </a:rPr>
              <a:t>ПП </a:t>
            </a:r>
            <a:r>
              <a:rPr lang="ru-RU" sz="2800" dirty="0">
                <a:latin typeface="Arial" panose="020B0604020202020204" pitchFamily="34" charset="0"/>
                <a:ea typeface="Times New Roman" panose="02020603050405020304" pitchFamily="18" charset="0"/>
              </a:rPr>
              <a:t>РФ от 26.12.2016 N 1498</a:t>
            </a:r>
          </a:p>
          <a:p>
            <a:pPr indent="342900" algn="just">
              <a:spcBef>
                <a:spcPts val="1000"/>
              </a:spcBef>
              <a:spcAft>
                <a:spcPts val="0"/>
              </a:spcAft>
            </a:pPr>
            <a:r>
              <a:rPr lang="ru-RU" sz="2800" dirty="0">
                <a:latin typeface="Arial" panose="020B0604020202020204" pitchFamily="34" charset="0"/>
                <a:ea typeface="Times New Roman" panose="02020603050405020304" pitchFamily="18" charset="0"/>
              </a:rPr>
              <a:t>а) </a:t>
            </a:r>
            <a:r>
              <a:rPr lang="ru-RU" sz="2800" b="1" dirty="0">
                <a:latin typeface="Arial" panose="020B0604020202020204" pitchFamily="34" charset="0"/>
                <a:ea typeface="Times New Roman" panose="02020603050405020304" pitchFamily="18" charset="0"/>
              </a:rPr>
              <a:t>холодное </a:t>
            </a:r>
            <a:r>
              <a:rPr lang="ru-RU" sz="2800" b="1" dirty="0" smtClean="0">
                <a:latin typeface="Arial" panose="020B0604020202020204" pitchFamily="34" charset="0"/>
                <a:ea typeface="Times New Roman" panose="02020603050405020304" pitchFamily="18" charset="0"/>
              </a:rPr>
              <a:t>водоснабжение (ХВС)</a:t>
            </a:r>
            <a:r>
              <a:rPr lang="ru-RU" sz="2800" dirty="0" smtClean="0">
                <a:latin typeface="Arial" panose="020B0604020202020204" pitchFamily="34" charset="0"/>
                <a:ea typeface="Times New Roman" panose="02020603050405020304" pitchFamily="18" charset="0"/>
              </a:rPr>
              <a:t> – снабжение </a:t>
            </a:r>
            <a:r>
              <a:rPr lang="ru-RU" sz="2800" dirty="0">
                <a:latin typeface="Arial" panose="020B0604020202020204" pitchFamily="34" charset="0"/>
                <a:ea typeface="Times New Roman" panose="02020603050405020304" pitchFamily="18" charset="0"/>
              </a:rPr>
              <a:t>холодной питьевой водой, подаваемой по централизованным сетям </a:t>
            </a:r>
            <a:r>
              <a:rPr lang="ru-RU" sz="2800" dirty="0" smtClean="0">
                <a:latin typeface="Arial" panose="020B0604020202020204" pitchFamily="34" charset="0"/>
                <a:ea typeface="Times New Roman" panose="02020603050405020304" pitchFamily="18" charset="0"/>
              </a:rPr>
              <a:t>ХВС </a:t>
            </a:r>
            <a:r>
              <a:rPr lang="ru-RU" sz="2800" dirty="0">
                <a:latin typeface="Arial" panose="020B0604020202020204" pitchFamily="34" charset="0"/>
                <a:ea typeface="Times New Roman" panose="02020603050405020304" pitchFamily="18" charset="0"/>
              </a:rPr>
              <a:t>и внутридомовым инженерным системам </a:t>
            </a:r>
            <a:r>
              <a:rPr lang="ru-RU" sz="2800" dirty="0" smtClean="0">
                <a:latin typeface="Arial" panose="020B0604020202020204" pitchFamily="34" charset="0"/>
                <a:ea typeface="Times New Roman" panose="02020603050405020304" pitchFamily="18" charset="0"/>
              </a:rPr>
              <a:t>в </a:t>
            </a:r>
            <a:r>
              <a:rPr lang="ru-RU" sz="2800" dirty="0">
                <a:latin typeface="Arial" panose="020B0604020202020204" pitchFamily="34" charset="0"/>
                <a:ea typeface="Times New Roman" panose="02020603050405020304" pitchFamily="18" charset="0"/>
              </a:rPr>
              <a:t>жилые и нежилые помещения в </a:t>
            </a:r>
            <a:r>
              <a:rPr lang="ru-RU" sz="2800" dirty="0" smtClean="0">
                <a:latin typeface="Arial" panose="020B0604020202020204" pitchFamily="34" charset="0"/>
                <a:ea typeface="Times New Roman" panose="02020603050405020304" pitchFamily="18" charset="0"/>
              </a:rPr>
              <a:t>МКД, </a:t>
            </a:r>
            <a:r>
              <a:rPr lang="ru-RU" sz="2800" dirty="0">
                <a:latin typeface="Arial" panose="020B0604020202020204" pitchFamily="34" charset="0"/>
                <a:ea typeface="Times New Roman" panose="02020603050405020304" pitchFamily="18" charset="0"/>
              </a:rPr>
              <a:t>а также </a:t>
            </a:r>
            <a:r>
              <a:rPr lang="ru-RU" sz="2800" dirty="0" smtClean="0">
                <a:latin typeface="Arial" panose="020B0604020202020204" pitchFamily="34" charset="0"/>
                <a:ea typeface="Times New Roman" panose="02020603050405020304" pitchFamily="18" charset="0"/>
              </a:rPr>
              <a:t>в </a:t>
            </a:r>
            <a:r>
              <a:rPr lang="ru-RU" sz="2800" dirty="0">
                <a:latin typeface="Arial" panose="020B0604020202020204" pitchFamily="34" charset="0"/>
                <a:ea typeface="Times New Roman" panose="02020603050405020304" pitchFamily="18" charset="0"/>
              </a:rPr>
              <a:t>помещения, входящие в состав общего </a:t>
            </a:r>
            <a:r>
              <a:rPr lang="ru-RU" sz="2800" dirty="0" smtClean="0">
                <a:latin typeface="Arial" panose="020B0604020202020204" pitchFamily="34" charset="0"/>
                <a:ea typeface="Times New Roman" panose="02020603050405020304" pitchFamily="18" charset="0"/>
              </a:rPr>
              <a:t>имущества (ОИ) </a:t>
            </a:r>
            <a:r>
              <a:rPr lang="ru-RU" sz="2800" dirty="0">
                <a:latin typeface="Arial" panose="020B0604020202020204" pitchFamily="34" charset="0"/>
                <a:ea typeface="Times New Roman" panose="02020603050405020304" pitchFamily="18" charset="0"/>
              </a:rPr>
              <a:t>в </a:t>
            </a:r>
            <a:r>
              <a:rPr lang="ru-RU" sz="2800" dirty="0" smtClean="0">
                <a:latin typeface="Arial" panose="020B0604020202020204" pitchFamily="34" charset="0"/>
                <a:ea typeface="Times New Roman" panose="02020603050405020304" pitchFamily="18" charset="0"/>
              </a:rPr>
              <a:t>МКД, </a:t>
            </a:r>
            <a:r>
              <a:rPr lang="ru-RU" sz="2800" dirty="0">
                <a:latin typeface="Arial" panose="020B0604020202020204" pitchFamily="34" charset="0"/>
                <a:ea typeface="Times New Roman" panose="02020603050405020304" pitchFamily="18" charset="0"/>
              </a:rPr>
              <a:t>а также до водоразборной колонки в случае, когда </a:t>
            </a:r>
            <a:r>
              <a:rPr lang="ru-RU" sz="2800" dirty="0" smtClean="0">
                <a:latin typeface="Arial" panose="020B0604020202020204" pitchFamily="34" charset="0"/>
                <a:ea typeface="Times New Roman" panose="02020603050405020304" pitchFamily="18" charset="0"/>
              </a:rPr>
              <a:t>МКД или </a:t>
            </a:r>
            <a:r>
              <a:rPr lang="ru-RU" sz="2800" dirty="0">
                <a:latin typeface="Arial" panose="020B0604020202020204" pitchFamily="34" charset="0"/>
                <a:ea typeface="Times New Roman" panose="02020603050405020304" pitchFamily="18" charset="0"/>
              </a:rPr>
              <a:t>жилой дом (домовладение) не оборудован внутридомовыми инженерными системами </a:t>
            </a:r>
            <a:r>
              <a:rPr lang="ru-RU" sz="2800" dirty="0" smtClean="0">
                <a:latin typeface="Arial" panose="020B0604020202020204" pitchFamily="34" charset="0"/>
                <a:ea typeface="Times New Roman" panose="02020603050405020304" pitchFamily="18" charset="0"/>
              </a:rPr>
              <a:t>ХВС</a:t>
            </a:r>
            <a:endParaRPr lang="ru-RU" sz="28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8723393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4033088693"/>
              </p:ext>
            </p:extLst>
          </p:nvPr>
        </p:nvGraphicFramePr>
        <p:xfrm>
          <a:off x="179512" y="588750"/>
          <a:ext cx="8784976" cy="5950761"/>
        </p:xfrm>
        <a:graphic>
          <a:graphicData uri="http://schemas.openxmlformats.org/drawingml/2006/table">
            <a:tbl>
              <a:tblPr>
                <a:tableStyleId>{5C22544A-7EE6-4342-B048-85BDC9FD1C3A}</a:tableStyleId>
              </a:tblPr>
              <a:tblGrid>
                <a:gridCol w="1584176"/>
                <a:gridCol w="3024336"/>
                <a:gridCol w="4176464"/>
              </a:tblGrid>
              <a:tr h="1385555">
                <a:tc>
                  <a:txBody>
                    <a:bodyPr/>
                    <a:lstStyle/>
                    <a:p>
                      <a:pPr>
                        <a:lnSpc>
                          <a:spcPct val="107000"/>
                        </a:lnSpc>
                        <a:spcAft>
                          <a:spcPts val="0"/>
                        </a:spcAft>
                      </a:pPr>
                      <a:r>
                        <a:rPr lang="ru-RU" sz="1400" dirty="0">
                          <a:effectLst/>
                        </a:rPr>
                        <a:t> </a:t>
                      </a:r>
                      <a:endParaRPr lang="ru-RU" sz="14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400" dirty="0">
                          <a:effectLst/>
                        </a:rPr>
                        <a:t>Допустимая продолжительность перерывов предоставления коммунальной услуги и допустимые отклонения качества коммунальной услуги</a:t>
                      </a:r>
                      <a:endParaRPr lang="ru-RU" sz="14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400" dirty="0">
                          <a:effectLst/>
                        </a:rPr>
                        <a:t>Условия и порядок изменения размера платы за коммунальную услугу при предоставлении коммунальной услуги ненадлежащего качества и (или) с перерывами, превышающими установленную продолжительность</a:t>
                      </a:r>
                      <a:endParaRPr lang="ru-RU" sz="1400" dirty="0">
                        <a:effectLst/>
                        <a:latin typeface="Arial" panose="020B0604020202020204" pitchFamily="34" charset="0"/>
                        <a:ea typeface="Times New Roman" panose="02020603050405020304" pitchFamily="18" charset="0"/>
                      </a:endParaRPr>
                    </a:p>
                  </a:txBody>
                  <a:tcPr marL="39370" marR="39370" marT="64770" marB="64770"/>
                </a:tc>
              </a:tr>
              <a:tr h="4118991">
                <a:tc>
                  <a:txBody>
                    <a:bodyPr/>
                    <a:lstStyle/>
                    <a:p>
                      <a:pPr algn="just">
                        <a:lnSpc>
                          <a:spcPct val="107000"/>
                        </a:lnSpc>
                        <a:spcAft>
                          <a:spcPts val="0"/>
                        </a:spcAft>
                      </a:pPr>
                      <a:r>
                        <a:rPr lang="ru-RU" sz="1400" dirty="0">
                          <a:effectLst/>
                          <a:latin typeface="Arial" panose="020B0604020202020204" pitchFamily="34" charset="0"/>
                          <a:ea typeface="Times New Roman" panose="02020603050405020304" pitchFamily="18" charset="0"/>
                        </a:rPr>
                        <a:t>1. Бесперебойное круглосуточное холодное водоснабжение в течение года</a:t>
                      </a:r>
                    </a:p>
                  </a:txBody>
                  <a:tcPr marL="39370" marR="39370" marT="64770" marB="64770"/>
                </a:tc>
                <a:tc>
                  <a:txBody>
                    <a:bodyPr/>
                    <a:lstStyle/>
                    <a:p>
                      <a:pPr algn="just">
                        <a:lnSpc>
                          <a:spcPct val="107000"/>
                        </a:lnSpc>
                        <a:spcAft>
                          <a:spcPts val="0"/>
                        </a:spcAft>
                      </a:pPr>
                      <a:r>
                        <a:rPr lang="ru-RU" sz="1600" dirty="0">
                          <a:effectLst/>
                          <a:latin typeface="Arial" panose="020B0604020202020204" pitchFamily="34" charset="0"/>
                          <a:ea typeface="Times New Roman" panose="02020603050405020304" pitchFamily="18" charset="0"/>
                        </a:rPr>
                        <a:t>допустимая продолжительность перерыва подачи холодной воды:</a:t>
                      </a:r>
                    </a:p>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8 часов (суммарно) </a:t>
                      </a:r>
                      <a:r>
                        <a:rPr lang="ru-RU" sz="1600" dirty="0">
                          <a:effectLst/>
                          <a:latin typeface="Arial" panose="020B0604020202020204" pitchFamily="34" charset="0"/>
                          <a:ea typeface="Times New Roman" panose="02020603050405020304" pitchFamily="18" charset="0"/>
                        </a:rPr>
                        <a:t>в течение 1 месяца</a:t>
                      </a:r>
                      <a:r>
                        <a:rPr lang="ru-RU" sz="1600" dirty="0" smtClean="0">
                          <a:effectLst/>
                          <a:latin typeface="Arial" panose="020B0604020202020204" pitchFamily="34" charset="0"/>
                          <a:ea typeface="Times New Roman" panose="02020603050405020304" pitchFamily="18" charset="0"/>
                        </a:rPr>
                        <a:t>,</a:t>
                      </a:r>
                    </a:p>
                    <a:p>
                      <a:pPr algn="just">
                        <a:lnSpc>
                          <a:spcPct val="107000"/>
                        </a:lnSpc>
                        <a:spcAft>
                          <a:spcPts val="0"/>
                        </a:spcAft>
                      </a:pPr>
                      <a:r>
                        <a:rPr lang="ru-RU" sz="1600" dirty="0" smtClean="0">
                          <a:effectLst/>
                          <a:latin typeface="Arial" panose="020B0604020202020204" pitchFamily="34" charset="0"/>
                          <a:ea typeface="Times New Roman" panose="02020603050405020304" pitchFamily="18" charset="0"/>
                        </a:rPr>
                        <a:t> </a:t>
                      </a:r>
                      <a:r>
                        <a:rPr lang="ru-RU" sz="1600" b="1" dirty="0">
                          <a:effectLst/>
                          <a:latin typeface="Arial" panose="020B0604020202020204" pitchFamily="34" charset="0"/>
                          <a:ea typeface="Times New Roman" panose="02020603050405020304" pitchFamily="18" charset="0"/>
                        </a:rPr>
                        <a:t>4 часа единовременно</a:t>
                      </a:r>
                      <a:r>
                        <a:rPr lang="ru-RU" sz="1600" dirty="0">
                          <a:effectLst/>
                          <a:latin typeface="Arial" panose="020B0604020202020204" pitchFamily="34" charset="0"/>
                          <a:ea typeface="Times New Roman" panose="02020603050405020304" pitchFamily="18" charset="0"/>
                        </a:rPr>
                        <a:t>, при аварии в централизованных сетях инженерно-технического обеспечения </a:t>
                      </a:r>
                      <a:r>
                        <a:rPr lang="ru-RU" sz="1600" dirty="0" smtClean="0">
                          <a:effectLst/>
                          <a:latin typeface="Arial" panose="020B0604020202020204" pitchFamily="34" charset="0"/>
                          <a:ea typeface="Times New Roman" panose="02020603050405020304" pitchFamily="18" charset="0"/>
                        </a:rPr>
                        <a:t>ХВС </a:t>
                      </a:r>
                      <a:r>
                        <a:rPr lang="ru-RU" sz="1600" dirty="0">
                          <a:effectLst/>
                          <a:latin typeface="Arial" panose="020B0604020202020204" pitchFamily="34" charset="0"/>
                          <a:ea typeface="Times New Roman" panose="02020603050405020304" pitchFamily="18" charset="0"/>
                        </a:rPr>
                        <a:t>- в соответствии с требованиями законодательства Российской Федерации о техническом регулировании, установленными для наружных водопроводных сетей и сооружений (СНиП 2.04.02-84*)</a:t>
                      </a:r>
                    </a:p>
                  </a:txBody>
                  <a:tcPr marL="39370" marR="39370" marT="64770" marB="64770"/>
                </a:tc>
                <a:tc>
                  <a:txBody>
                    <a:bodyPr/>
                    <a:lstStyle/>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за каждый час превышения допустимой продолжительности </a:t>
                      </a:r>
                      <a:r>
                        <a:rPr lang="ru-RU" sz="1600" dirty="0">
                          <a:effectLst/>
                          <a:latin typeface="Arial" panose="020B0604020202020204" pitchFamily="34" charset="0"/>
                          <a:ea typeface="Times New Roman" panose="02020603050405020304" pitchFamily="18" charset="0"/>
                        </a:rPr>
                        <a:t>перерыва подачи холодной воды, исчисленной суммарно за расчетный период, в котором произошло превышение, размер платы за коммунальную услугу за такой расчетный период </a:t>
                      </a:r>
                      <a:r>
                        <a:rPr lang="ru-RU" sz="1600" b="1" dirty="0">
                          <a:effectLst/>
                          <a:latin typeface="Arial" panose="020B0604020202020204" pitchFamily="34" charset="0"/>
                          <a:ea typeface="Times New Roman" panose="02020603050405020304" pitchFamily="18" charset="0"/>
                        </a:rPr>
                        <a:t>снижается на 0,15 процента </a:t>
                      </a:r>
                      <a:r>
                        <a:rPr lang="ru-RU" sz="1600" dirty="0">
                          <a:effectLst/>
                          <a:latin typeface="Arial" panose="020B0604020202020204" pitchFamily="34" charset="0"/>
                          <a:ea typeface="Times New Roman" panose="02020603050405020304" pitchFamily="18" charset="0"/>
                        </a:rPr>
                        <a:t>размера платы, определенного за такой расчетный период в соответствии с </a:t>
                      </a:r>
                      <a:r>
                        <a:rPr lang="ru-RU" sz="1600" u="none" strike="noStrike" dirty="0">
                          <a:solidFill>
                            <a:srgbClr val="0000FF"/>
                          </a:solidFill>
                          <a:effectLst/>
                          <a:latin typeface="Arial" panose="020B0604020202020204" pitchFamily="34" charset="0"/>
                          <a:ea typeface="Times New Roman" panose="02020603050405020304" pitchFamily="18" charset="0"/>
                          <a:hlinkClick r:id="rId4" action="ppaction://hlinkfile" tooltip="РАСЧЕТ РАЗМЕРА ПЛАТЫ ЗА КОММУНАЛЬНЫЕ УСЛУГИ"/>
                        </a:rPr>
                        <a:t>приложением N 2</a:t>
                      </a:r>
                      <a:r>
                        <a:rPr lang="ru-RU" sz="1600" dirty="0">
                          <a:effectLst/>
                          <a:latin typeface="Arial" panose="020B0604020202020204" pitchFamily="34" charset="0"/>
                          <a:ea typeface="Times New Roman" panose="02020603050405020304" pitchFamily="18" charset="0"/>
                        </a:rPr>
                        <a:t> к Правилам предоставления коммунальных услуг собственникам и пользователям помещений в многоквартирных домах и жилых домов, </a:t>
                      </a:r>
                      <a:r>
                        <a:rPr lang="ru-RU" sz="1600" dirty="0" smtClean="0">
                          <a:effectLst/>
                          <a:latin typeface="Arial" panose="020B0604020202020204" pitchFamily="34" charset="0"/>
                          <a:ea typeface="Times New Roman" panose="02020603050405020304" pitchFamily="18" charset="0"/>
                        </a:rPr>
                        <a:t>(</a:t>
                      </a:r>
                      <a:r>
                        <a:rPr lang="ru-RU" sz="1600" dirty="0">
                          <a:effectLst/>
                          <a:latin typeface="Arial" panose="020B0604020202020204" pitchFamily="34" charset="0"/>
                          <a:ea typeface="Times New Roman" panose="02020603050405020304" pitchFamily="18" charset="0"/>
                        </a:rPr>
                        <a:t>далее - Правила), с учетом положений </a:t>
                      </a:r>
                      <a:r>
                        <a:rPr lang="ru-RU" sz="1600" u="none" strike="noStrike" dirty="0">
                          <a:solidFill>
                            <a:srgbClr val="0000FF"/>
                          </a:solidFill>
                          <a:effectLst/>
                          <a:latin typeface="Arial" panose="020B0604020202020204" pitchFamily="34" charset="0"/>
                          <a:ea typeface="Times New Roman" panose="02020603050405020304" pitchFamily="18" charset="0"/>
                          <a:hlinkClick r:id="rId5" action="ppaction://hlinkfile" tooltip="IX. Случаи и основания изменения размера платы"/>
                        </a:rPr>
                        <a:t>раздела IX</a:t>
                      </a:r>
                      <a:r>
                        <a:rPr lang="ru-RU" sz="1600" dirty="0">
                          <a:effectLst/>
                          <a:latin typeface="Arial" panose="020B0604020202020204" pitchFamily="34" charset="0"/>
                          <a:ea typeface="Times New Roman" panose="02020603050405020304" pitchFamily="18" charset="0"/>
                        </a:rPr>
                        <a:t> Правил</a:t>
                      </a:r>
                    </a:p>
                  </a:txBody>
                  <a:tcPr marL="39370" marR="39370" marT="64770" marB="64770"/>
                </a:tc>
              </a:tr>
            </a:tbl>
          </a:graphicData>
        </a:graphic>
      </p:graphicFrame>
      <p:sp>
        <p:nvSpPr>
          <p:cNvPr id="3" name="Rectangle 1"/>
          <p:cNvSpPr>
            <a:spLocks noChangeArrowheads="1"/>
          </p:cNvSpPr>
          <p:nvPr/>
        </p:nvSpPr>
        <p:spPr bwMode="auto">
          <a:xfrm>
            <a:off x="971600" y="188640"/>
            <a:ext cx="68847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ТРЕБОВАНИЯ К КАЧЕСТВУ КОММУНАЛЬНЫХ УСЛУГ</a:t>
            </a:r>
            <a:endParaRPr kumimoji="0" lang="ru-RU" altLang="ru-RU" sz="2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061930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bwMode="auto">
          <a:xfrm>
            <a:off x="323528" y="248165"/>
            <a:ext cx="8568952" cy="6370975"/>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lvl="0" algn="ctr"/>
            <a:r>
              <a:rPr lang="ru-RU" sz="2400" b="1" dirty="0">
                <a:ln w="0"/>
                <a:effectLst>
                  <a:outerShdw blurRad="38100" dist="19050" dir="2700000" algn="tl" rotWithShape="0">
                    <a:schemeClr val="dk1">
                      <a:alpha val="40000"/>
                    </a:schemeClr>
                  </a:outerShdw>
                </a:effectLst>
              </a:rPr>
              <a:t>Структура платы за жилое помещение и коммунальные </a:t>
            </a:r>
            <a:r>
              <a:rPr lang="ru-RU" sz="2400" b="1" dirty="0" smtClean="0">
                <a:ln w="0"/>
                <a:effectLst>
                  <a:outerShdw blurRad="38100" dist="19050" dir="2700000" algn="tl" rotWithShape="0">
                    <a:schemeClr val="dk1">
                      <a:alpha val="40000"/>
                    </a:schemeClr>
                  </a:outerShdw>
                </a:effectLst>
              </a:rPr>
              <a:t>услуги</a:t>
            </a:r>
            <a:r>
              <a:rPr lang="en-US" sz="2400" b="1" dirty="0" smtClean="0">
                <a:ln w="0"/>
                <a:effectLst>
                  <a:outerShdw blurRad="38100" dist="19050" dir="2700000" algn="tl" rotWithShape="0">
                    <a:schemeClr val="dk1">
                      <a:alpha val="40000"/>
                    </a:schemeClr>
                  </a:outerShdw>
                </a:effectLst>
              </a:rPr>
              <a:t> (</a:t>
            </a:r>
            <a:r>
              <a:rPr lang="ru-RU" sz="2400" b="1" dirty="0"/>
              <a:t>ЖК РФ Статья </a:t>
            </a:r>
            <a:r>
              <a:rPr lang="ru-RU" sz="2400" b="1" dirty="0" smtClean="0"/>
              <a:t>154</a:t>
            </a:r>
            <a:r>
              <a:rPr lang="en-US" sz="2400" b="1" dirty="0" smtClean="0"/>
              <a:t>)</a:t>
            </a:r>
            <a:endParaRPr lang="ru-RU" sz="2400" b="1" dirty="0" smtClean="0"/>
          </a:p>
          <a:p>
            <a:pPr algn="just"/>
            <a:r>
              <a:rPr lang="ru-RU" sz="2400" dirty="0" smtClean="0"/>
              <a:t>2</a:t>
            </a:r>
            <a:r>
              <a:rPr lang="ru-RU" sz="2400" dirty="0"/>
              <a:t>. Плата за жилое помещение и коммунальные услуги </a:t>
            </a:r>
            <a:r>
              <a:rPr lang="ru-RU" sz="2400" b="1" i="1" dirty="0"/>
              <a:t>для собственника помещения </a:t>
            </a:r>
            <a:r>
              <a:rPr lang="ru-RU" sz="2400" dirty="0"/>
              <a:t>в МКД включает в себя:</a:t>
            </a:r>
          </a:p>
          <a:p>
            <a:pPr algn="just"/>
            <a:r>
              <a:rPr lang="ru-RU" sz="2400" dirty="0"/>
              <a:t>1) плату за содержание и ремонт жилого помещения, в том числе плату за услуги и работы по управлению МКД, содержанию, текущему ремонту общего имущества в МКД;</a:t>
            </a:r>
          </a:p>
          <a:p>
            <a:pPr algn="just"/>
            <a:r>
              <a:rPr lang="ru-RU" sz="2400" dirty="0"/>
              <a:t>2) взнос на капитальный ремонт;</a:t>
            </a:r>
          </a:p>
          <a:p>
            <a:pPr algn="just"/>
            <a:r>
              <a:rPr lang="ru-RU" sz="2400" dirty="0"/>
              <a:t>3) плату за коммунальные услуги</a:t>
            </a:r>
            <a:r>
              <a:rPr lang="ru-RU" sz="2400" dirty="0" smtClean="0"/>
              <a:t>.</a:t>
            </a:r>
          </a:p>
          <a:p>
            <a:pPr lvl="0" algn="just"/>
            <a:r>
              <a:rPr lang="ru-RU" sz="2400" dirty="0">
                <a:solidFill>
                  <a:prstClr val="black"/>
                </a:solidFill>
              </a:rPr>
              <a:t>3. </a:t>
            </a:r>
            <a:r>
              <a:rPr lang="ru-RU" sz="2400" b="1" i="1" dirty="0">
                <a:solidFill>
                  <a:prstClr val="black"/>
                </a:solidFill>
              </a:rPr>
              <a:t>Собственники жилых домов </a:t>
            </a:r>
            <a:r>
              <a:rPr lang="ru-RU" sz="2400" dirty="0">
                <a:solidFill>
                  <a:prstClr val="black"/>
                </a:solidFill>
              </a:rPr>
              <a:t>несут расходы на их содержание и ремонт, а также оплачивают коммунальные услуги в соответствии с договорами, заключенными, в том числе в электронной форме с использованием системы, с лицами, осуществляющими соответствующие виды деятельности.</a:t>
            </a:r>
          </a:p>
          <a:p>
            <a:pPr algn="just"/>
            <a:endParaRPr lang="ru-RU" sz="2400" dirty="0"/>
          </a:p>
        </p:txBody>
      </p:sp>
      <p:pic>
        <p:nvPicPr>
          <p:cNvPr id="4" name="Рисунок 3"/>
          <p:cNvPicPr>
            <a:picLocks noChangeAspect="1"/>
          </p:cNvPicPr>
          <p:nvPr/>
        </p:nvPicPr>
        <p:blipFill>
          <a:blip r:embed="rId2"/>
          <a:stretch>
            <a:fillRect/>
          </a:stretch>
        </p:blipFill>
        <p:spPr>
          <a:xfrm>
            <a:off x="350824" y="6525344"/>
            <a:ext cx="786452" cy="237765"/>
          </a:xfrm>
          <a:prstGeom prst="rect">
            <a:avLst/>
          </a:prstGeom>
        </p:spPr>
      </p:pic>
      <p:pic>
        <p:nvPicPr>
          <p:cNvPr id="5" name="Рисунок 4"/>
          <p:cNvPicPr>
            <a:picLocks noChangeAspect="1"/>
          </p:cNvPicPr>
          <p:nvPr/>
        </p:nvPicPr>
        <p:blipFill>
          <a:blip r:embed="rId3"/>
          <a:stretch>
            <a:fillRect/>
          </a:stretch>
        </p:blipFill>
        <p:spPr>
          <a:xfrm>
            <a:off x="1259632" y="6525344"/>
            <a:ext cx="1475360" cy="237765"/>
          </a:xfrm>
          <a:prstGeom prst="rect">
            <a:avLst/>
          </a:prstGeom>
        </p:spPr>
      </p:pic>
    </p:spTree>
    <p:extLst>
      <p:ext uri="{BB962C8B-B14F-4D97-AF65-F5344CB8AC3E}">
        <p14:creationId xmlns:p14="http://schemas.microsoft.com/office/powerpoint/2010/main" val="24651104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1289916723"/>
              </p:ext>
            </p:extLst>
          </p:nvPr>
        </p:nvGraphicFramePr>
        <p:xfrm>
          <a:off x="179512" y="188641"/>
          <a:ext cx="8784976" cy="6059586"/>
        </p:xfrm>
        <a:graphic>
          <a:graphicData uri="http://schemas.openxmlformats.org/drawingml/2006/table">
            <a:tbl>
              <a:tblPr>
                <a:tableStyleId>{5C22544A-7EE6-4342-B048-85BDC9FD1C3A}</a:tableStyleId>
              </a:tblPr>
              <a:tblGrid>
                <a:gridCol w="2261426"/>
                <a:gridCol w="2772128"/>
                <a:gridCol w="3751422"/>
              </a:tblGrid>
              <a:tr h="2016223">
                <a:tc>
                  <a:txBody>
                    <a:bodyPr/>
                    <a:lstStyle/>
                    <a:p>
                      <a:pPr>
                        <a:lnSpc>
                          <a:spcPct val="107000"/>
                        </a:lnSpc>
                        <a:spcAft>
                          <a:spcPts val="0"/>
                        </a:spcAft>
                      </a:pPr>
                      <a:r>
                        <a:rPr lang="ru-RU" sz="1600" dirty="0">
                          <a:effectLst/>
                        </a:rPr>
                        <a:t> </a:t>
                      </a:r>
                      <a:endParaRPr lang="ru-RU" sz="16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600" dirty="0">
                          <a:effectLst/>
                        </a:rPr>
                        <a:t>Допустимая продолжительность перерывов предоставления коммунальной услуги и допустимые отклонения качества коммунальной услуги</a:t>
                      </a:r>
                      <a:endParaRPr lang="ru-RU" sz="16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600" dirty="0">
                          <a:effectLst/>
                        </a:rPr>
                        <a:t>Условия и порядок изменения размера платы за коммунальную услугу при предоставлении коммунальной услуги ненадлежащего качества и (или) с перерывами, превышающими установленную продолжительность</a:t>
                      </a:r>
                      <a:endParaRPr lang="ru-RU" sz="1600" dirty="0">
                        <a:effectLst/>
                        <a:latin typeface="Arial" panose="020B0604020202020204" pitchFamily="34" charset="0"/>
                        <a:ea typeface="Times New Roman" panose="02020603050405020304" pitchFamily="18" charset="0"/>
                      </a:endParaRPr>
                    </a:p>
                  </a:txBody>
                  <a:tcPr marL="39370" marR="39370" marT="64770" marB="64770"/>
                </a:tc>
              </a:tr>
              <a:tr h="1272218">
                <a:tc>
                  <a:txBody>
                    <a:bodyPr/>
                    <a:lstStyle/>
                    <a:p>
                      <a:pPr algn="just">
                        <a:lnSpc>
                          <a:spcPct val="107000"/>
                        </a:lnSpc>
                        <a:spcAft>
                          <a:spcPts val="0"/>
                        </a:spcAft>
                      </a:pPr>
                      <a:r>
                        <a:rPr lang="ru-RU" sz="1600" dirty="0">
                          <a:effectLst/>
                          <a:latin typeface="Arial" panose="020B0604020202020204" pitchFamily="34" charset="0"/>
                          <a:ea typeface="Times New Roman" panose="02020603050405020304" pitchFamily="18" charset="0"/>
                        </a:rPr>
                        <a:t>2. Постоянное соответствие состава и свойств холодной воды требованиям законодательства Российской Федерации о техническом регулировании (СанПиН 2.1.4.1074-01)</a:t>
                      </a:r>
                    </a:p>
                  </a:txBody>
                  <a:tcPr marL="39370" marR="39370" marT="64770" marB="64770"/>
                </a:tc>
                <a:tc>
                  <a:txBody>
                    <a:bodyPr/>
                    <a:lstStyle/>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отклонение состава и свойств холодной воды </a:t>
                      </a:r>
                      <a:r>
                        <a:rPr lang="ru-RU" sz="1600" dirty="0">
                          <a:effectLst/>
                          <a:latin typeface="Arial" panose="020B0604020202020204" pitchFamily="34" charset="0"/>
                          <a:ea typeface="Times New Roman" panose="02020603050405020304" pitchFamily="18" charset="0"/>
                        </a:rPr>
                        <a:t>от требований законодательства Российской Федерации о техническом регулировании </a:t>
                      </a:r>
                      <a:r>
                        <a:rPr lang="ru-RU" sz="1600" b="1" dirty="0">
                          <a:effectLst/>
                          <a:latin typeface="Arial" panose="020B0604020202020204" pitchFamily="34" charset="0"/>
                          <a:ea typeface="Times New Roman" panose="02020603050405020304" pitchFamily="18" charset="0"/>
                        </a:rPr>
                        <a:t>не допускается</a:t>
                      </a:r>
                    </a:p>
                  </a:txBody>
                  <a:tcPr marL="39370" marR="39370" marT="64770" marB="64770"/>
                </a:tc>
                <a:tc>
                  <a:txBody>
                    <a:bodyPr/>
                    <a:lstStyle/>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при несоответствии состава и свойств </a:t>
                      </a:r>
                      <a:r>
                        <a:rPr lang="ru-RU" sz="1600" dirty="0">
                          <a:effectLst/>
                          <a:latin typeface="Arial" panose="020B0604020202020204" pitchFamily="34" charset="0"/>
                          <a:ea typeface="Times New Roman" panose="02020603050405020304" pitchFamily="18" charset="0"/>
                        </a:rPr>
                        <a:t>холодной воды требованиям законодательства Российской Федерации о техническом регулировании </a:t>
                      </a:r>
                      <a:r>
                        <a:rPr lang="ru-RU" sz="1600" b="1" dirty="0">
                          <a:effectLst/>
                          <a:latin typeface="Arial" panose="020B0604020202020204" pitchFamily="34" charset="0"/>
                          <a:ea typeface="Times New Roman" panose="02020603050405020304" pitchFamily="18" charset="0"/>
                        </a:rPr>
                        <a:t>размер платы </a:t>
                      </a:r>
                      <a:r>
                        <a:rPr lang="ru-RU" sz="1600" dirty="0">
                          <a:effectLst/>
                          <a:latin typeface="Arial" panose="020B0604020202020204" pitchFamily="34" charset="0"/>
                          <a:ea typeface="Times New Roman" panose="02020603050405020304" pitchFamily="18" charset="0"/>
                        </a:rPr>
                        <a:t>за коммунальную услугу, определенный за расчетный период в соответствии с </a:t>
                      </a:r>
                      <a:r>
                        <a:rPr lang="ru-RU" sz="1600" u="none" strike="noStrike" dirty="0">
                          <a:solidFill>
                            <a:srgbClr val="0000FF"/>
                          </a:solidFill>
                          <a:effectLst/>
                          <a:latin typeface="Arial" panose="020B0604020202020204" pitchFamily="34" charset="0"/>
                          <a:ea typeface="Times New Roman" panose="02020603050405020304" pitchFamily="18" charset="0"/>
                          <a:hlinkClick r:id="rId4" action="ppaction://hlinkfile" tooltip="РАСЧЕТ РАЗМЕРА ПЛАТЫ ЗА КОММУНАЛЬНЫЕ УСЛУГИ"/>
                        </a:rPr>
                        <a:t>приложением N 2</a:t>
                      </a:r>
                      <a:r>
                        <a:rPr lang="ru-RU" sz="1600" dirty="0">
                          <a:effectLst/>
                          <a:latin typeface="Arial" panose="020B0604020202020204" pitchFamily="34" charset="0"/>
                          <a:ea typeface="Times New Roman" panose="02020603050405020304" pitchFamily="18" charset="0"/>
                        </a:rPr>
                        <a:t> к Правилам, снижается на размер платы, исчисленный суммарно за </a:t>
                      </a:r>
                      <a:r>
                        <a:rPr lang="ru-RU" sz="1600" b="1" dirty="0">
                          <a:effectLst/>
                          <a:latin typeface="Arial" panose="020B0604020202020204" pitchFamily="34" charset="0"/>
                          <a:ea typeface="Times New Roman" panose="02020603050405020304" pitchFamily="18" charset="0"/>
                        </a:rPr>
                        <a:t>каждый</a:t>
                      </a:r>
                      <a:r>
                        <a:rPr lang="ru-RU" sz="1600" dirty="0">
                          <a:effectLst/>
                          <a:latin typeface="Arial" panose="020B0604020202020204" pitchFamily="34" charset="0"/>
                          <a:ea typeface="Times New Roman" panose="02020603050405020304" pitchFamily="18" charset="0"/>
                        </a:rPr>
                        <a:t> день предоставления коммунальной услуги ненадлежащего качества (независимо от показаний приборов учета) в соответствии с </a:t>
                      </a:r>
                      <a:r>
                        <a:rPr lang="ru-RU" sz="1600" u="none" strike="noStrike" dirty="0">
                          <a:solidFill>
                            <a:srgbClr val="0000FF"/>
                          </a:solidFill>
                          <a:effectLst/>
                          <a:latin typeface="Arial" panose="020B0604020202020204" pitchFamily="34" charset="0"/>
                          <a:ea typeface="Times New Roman" panose="02020603050405020304" pitchFamily="18" charset="0"/>
                          <a:hlinkClick r:id="rId5" action="ppaction://hlinkfile" tooltip="101. При предоставлении в расчетном периоде коммунальной услуги ненадлежащего качества размер платы за такую коммунальную услугу, определенный за расчетный период в соответствии с приложением N 2 к настоящим Правилам, подлежит уменьшению на размер платы, "/>
                        </a:rPr>
                        <a:t>пунктом 101</a:t>
                      </a:r>
                      <a:r>
                        <a:rPr lang="ru-RU" sz="1600" dirty="0">
                          <a:effectLst/>
                          <a:latin typeface="Arial" panose="020B0604020202020204" pitchFamily="34" charset="0"/>
                          <a:ea typeface="Times New Roman" panose="02020603050405020304" pitchFamily="18" charset="0"/>
                        </a:rPr>
                        <a:t> Правил</a:t>
                      </a:r>
                    </a:p>
                  </a:txBody>
                  <a:tcPr marL="39370" marR="39370" marT="64770" marB="64770"/>
                </a:tc>
              </a:tr>
            </a:tbl>
          </a:graphicData>
        </a:graphic>
      </p:graphicFrame>
    </p:spTree>
    <p:extLst>
      <p:ext uri="{BB962C8B-B14F-4D97-AF65-F5344CB8AC3E}">
        <p14:creationId xmlns:p14="http://schemas.microsoft.com/office/powerpoint/2010/main" val="40453639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3245921363"/>
              </p:ext>
            </p:extLst>
          </p:nvPr>
        </p:nvGraphicFramePr>
        <p:xfrm>
          <a:off x="179512" y="1"/>
          <a:ext cx="8712968" cy="6672334"/>
        </p:xfrm>
        <a:graphic>
          <a:graphicData uri="http://schemas.openxmlformats.org/drawingml/2006/table">
            <a:tbl>
              <a:tblPr>
                <a:tableStyleId>{5C22544A-7EE6-4342-B048-85BDC9FD1C3A}</a:tableStyleId>
              </a:tblPr>
              <a:tblGrid>
                <a:gridCol w="1999698"/>
                <a:gridCol w="1960742"/>
                <a:gridCol w="4752528"/>
              </a:tblGrid>
              <a:tr h="1830550">
                <a:tc>
                  <a:txBody>
                    <a:bodyPr/>
                    <a:lstStyle/>
                    <a:p>
                      <a:pPr>
                        <a:lnSpc>
                          <a:spcPct val="107000"/>
                        </a:lnSpc>
                        <a:spcAft>
                          <a:spcPts val="0"/>
                        </a:spcAft>
                      </a:pPr>
                      <a:r>
                        <a:rPr lang="ru-RU" sz="1600" dirty="0">
                          <a:effectLst/>
                        </a:rPr>
                        <a:t> </a:t>
                      </a:r>
                      <a:endParaRPr lang="ru-RU" sz="16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400" dirty="0">
                          <a:effectLst/>
                        </a:rPr>
                        <a:t>Допустимая продолжительность перерывов предоставления коммунальной услуги и допустимые отклонения качества коммунальной услуги</a:t>
                      </a:r>
                      <a:endParaRPr lang="ru-RU" sz="14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400" dirty="0">
                          <a:effectLst/>
                        </a:rPr>
                        <a:t>Условия и порядок изменения размера платы за коммунальную услугу при предоставлении коммунальной услуги ненадлежащего качества и (или) с перерывами, превышающими установленную продолжительность</a:t>
                      </a:r>
                      <a:endParaRPr lang="ru-RU" sz="1400" dirty="0">
                        <a:effectLst/>
                        <a:latin typeface="Arial" panose="020B0604020202020204" pitchFamily="34" charset="0"/>
                        <a:ea typeface="Times New Roman" panose="02020603050405020304" pitchFamily="18" charset="0"/>
                      </a:endParaRPr>
                    </a:p>
                  </a:txBody>
                  <a:tcPr marL="39370" marR="39370" marT="64770" marB="64770"/>
                </a:tc>
              </a:tr>
              <a:tr h="4716534">
                <a:tc>
                  <a:txBody>
                    <a:bodyPr/>
                    <a:lstStyle/>
                    <a:p>
                      <a:pPr algn="l">
                        <a:lnSpc>
                          <a:spcPct val="107000"/>
                        </a:lnSpc>
                        <a:spcAft>
                          <a:spcPts val="0"/>
                        </a:spcAft>
                      </a:pPr>
                      <a:r>
                        <a:rPr lang="ru-RU" sz="1600" dirty="0">
                          <a:effectLst/>
                          <a:latin typeface="Arial" panose="020B0604020202020204" pitchFamily="34" charset="0"/>
                          <a:ea typeface="Times New Roman" panose="02020603050405020304" pitchFamily="18" charset="0"/>
                        </a:rPr>
                        <a:t>3. </a:t>
                      </a:r>
                      <a:r>
                        <a:rPr lang="ru-RU" sz="1600" b="1" dirty="0">
                          <a:effectLst/>
                          <a:latin typeface="Arial" panose="020B0604020202020204" pitchFamily="34" charset="0"/>
                          <a:ea typeface="Times New Roman" panose="02020603050405020304" pitchFamily="18" charset="0"/>
                        </a:rPr>
                        <a:t>Давление в системе </a:t>
                      </a:r>
                      <a:r>
                        <a:rPr lang="ru-RU" sz="1600" b="1" dirty="0" smtClean="0">
                          <a:effectLst/>
                          <a:latin typeface="Arial" panose="020B0604020202020204" pitchFamily="34" charset="0"/>
                          <a:ea typeface="Times New Roman" panose="02020603050405020304" pitchFamily="18" charset="0"/>
                        </a:rPr>
                        <a:t>ХВС </a:t>
                      </a:r>
                      <a:r>
                        <a:rPr lang="ru-RU" sz="1600" dirty="0" smtClean="0">
                          <a:effectLst/>
                          <a:latin typeface="Arial" panose="020B0604020202020204" pitchFamily="34" charset="0"/>
                          <a:ea typeface="Times New Roman" panose="02020603050405020304" pitchFamily="18" charset="0"/>
                        </a:rPr>
                        <a:t>в </a:t>
                      </a:r>
                      <a:r>
                        <a:rPr lang="ru-RU" sz="1600" dirty="0">
                          <a:effectLst/>
                          <a:latin typeface="Arial" panose="020B0604020202020204" pitchFamily="34" charset="0"/>
                          <a:ea typeface="Times New Roman" panose="02020603050405020304" pitchFamily="18" charset="0"/>
                        </a:rPr>
                        <a:t>точке </a:t>
                      </a:r>
                      <a:r>
                        <a:rPr lang="ru-RU" sz="1600" dirty="0" err="1">
                          <a:effectLst/>
                          <a:latin typeface="Arial" panose="020B0604020202020204" pitchFamily="34" charset="0"/>
                          <a:ea typeface="Times New Roman" panose="02020603050405020304" pitchFamily="18" charset="0"/>
                        </a:rPr>
                        <a:t>водоразбора</a:t>
                      </a:r>
                      <a:r>
                        <a:rPr lang="ru-RU" sz="1600" dirty="0">
                          <a:effectLst/>
                          <a:latin typeface="Arial" panose="020B0604020202020204" pitchFamily="34" charset="0"/>
                          <a:ea typeface="Times New Roman" panose="02020603050405020304" pitchFamily="18" charset="0"/>
                        </a:rPr>
                        <a:t> </a:t>
                      </a:r>
                      <a:r>
                        <a:rPr lang="ru-RU" sz="1600" dirty="0" smtClean="0">
                          <a:effectLst/>
                          <a:latin typeface="Arial" panose="020B0604020202020204" pitchFamily="34" charset="0"/>
                          <a:ea typeface="Times New Roman" panose="02020603050405020304" pitchFamily="18" charset="0"/>
                        </a:rPr>
                        <a:t>в </a:t>
                      </a:r>
                      <a:r>
                        <a:rPr lang="ru-RU" sz="1600" dirty="0">
                          <a:effectLst/>
                          <a:latin typeface="Arial" panose="020B0604020202020204" pitchFamily="34" charset="0"/>
                          <a:ea typeface="Times New Roman" panose="02020603050405020304" pitchFamily="18" charset="0"/>
                        </a:rPr>
                        <a:t>многоквартирных домах и жилых домах - от 0,03 МПа (0,3 кгс/кв. см) до 0,6 МПа (6 кгс/кв. см);</a:t>
                      </a:r>
                    </a:p>
                    <a:p>
                      <a:pPr>
                        <a:lnSpc>
                          <a:spcPct val="107000"/>
                        </a:lnSpc>
                        <a:spcAft>
                          <a:spcPts val="0"/>
                        </a:spcAft>
                      </a:pPr>
                      <a:r>
                        <a:rPr lang="ru-RU" sz="1600" dirty="0">
                          <a:effectLst/>
                          <a:latin typeface="Arial" panose="020B0604020202020204" pitchFamily="34" charset="0"/>
                          <a:ea typeface="Times New Roman" panose="02020603050405020304" pitchFamily="18" charset="0"/>
                        </a:rPr>
                        <a:t>у водоразборных колонок - не менее 0,1 МПа (1 кгс/кв. см</a:t>
                      </a:r>
                      <a:r>
                        <a:rPr lang="ru-RU" sz="1600" dirty="0" smtClean="0">
                          <a:effectLst/>
                          <a:latin typeface="Arial" panose="020B0604020202020204" pitchFamily="34" charset="0"/>
                          <a:ea typeface="Times New Roman" panose="02020603050405020304" pitchFamily="18" charset="0"/>
                        </a:rPr>
                        <a:t>)</a:t>
                      </a:r>
                    </a:p>
                    <a:p>
                      <a:pPr>
                        <a:lnSpc>
                          <a:spcPct val="107000"/>
                        </a:lnSpc>
                        <a:spcAft>
                          <a:spcPts val="0"/>
                        </a:spcAft>
                      </a:pPr>
                      <a:endParaRPr lang="ru-RU" sz="16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отклонение давления не </a:t>
                      </a:r>
                      <a:r>
                        <a:rPr lang="ru-RU" sz="1600" b="1" dirty="0" smtClean="0">
                          <a:effectLst/>
                          <a:latin typeface="Arial" panose="020B0604020202020204" pitchFamily="34" charset="0"/>
                          <a:ea typeface="Times New Roman" panose="02020603050405020304" pitchFamily="18" charset="0"/>
                        </a:rPr>
                        <a:t>допускается</a:t>
                      </a:r>
                    </a:p>
                    <a:p>
                      <a:pPr algn="just">
                        <a:lnSpc>
                          <a:spcPct val="107000"/>
                        </a:lnSpc>
                        <a:spcAft>
                          <a:spcPts val="0"/>
                        </a:spcAft>
                      </a:pPr>
                      <a:endParaRPr lang="ru-RU" sz="1600" b="1" dirty="0" smtClean="0">
                        <a:effectLst/>
                        <a:latin typeface="Arial" panose="020B0604020202020204" pitchFamily="34" charset="0"/>
                        <a:ea typeface="Times New Roman" panose="02020603050405020304" pitchFamily="18" charset="0"/>
                      </a:endParaRPr>
                    </a:p>
                    <a:p>
                      <a:pPr marL="0" marR="0" indent="0" algn="just" defTabSz="457200" rtl="0" eaLnBrk="1" fontAlgn="auto" latinLnBrk="0" hangingPunct="1">
                        <a:lnSpc>
                          <a:spcPct val="107000"/>
                        </a:lnSpc>
                        <a:spcBef>
                          <a:spcPts val="0"/>
                        </a:spcBef>
                        <a:spcAft>
                          <a:spcPts val="0"/>
                        </a:spcAft>
                        <a:buClrTx/>
                        <a:buSzTx/>
                        <a:buFontTx/>
                        <a:buNone/>
                        <a:tabLst/>
                        <a:defRPr/>
                      </a:pPr>
                      <a:r>
                        <a:rPr lang="ru-RU" sz="1600" kern="1200" dirty="0" smtClean="0">
                          <a:solidFill>
                            <a:schemeClr val="dk1"/>
                          </a:solidFill>
                          <a:effectLst/>
                          <a:latin typeface="Arial" panose="020B0604020202020204" pitchFamily="34" charset="0"/>
                          <a:ea typeface="+mn-ea"/>
                          <a:cs typeface="Arial" panose="020B0604020202020204" pitchFamily="34" charset="0"/>
                        </a:rPr>
                        <a:t>Давление в системах ХВС измеряется в точке </a:t>
                      </a:r>
                      <a:r>
                        <a:rPr lang="ru-RU" sz="1600" kern="1200" dirty="0" err="1" smtClean="0">
                          <a:solidFill>
                            <a:schemeClr val="dk1"/>
                          </a:solidFill>
                          <a:effectLst/>
                          <a:latin typeface="Arial" panose="020B0604020202020204" pitchFamily="34" charset="0"/>
                          <a:ea typeface="+mn-ea"/>
                          <a:cs typeface="Arial" panose="020B0604020202020204" pitchFamily="34" charset="0"/>
                        </a:rPr>
                        <a:t>водоразбора</a:t>
                      </a:r>
                      <a:r>
                        <a:rPr lang="ru-RU" sz="1600" kern="1200" dirty="0" smtClean="0">
                          <a:solidFill>
                            <a:schemeClr val="dk1"/>
                          </a:solidFill>
                          <a:effectLst/>
                          <a:latin typeface="Arial" panose="020B0604020202020204" pitchFamily="34" charset="0"/>
                          <a:ea typeface="+mn-ea"/>
                          <a:cs typeface="Arial" panose="020B0604020202020204" pitchFamily="34" charset="0"/>
                        </a:rPr>
                        <a:t> в часы утреннего максимума (с 7.00 до 9.00) или вечернего максимума (с 19.00 до 22.00)</a:t>
                      </a:r>
                      <a:endParaRPr lang="ru-RU" sz="1600" dirty="0" smtClean="0">
                        <a:effectLst/>
                        <a:latin typeface="Arial" panose="020B0604020202020204" pitchFamily="34" charset="0"/>
                        <a:ea typeface="Times New Roman" panose="02020603050405020304" pitchFamily="18" charset="0"/>
                      </a:endParaRPr>
                    </a:p>
                    <a:p>
                      <a:pPr algn="just">
                        <a:lnSpc>
                          <a:spcPct val="107000"/>
                        </a:lnSpc>
                        <a:spcAft>
                          <a:spcPts val="0"/>
                        </a:spcAft>
                      </a:pPr>
                      <a:endParaRPr lang="ru-RU" sz="1600" b="1"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за каждый час подачи</a:t>
                      </a:r>
                      <a:r>
                        <a:rPr lang="ru-RU" sz="1600" dirty="0">
                          <a:effectLst/>
                          <a:latin typeface="Arial" panose="020B0604020202020204" pitchFamily="34" charset="0"/>
                          <a:ea typeface="Times New Roman" panose="02020603050405020304" pitchFamily="18" charset="0"/>
                        </a:rPr>
                        <a:t> холодной воды </a:t>
                      </a:r>
                      <a:r>
                        <a:rPr lang="ru-RU" sz="1600" b="1" dirty="0">
                          <a:effectLst/>
                          <a:latin typeface="Arial" panose="020B0604020202020204" pitchFamily="34" charset="0"/>
                          <a:ea typeface="Times New Roman" panose="02020603050405020304" pitchFamily="18" charset="0"/>
                        </a:rPr>
                        <a:t>суммарно в течение расчетного периода</a:t>
                      </a:r>
                      <a:r>
                        <a:rPr lang="ru-RU" sz="1600" dirty="0">
                          <a:effectLst/>
                          <a:latin typeface="Arial" panose="020B0604020202020204" pitchFamily="34" charset="0"/>
                          <a:ea typeface="Times New Roman" panose="02020603050405020304" pitchFamily="18" charset="0"/>
                        </a:rPr>
                        <a:t>, в котором произошло отклонение давления:</a:t>
                      </a:r>
                    </a:p>
                    <a:p>
                      <a:pPr algn="just">
                        <a:lnSpc>
                          <a:spcPct val="107000"/>
                        </a:lnSpc>
                        <a:spcAft>
                          <a:spcPts val="0"/>
                        </a:spcAft>
                      </a:pPr>
                      <a:r>
                        <a:rPr lang="ru-RU" sz="1600" dirty="0">
                          <a:effectLst/>
                          <a:latin typeface="Arial" panose="020B0604020202020204" pitchFamily="34" charset="0"/>
                          <a:ea typeface="Times New Roman" panose="02020603050405020304" pitchFamily="18" charset="0"/>
                        </a:rPr>
                        <a:t>при давлении, отличающемся от установленного </a:t>
                      </a:r>
                      <a:r>
                        <a:rPr lang="ru-RU" sz="1600" b="1" dirty="0">
                          <a:effectLst/>
                          <a:latin typeface="Arial" panose="020B0604020202020204" pitchFamily="34" charset="0"/>
                          <a:ea typeface="Times New Roman" panose="02020603050405020304" pitchFamily="18" charset="0"/>
                        </a:rPr>
                        <a:t>до 25 </a:t>
                      </a:r>
                      <a:r>
                        <a:rPr lang="ru-RU" sz="1600" b="1" dirty="0" smtClean="0">
                          <a:effectLst/>
                          <a:latin typeface="Arial" panose="020B0604020202020204" pitchFamily="34" charset="0"/>
                          <a:ea typeface="Times New Roman" panose="02020603050405020304" pitchFamily="18" charset="0"/>
                        </a:rPr>
                        <a:t>%, </a:t>
                      </a:r>
                      <a:r>
                        <a:rPr lang="ru-RU" sz="1600" dirty="0">
                          <a:effectLst/>
                          <a:latin typeface="Arial" panose="020B0604020202020204" pitchFamily="34" charset="0"/>
                          <a:ea typeface="Times New Roman" panose="02020603050405020304" pitchFamily="18" charset="0"/>
                        </a:rPr>
                        <a:t>размер платы за коммунальную услугу за указанный расчетный период </a:t>
                      </a:r>
                      <a:r>
                        <a:rPr lang="ru-RU" sz="1600" b="1" dirty="0">
                          <a:effectLst/>
                          <a:latin typeface="Arial" panose="020B0604020202020204" pitchFamily="34" charset="0"/>
                          <a:ea typeface="Times New Roman" panose="02020603050405020304" pitchFamily="18" charset="0"/>
                        </a:rPr>
                        <a:t>снижается на 0,1 </a:t>
                      </a:r>
                      <a:r>
                        <a:rPr lang="ru-RU" sz="1600" b="1" dirty="0" smtClean="0">
                          <a:effectLst/>
                          <a:latin typeface="Arial" panose="020B0604020202020204" pitchFamily="34" charset="0"/>
                          <a:ea typeface="Times New Roman" panose="02020603050405020304" pitchFamily="18" charset="0"/>
                        </a:rPr>
                        <a:t>% </a:t>
                      </a:r>
                      <a:r>
                        <a:rPr lang="ru-RU" sz="1600" dirty="0">
                          <a:effectLst/>
                          <a:latin typeface="Arial" panose="020B0604020202020204" pitchFamily="34" charset="0"/>
                          <a:ea typeface="Times New Roman" panose="02020603050405020304" pitchFamily="18" charset="0"/>
                        </a:rPr>
                        <a:t>размера платы, определенного за такой расчетный </a:t>
                      </a:r>
                      <a:r>
                        <a:rPr lang="ru-RU" sz="1600" dirty="0" smtClean="0">
                          <a:effectLst/>
                          <a:latin typeface="Arial" panose="020B0604020202020204" pitchFamily="34" charset="0"/>
                          <a:ea typeface="Times New Roman" panose="02020603050405020304" pitchFamily="18" charset="0"/>
                        </a:rPr>
                        <a:t>период;</a:t>
                      </a:r>
                      <a:endParaRPr lang="ru-RU" sz="1600" dirty="0">
                        <a:effectLst/>
                        <a:latin typeface="Arial" panose="020B0604020202020204" pitchFamily="34" charset="0"/>
                        <a:ea typeface="Times New Roman" panose="02020603050405020304" pitchFamily="18" charset="0"/>
                      </a:endParaRPr>
                    </a:p>
                    <a:p>
                      <a:pPr algn="just">
                        <a:lnSpc>
                          <a:spcPct val="107000"/>
                        </a:lnSpc>
                        <a:spcAft>
                          <a:spcPts val="0"/>
                        </a:spcAft>
                      </a:pPr>
                      <a:r>
                        <a:rPr lang="ru-RU" sz="1600" dirty="0">
                          <a:effectLst/>
                          <a:latin typeface="Arial" panose="020B0604020202020204" pitchFamily="34" charset="0"/>
                          <a:ea typeface="Times New Roman" panose="02020603050405020304" pitchFamily="18" charset="0"/>
                        </a:rPr>
                        <a:t>при давлении, отличающемся от установленного </a:t>
                      </a:r>
                      <a:r>
                        <a:rPr lang="ru-RU" sz="1600" b="1" dirty="0">
                          <a:effectLst/>
                          <a:latin typeface="Arial" panose="020B0604020202020204" pitchFamily="34" charset="0"/>
                          <a:ea typeface="Times New Roman" panose="02020603050405020304" pitchFamily="18" charset="0"/>
                        </a:rPr>
                        <a:t>более чем на 25 </a:t>
                      </a:r>
                      <a:r>
                        <a:rPr lang="ru-RU" sz="1600" b="1" dirty="0" smtClean="0">
                          <a:effectLst/>
                          <a:latin typeface="Arial" panose="020B0604020202020204" pitchFamily="34" charset="0"/>
                          <a:ea typeface="Times New Roman" panose="02020603050405020304" pitchFamily="18" charset="0"/>
                        </a:rPr>
                        <a:t>%, </a:t>
                      </a:r>
                      <a:r>
                        <a:rPr lang="ru-RU" sz="1600" dirty="0">
                          <a:effectLst/>
                          <a:latin typeface="Arial" panose="020B0604020202020204" pitchFamily="34" charset="0"/>
                          <a:ea typeface="Times New Roman" panose="02020603050405020304" pitchFamily="18" charset="0"/>
                        </a:rPr>
                        <a:t>размер платы за коммунальную услугу, определенный за расчетный период в соответствии с </a:t>
                      </a:r>
                      <a:r>
                        <a:rPr lang="ru-RU" sz="1600" u="none" strike="noStrike" dirty="0">
                          <a:solidFill>
                            <a:srgbClr val="0000FF"/>
                          </a:solidFill>
                          <a:effectLst/>
                          <a:latin typeface="Arial" panose="020B0604020202020204" pitchFamily="34" charset="0"/>
                          <a:ea typeface="Times New Roman" panose="02020603050405020304" pitchFamily="18" charset="0"/>
                          <a:hlinkClick r:id="rId4" action="ppaction://hlinkfile" tooltip="РАСЧЕТ РАЗМЕРА ПЛАТЫ ЗА КОММУНАЛЬНЫЕ УСЛУГИ"/>
                        </a:rPr>
                        <a:t>приложением N 2</a:t>
                      </a:r>
                      <a:r>
                        <a:rPr lang="ru-RU" sz="1600" dirty="0">
                          <a:effectLst/>
                          <a:latin typeface="Arial" panose="020B0604020202020204" pitchFamily="34" charset="0"/>
                          <a:ea typeface="Times New Roman" panose="02020603050405020304" pitchFamily="18" charset="0"/>
                        </a:rPr>
                        <a:t> к Правилам</a:t>
                      </a:r>
                      <a:r>
                        <a:rPr lang="ru-RU" sz="1600" dirty="0" smtClean="0">
                          <a:effectLst/>
                          <a:latin typeface="Arial" panose="020B0604020202020204" pitchFamily="34" charset="0"/>
                          <a:ea typeface="Times New Roman" panose="02020603050405020304" pitchFamily="18" charset="0"/>
                        </a:rPr>
                        <a:t>, </a:t>
                      </a:r>
                      <a:r>
                        <a:rPr lang="ru-RU" sz="1600" b="1" dirty="0" smtClean="0">
                          <a:effectLst/>
                          <a:latin typeface="Arial" panose="020B0604020202020204" pitchFamily="34" charset="0"/>
                          <a:ea typeface="Times New Roman" panose="02020603050405020304" pitchFamily="18" charset="0"/>
                        </a:rPr>
                        <a:t>снижается на размер платы</a:t>
                      </a:r>
                      <a:r>
                        <a:rPr lang="ru-RU" sz="1600" dirty="0" smtClean="0">
                          <a:effectLst/>
                          <a:latin typeface="Arial" panose="020B0604020202020204" pitchFamily="34" charset="0"/>
                          <a:ea typeface="Times New Roman" panose="02020603050405020304" pitchFamily="18" charset="0"/>
                        </a:rPr>
                        <a:t>, </a:t>
                      </a:r>
                      <a:r>
                        <a:rPr lang="ru-RU" sz="1600" dirty="0">
                          <a:effectLst/>
                          <a:latin typeface="Arial" panose="020B0604020202020204" pitchFamily="34" charset="0"/>
                          <a:ea typeface="Times New Roman" panose="02020603050405020304" pitchFamily="18" charset="0"/>
                        </a:rPr>
                        <a:t>исчисленный </a:t>
                      </a:r>
                      <a:r>
                        <a:rPr lang="ru-RU" sz="1600" b="1" dirty="0">
                          <a:effectLst/>
                          <a:latin typeface="Arial" panose="020B0604020202020204" pitchFamily="34" charset="0"/>
                          <a:ea typeface="Times New Roman" panose="02020603050405020304" pitchFamily="18" charset="0"/>
                        </a:rPr>
                        <a:t>суммарно </a:t>
                      </a:r>
                      <a:r>
                        <a:rPr lang="ru-RU" sz="1600" b="1" dirty="0" smtClean="0">
                          <a:effectLst/>
                          <a:latin typeface="Arial" panose="020B0604020202020204" pitchFamily="34" charset="0"/>
                          <a:ea typeface="Times New Roman" panose="02020603050405020304" pitchFamily="18" charset="0"/>
                        </a:rPr>
                        <a:t>за </a:t>
                      </a:r>
                      <a:r>
                        <a:rPr lang="ru-RU" sz="1600" b="1" dirty="0">
                          <a:effectLst/>
                          <a:latin typeface="Arial" panose="020B0604020202020204" pitchFamily="34" charset="0"/>
                          <a:ea typeface="Times New Roman" panose="02020603050405020304" pitchFamily="18" charset="0"/>
                        </a:rPr>
                        <a:t>каждый день </a:t>
                      </a:r>
                      <a:r>
                        <a:rPr lang="ru-RU" sz="1600" dirty="0">
                          <a:effectLst/>
                          <a:latin typeface="Arial" panose="020B0604020202020204" pitchFamily="34" charset="0"/>
                          <a:ea typeface="Times New Roman" panose="02020603050405020304" pitchFamily="18" charset="0"/>
                        </a:rPr>
                        <a:t>предоставления коммунальной услуги ненадлежащего качества (независимо от показаний приборов учета</a:t>
                      </a:r>
                      <a:r>
                        <a:rPr lang="ru-RU" sz="1600" dirty="0" smtClean="0">
                          <a:effectLst/>
                          <a:latin typeface="Arial" panose="020B0604020202020204" pitchFamily="34" charset="0"/>
                          <a:ea typeface="Times New Roman" panose="02020603050405020304" pitchFamily="18" charset="0"/>
                        </a:rPr>
                        <a:t>)</a:t>
                      </a:r>
                      <a:endParaRPr lang="ru-RU" sz="1600" dirty="0">
                        <a:effectLst/>
                        <a:latin typeface="Arial" panose="020B0604020202020204" pitchFamily="34" charset="0"/>
                        <a:ea typeface="Times New Roman" panose="02020603050405020304" pitchFamily="18" charset="0"/>
                      </a:endParaRPr>
                    </a:p>
                  </a:txBody>
                  <a:tcPr marL="39370" marR="39370" marT="64770" marB="64770"/>
                </a:tc>
              </a:tr>
            </a:tbl>
          </a:graphicData>
        </a:graphic>
      </p:graphicFrame>
    </p:spTree>
    <p:extLst>
      <p:ext uri="{BB962C8B-B14F-4D97-AF65-F5344CB8AC3E}">
        <p14:creationId xmlns:p14="http://schemas.microsoft.com/office/powerpoint/2010/main" val="20413855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297392" y="332656"/>
            <a:ext cx="8739103" cy="6683881"/>
          </a:xfrm>
          <a:prstGeom prst="rect">
            <a:avLst/>
          </a:prstGeom>
        </p:spPr>
        <p:txBody>
          <a:bodyPr wrap="square">
            <a:spAutoFit/>
          </a:bodyPr>
          <a:lstStyle/>
          <a:p>
            <a:pPr indent="342900" algn="ctr">
              <a:spcBef>
                <a:spcPts val="1000"/>
              </a:spcBef>
            </a:pPr>
            <a:r>
              <a:rPr lang="ru-RU" sz="2800" b="1" dirty="0">
                <a:latin typeface="Arial" panose="020B0604020202020204" pitchFamily="34" charset="0"/>
                <a:ea typeface="Times New Roman" panose="02020603050405020304" pitchFamily="18" charset="0"/>
              </a:rPr>
              <a:t>Виды коммунальных услуг</a:t>
            </a:r>
            <a:endParaRPr lang="ru-RU" sz="2800" dirty="0">
              <a:latin typeface="Arial" panose="020B0604020202020204" pitchFamily="34" charset="0"/>
              <a:ea typeface="Times New Roman" panose="02020603050405020304" pitchFamily="18" charset="0"/>
            </a:endParaRPr>
          </a:p>
          <a:p>
            <a:pPr indent="342900" algn="just">
              <a:spcBef>
                <a:spcPts val="1000"/>
              </a:spcBef>
              <a:spcAft>
                <a:spcPts val="0"/>
              </a:spcAft>
            </a:pPr>
            <a:r>
              <a:rPr lang="ru-RU" sz="2800" dirty="0">
                <a:latin typeface="Arial" panose="020B0604020202020204" pitchFamily="34" charset="0"/>
                <a:ea typeface="Times New Roman" panose="02020603050405020304" pitchFamily="18" charset="0"/>
              </a:rPr>
              <a:t>б) </a:t>
            </a:r>
            <a:r>
              <a:rPr lang="ru-RU" sz="2800" b="1" dirty="0">
                <a:latin typeface="Arial" panose="020B0604020202020204" pitchFamily="34" charset="0"/>
                <a:ea typeface="Times New Roman" panose="02020603050405020304" pitchFamily="18" charset="0"/>
              </a:rPr>
              <a:t>горячее </a:t>
            </a:r>
            <a:r>
              <a:rPr lang="ru-RU" sz="2800" b="1" dirty="0" smtClean="0">
                <a:latin typeface="Arial" panose="020B0604020202020204" pitchFamily="34" charset="0"/>
                <a:ea typeface="Times New Roman" panose="02020603050405020304" pitchFamily="18" charset="0"/>
              </a:rPr>
              <a:t>водоснабжение (ГВС), </a:t>
            </a:r>
            <a:r>
              <a:rPr lang="ru-RU" sz="2800" dirty="0">
                <a:latin typeface="Arial" panose="020B0604020202020204" pitchFamily="34" charset="0"/>
                <a:ea typeface="Times New Roman" panose="02020603050405020304" pitchFamily="18" charset="0"/>
              </a:rPr>
              <a:t>то есть снабжение горячей водой, подаваемой по </a:t>
            </a:r>
            <a:r>
              <a:rPr lang="ru-RU" sz="2800" dirty="0" smtClean="0">
                <a:latin typeface="Arial" panose="020B0604020202020204" pitchFamily="34" charset="0"/>
                <a:ea typeface="Times New Roman" panose="02020603050405020304" pitchFamily="18" charset="0"/>
              </a:rPr>
              <a:t>подаваемой </a:t>
            </a:r>
            <a:r>
              <a:rPr lang="ru-RU" sz="2800" dirty="0">
                <a:latin typeface="Arial" panose="020B0604020202020204" pitchFamily="34" charset="0"/>
                <a:ea typeface="Times New Roman" panose="02020603050405020304" pitchFamily="18" charset="0"/>
              </a:rPr>
              <a:t>по централизованным сетям </a:t>
            </a:r>
            <a:r>
              <a:rPr lang="ru-RU" sz="2800" dirty="0" smtClean="0">
                <a:latin typeface="Arial" panose="020B0604020202020204" pitchFamily="34" charset="0"/>
                <a:ea typeface="Times New Roman" panose="02020603050405020304" pitchFamily="18" charset="0"/>
              </a:rPr>
              <a:t>ГВС </a:t>
            </a:r>
            <a:r>
              <a:rPr lang="ru-RU" sz="2800" dirty="0">
                <a:latin typeface="Arial" panose="020B0604020202020204" pitchFamily="34" charset="0"/>
                <a:ea typeface="Times New Roman" panose="02020603050405020304" pitchFamily="18" charset="0"/>
              </a:rPr>
              <a:t>и внутридомовым инженерным системам </a:t>
            </a:r>
            <a:r>
              <a:rPr lang="ru-RU" sz="2800" dirty="0" smtClean="0">
                <a:latin typeface="Arial" panose="020B0604020202020204" pitchFamily="34" charset="0"/>
                <a:ea typeface="Times New Roman" panose="02020603050405020304" pitchFamily="18" charset="0"/>
              </a:rPr>
              <a:t>в </a:t>
            </a:r>
            <a:r>
              <a:rPr lang="ru-RU" sz="2800" dirty="0">
                <a:latin typeface="Arial" panose="020B0604020202020204" pitchFamily="34" charset="0"/>
                <a:ea typeface="Times New Roman" panose="02020603050405020304" pitchFamily="18" charset="0"/>
              </a:rPr>
              <a:t>жилые и нежилые помещения в </a:t>
            </a:r>
            <a:r>
              <a:rPr lang="ru-RU" sz="2800" dirty="0" smtClean="0">
                <a:latin typeface="Arial" panose="020B0604020202020204" pitchFamily="34" charset="0"/>
                <a:ea typeface="Times New Roman" panose="02020603050405020304" pitchFamily="18" charset="0"/>
              </a:rPr>
              <a:t>МКД, </a:t>
            </a:r>
            <a:r>
              <a:rPr lang="ru-RU" sz="2800" dirty="0">
                <a:latin typeface="Arial" panose="020B0604020202020204" pitchFamily="34" charset="0"/>
                <a:ea typeface="Times New Roman" panose="02020603050405020304" pitchFamily="18" charset="0"/>
              </a:rPr>
              <a:t>а также </a:t>
            </a:r>
            <a:r>
              <a:rPr lang="ru-RU" sz="2800" dirty="0" smtClean="0">
                <a:latin typeface="Arial" panose="020B0604020202020204" pitchFamily="34" charset="0"/>
                <a:ea typeface="Times New Roman" panose="02020603050405020304" pitchFamily="18" charset="0"/>
              </a:rPr>
              <a:t>в </a:t>
            </a:r>
            <a:r>
              <a:rPr lang="ru-RU" sz="2800" dirty="0">
                <a:latin typeface="Arial" panose="020B0604020202020204" pitchFamily="34" charset="0"/>
                <a:ea typeface="Times New Roman" panose="02020603050405020304" pitchFamily="18" charset="0"/>
              </a:rPr>
              <a:t>помещения, входящие в состав </a:t>
            </a:r>
            <a:r>
              <a:rPr lang="ru-RU" sz="2800" dirty="0" smtClean="0">
                <a:latin typeface="Arial" panose="020B0604020202020204" pitchFamily="34" charset="0"/>
                <a:ea typeface="Times New Roman" panose="02020603050405020304" pitchFamily="18" charset="0"/>
              </a:rPr>
              <a:t>ОИ МКД. </a:t>
            </a:r>
            <a:r>
              <a:rPr lang="ru-RU" sz="2800" dirty="0">
                <a:latin typeface="Arial" panose="020B0604020202020204" pitchFamily="34" charset="0"/>
                <a:ea typeface="Times New Roman" panose="02020603050405020304" pitchFamily="18" charset="0"/>
              </a:rPr>
              <a:t>При отсутствии централизованного </a:t>
            </a:r>
            <a:r>
              <a:rPr lang="ru-RU" sz="2800" dirty="0" smtClean="0">
                <a:latin typeface="Arial" panose="020B0604020202020204" pitchFamily="34" charset="0"/>
                <a:ea typeface="Times New Roman" panose="02020603050405020304" pitchFamily="18" charset="0"/>
              </a:rPr>
              <a:t>ГВС снабжение </a:t>
            </a:r>
            <a:r>
              <a:rPr lang="ru-RU" sz="2800" dirty="0">
                <a:latin typeface="Arial" panose="020B0604020202020204" pitchFamily="34" charset="0"/>
                <a:ea typeface="Times New Roman" panose="02020603050405020304" pitchFamily="18" charset="0"/>
              </a:rPr>
              <a:t>горячей водой потребителей в </a:t>
            </a:r>
            <a:r>
              <a:rPr lang="ru-RU" sz="2800" dirty="0" smtClean="0">
                <a:latin typeface="Arial" panose="020B0604020202020204" pitchFamily="34" charset="0"/>
                <a:ea typeface="Times New Roman" panose="02020603050405020304" pitchFamily="18" charset="0"/>
              </a:rPr>
              <a:t>МКД осуществляется ИКУ </a:t>
            </a:r>
            <a:r>
              <a:rPr lang="ru-RU" sz="2800" dirty="0">
                <a:latin typeface="Arial" panose="020B0604020202020204" pitchFamily="34" charset="0"/>
                <a:ea typeface="Times New Roman" panose="02020603050405020304" pitchFamily="18" charset="0"/>
              </a:rPr>
              <a:t>путем производства и предоставления коммунальной услуги по </a:t>
            </a:r>
            <a:r>
              <a:rPr lang="ru-RU" sz="2800" dirty="0" smtClean="0">
                <a:latin typeface="Arial" panose="020B0604020202020204" pitchFamily="34" charset="0"/>
                <a:ea typeface="Times New Roman" panose="02020603050405020304" pitchFamily="18" charset="0"/>
              </a:rPr>
              <a:t>ГВС с </a:t>
            </a:r>
            <a:r>
              <a:rPr lang="ru-RU" sz="2800" dirty="0">
                <a:latin typeface="Arial" panose="020B0604020202020204" pitchFamily="34" charset="0"/>
                <a:ea typeface="Times New Roman" panose="02020603050405020304" pitchFamily="18" charset="0"/>
              </a:rPr>
              <a:t>использованием внутридомовых инженерных систем, включающих оборудование, входящее в состав </a:t>
            </a:r>
            <a:r>
              <a:rPr lang="ru-RU" sz="2800" dirty="0" smtClean="0">
                <a:latin typeface="Arial" panose="020B0604020202020204" pitchFamily="34" charset="0"/>
                <a:ea typeface="Times New Roman" panose="02020603050405020304" pitchFamily="18" charset="0"/>
              </a:rPr>
              <a:t>ОИ собственников </a:t>
            </a:r>
            <a:r>
              <a:rPr lang="ru-RU" sz="2800" dirty="0">
                <a:latin typeface="Arial" panose="020B0604020202020204" pitchFamily="34" charset="0"/>
                <a:ea typeface="Times New Roman" panose="02020603050405020304" pitchFamily="18" charset="0"/>
              </a:rPr>
              <a:t>помещений в </a:t>
            </a:r>
            <a:r>
              <a:rPr lang="ru-RU" sz="2800" dirty="0" smtClean="0">
                <a:latin typeface="Arial" panose="020B0604020202020204" pitchFamily="34" charset="0"/>
                <a:ea typeface="Times New Roman" panose="02020603050405020304" pitchFamily="18" charset="0"/>
              </a:rPr>
              <a:t>МКД (при </a:t>
            </a:r>
            <a:r>
              <a:rPr lang="ru-RU" sz="2800" dirty="0">
                <a:latin typeface="Arial" panose="020B0604020202020204" pitchFamily="34" charset="0"/>
                <a:ea typeface="Times New Roman" panose="02020603050405020304" pitchFamily="18" charset="0"/>
              </a:rPr>
              <a:t>наличии такого оборудования);</a:t>
            </a:r>
          </a:p>
          <a:p>
            <a:pPr algn="just">
              <a:spcAft>
                <a:spcPts val="0"/>
              </a:spcAft>
            </a:pPr>
            <a:r>
              <a:rPr lang="ru-RU" sz="2800" dirty="0" smtClean="0">
                <a:latin typeface="Arial" panose="020B0604020202020204" pitchFamily="34" charset="0"/>
                <a:ea typeface="Times New Roman" panose="02020603050405020304" pitchFamily="18" charset="0"/>
              </a:rPr>
              <a:t>()</a:t>
            </a:r>
            <a:endParaRPr lang="ru-RU" sz="28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3878461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2924911653"/>
              </p:ext>
            </p:extLst>
          </p:nvPr>
        </p:nvGraphicFramePr>
        <p:xfrm>
          <a:off x="323528" y="116633"/>
          <a:ext cx="8712967" cy="6121518"/>
        </p:xfrm>
        <a:graphic>
          <a:graphicData uri="http://schemas.openxmlformats.org/drawingml/2006/table">
            <a:tbl>
              <a:tblPr>
                <a:tableStyleId>{5C22544A-7EE6-4342-B048-85BDC9FD1C3A}</a:tableStyleId>
              </a:tblPr>
              <a:tblGrid>
                <a:gridCol w="1753882"/>
                <a:gridCol w="3716784"/>
                <a:gridCol w="3242301"/>
              </a:tblGrid>
              <a:tr h="1654671">
                <a:tc>
                  <a:txBody>
                    <a:bodyPr/>
                    <a:lstStyle/>
                    <a:p>
                      <a:pPr>
                        <a:lnSpc>
                          <a:spcPct val="107000"/>
                        </a:lnSpc>
                        <a:spcAft>
                          <a:spcPts val="0"/>
                        </a:spcAft>
                      </a:pPr>
                      <a:r>
                        <a:rPr lang="ru-RU" sz="1400" dirty="0">
                          <a:effectLst/>
                        </a:rPr>
                        <a:t> </a:t>
                      </a:r>
                      <a:endParaRPr lang="ru-RU" sz="14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400" dirty="0">
                          <a:effectLst/>
                        </a:rPr>
                        <a:t>Допустимая продолжительность перерывов предоставления коммунальной услуги и допустимые отклонения качества коммунальной услуги</a:t>
                      </a:r>
                      <a:endParaRPr lang="ru-RU" sz="14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400" dirty="0">
                          <a:effectLst/>
                        </a:rPr>
                        <a:t>Условия и порядок изменения размера платы за коммунальную услугу при предоставлении коммунальной услуги ненадлежащего качества и (или) с перерывами, превышающими установленную продолжительность</a:t>
                      </a:r>
                      <a:endParaRPr lang="ru-RU" sz="1400" dirty="0">
                        <a:effectLst/>
                        <a:latin typeface="Arial" panose="020B0604020202020204" pitchFamily="34" charset="0"/>
                        <a:ea typeface="Times New Roman" panose="02020603050405020304" pitchFamily="18" charset="0"/>
                      </a:endParaRPr>
                    </a:p>
                  </a:txBody>
                  <a:tcPr marL="39370" marR="39370" marT="64770" marB="64770"/>
                </a:tc>
              </a:tr>
              <a:tr h="4394000">
                <a:tc>
                  <a:txBody>
                    <a:bodyPr/>
                    <a:lstStyle/>
                    <a:p>
                      <a:pPr algn="just">
                        <a:lnSpc>
                          <a:spcPct val="107000"/>
                        </a:lnSpc>
                        <a:spcAft>
                          <a:spcPts val="0"/>
                        </a:spcAft>
                      </a:pPr>
                      <a:r>
                        <a:rPr lang="ru-RU" sz="1600" dirty="0" smtClean="0">
                          <a:effectLst/>
                        </a:rPr>
                        <a:t>1. </a:t>
                      </a:r>
                      <a:r>
                        <a:rPr lang="ru-RU" sz="1600" dirty="0">
                          <a:effectLst/>
                        </a:rPr>
                        <a:t>Бесперебойное круглосуточное горячее водоснабжение в течение года</a:t>
                      </a:r>
                      <a:endParaRPr lang="ru-RU" sz="16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just">
                        <a:lnSpc>
                          <a:spcPct val="107000"/>
                        </a:lnSpc>
                        <a:spcAft>
                          <a:spcPts val="0"/>
                        </a:spcAft>
                      </a:pPr>
                      <a:r>
                        <a:rPr lang="ru-RU" sz="1600" dirty="0">
                          <a:effectLst/>
                        </a:rPr>
                        <a:t>допустимая продолжительность перерыва подачи горячей воды:</a:t>
                      </a:r>
                    </a:p>
                    <a:p>
                      <a:pPr algn="just">
                        <a:lnSpc>
                          <a:spcPct val="107000"/>
                        </a:lnSpc>
                        <a:spcAft>
                          <a:spcPts val="0"/>
                        </a:spcAft>
                      </a:pPr>
                      <a:r>
                        <a:rPr lang="ru-RU" sz="1600" b="1" dirty="0">
                          <a:effectLst/>
                        </a:rPr>
                        <a:t>8 часов (суммарно) </a:t>
                      </a:r>
                      <a:r>
                        <a:rPr lang="ru-RU" sz="1600" dirty="0">
                          <a:effectLst/>
                        </a:rPr>
                        <a:t>в течение 1 месяца</a:t>
                      </a:r>
                      <a:r>
                        <a:rPr lang="ru-RU" sz="1600" dirty="0" smtClean="0">
                          <a:effectLst/>
                        </a:rPr>
                        <a:t>,</a:t>
                      </a:r>
                    </a:p>
                    <a:p>
                      <a:pPr algn="just">
                        <a:lnSpc>
                          <a:spcPct val="107000"/>
                        </a:lnSpc>
                        <a:spcAft>
                          <a:spcPts val="0"/>
                        </a:spcAft>
                      </a:pPr>
                      <a:r>
                        <a:rPr lang="ru-RU" sz="1600" dirty="0" smtClean="0">
                          <a:effectLst/>
                        </a:rPr>
                        <a:t> </a:t>
                      </a:r>
                      <a:r>
                        <a:rPr lang="ru-RU" sz="1600" b="1" dirty="0">
                          <a:effectLst/>
                        </a:rPr>
                        <a:t>4 часа единовременно</a:t>
                      </a:r>
                      <a:r>
                        <a:rPr lang="ru-RU" sz="1600" dirty="0">
                          <a:effectLst/>
                        </a:rPr>
                        <a:t>, при аварии на тупиковой магистрали - </a:t>
                      </a:r>
                      <a:r>
                        <a:rPr lang="ru-RU" sz="1600" b="1" dirty="0">
                          <a:effectLst/>
                        </a:rPr>
                        <a:t>24 часа подряд;</a:t>
                      </a:r>
                    </a:p>
                    <a:p>
                      <a:pPr algn="just">
                        <a:lnSpc>
                          <a:spcPct val="107000"/>
                        </a:lnSpc>
                        <a:spcAft>
                          <a:spcPts val="0"/>
                        </a:spcAft>
                      </a:pPr>
                      <a:r>
                        <a:rPr lang="ru-RU" sz="1600" dirty="0">
                          <a:effectLst/>
                        </a:rPr>
                        <a:t>продолжительность перерыва в </a:t>
                      </a:r>
                      <a:r>
                        <a:rPr lang="ru-RU" sz="1600" dirty="0" smtClean="0">
                          <a:effectLst/>
                        </a:rPr>
                        <a:t>ГВС в </a:t>
                      </a:r>
                      <a:r>
                        <a:rPr lang="ru-RU" sz="1600" dirty="0">
                          <a:effectLst/>
                        </a:rPr>
                        <a:t>связи с производством ежегодных ремонтных и профилактических работ в централизованных сетях инженерно-технического обеспечения </a:t>
                      </a:r>
                      <a:r>
                        <a:rPr lang="ru-RU" sz="1600" dirty="0" smtClean="0">
                          <a:effectLst/>
                        </a:rPr>
                        <a:t>ГВС осуществляется </a:t>
                      </a:r>
                      <a:r>
                        <a:rPr lang="ru-RU" sz="1600" dirty="0">
                          <a:effectLst/>
                        </a:rPr>
                        <a:t>в соответствии с </a:t>
                      </a:r>
                      <a:r>
                        <a:rPr lang="ru-RU" sz="1600" dirty="0" smtClean="0">
                          <a:effectLst/>
                        </a:rPr>
                        <a:t>(</a:t>
                      </a:r>
                      <a:r>
                        <a:rPr lang="ru-RU" sz="1600" dirty="0">
                          <a:effectLst/>
                        </a:rPr>
                        <a:t>СанПиН 2.1.4.2496-09)</a:t>
                      </a:r>
                      <a:endParaRPr lang="ru-RU" sz="16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just">
                        <a:lnSpc>
                          <a:spcPct val="107000"/>
                        </a:lnSpc>
                        <a:spcAft>
                          <a:spcPts val="0"/>
                        </a:spcAft>
                      </a:pPr>
                      <a:r>
                        <a:rPr lang="ru-RU" sz="1600" b="1" dirty="0">
                          <a:effectLst/>
                        </a:rPr>
                        <a:t>за каждый час превышения </a:t>
                      </a:r>
                      <a:r>
                        <a:rPr lang="ru-RU" sz="1600" dirty="0">
                          <a:effectLst/>
                        </a:rPr>
                        <a:t>допустимой продолжительности перерыва подачи горячей воды, </a:t>
                      </a:r>
                      <a:r>
                        <a:rPr lang="ru-RU" sz="1600" b="1" dirty="0">
                          <a:effectLst/>
                        </a:rPr>
                        <a:t>исчисленной суммарно за расчетный период</a:t>
                      </a:r>
                      <a:r>
                        <a:rPr lang="ru-RU" sz="1600" dirty="0">
                          <a:effectLst/>
                        </a:rPr>
                        <a:t>, в котором произошло указанное превышение, размер платы за коммунальную услугу за такой расчетный период снижается на </a:t>
                      </a:r>
                      <a:r>
                        <a:rPr lang="ru-RU" sz="1600" b="1" dirty="0">
                          <a:effectLst/>
                        </a:rPr>
                        <a:t>0,15 </a:t>
                      </a:r>
                      <a:r>
                        <a:rPr lang="ru-RU" sz="1600" b="1" dirty="0" smtClean="0">
                          <a:effectLst/>
                        </a:rPr>
                        <a:t>% </a:t>
                      </a:r>
                      <a:r>
                        <a:rPr lang="ru-RU" sz="1600" dirty="0">
                          <a:effectLst/>
                        </a:rPr>
                        <a:t>размера платы, определенного за такой расчетный период в соответствии с </a:t>
                      </a:r>
                      <a:r>
                        <a:rPr lang="ru-RU" sz="1600" u="none" strike="noStrike" dirty="0">
                          <a:effectLst/>
                          <a:hlinkClick r:id="rId4" action="ppaction://hlinkfile" tooltip="РАСЧЕТ РАЗМЕРА ПЛАТЫ ЗА КОММУНАЛЬНЫЕ УСЛУГИ"/>
                        </a:rPr>
                        <a:t>приложением N 2</a:t>
                      </a:r>
                      <a:r>
                        <a:rPr lang="ru-RU" sz="1600" dirty="0">
                          <a:effectLst/>
                        </a:rPr>
                        <a:t> к Правилам, с учетом положений </a:t>
                      </a:r>
                      <a:r>
                        <a:rPr lang="ru-RU" sz="1600" u="none" strike="noStrike" dirty="0">
                          <a:effectLst/>
                          <a:hlinkClick r:id="rId5" action="ppaction://hlinkfile" tooltip="IX. Случаи и основания изменения размера платы"/>
                        </a:rPr>
                        <a:t>раздела IX</a:t>
                      </a:r>
                      <a:r>
                        <a:rPr lang="ru-RU" sz="1600" dirty="0">
                          <a:effectLst/>
                        </a:rPr>
                        <a:t> Правил</a:t>
                      </a:r>
                      <a:endParaRPr lang="ru-RU" sz="1600" dirty="0">
                        <a:effectLst/>
                        <a:latin typeface="Arial" panose="020B0604020202020204" pitchFamily="34" charset="0"/>
                        <a:ea typeface="Times New Roman" panose="02020603050405020304" pitchFamily="18" charset="0"/>
                      </a:endParaRPr>
                    </a:p>
                  </a:txBody>
                  <a:tcPr marL="39370" marR="39370" marT="64770" marB="64770"/>
                </a:tc>
              </a:tr>
            </a:tbl>
          </a:graphicData>
        </a:graphic>
      </p:graphicFrame>
    </p:spTree>
    <p:extLst>
      <p:ext uri="{BB962C8B-B14F-4D97-AF65-F5344CB8AC3E}">
        <p14:creationId xmlns:p14="http://schemas.microsoft.com/office/powerpoint/2010/main" val="5795545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1735943166"/>
              </p:ext>
            </p:extLst>
          </p:nvPr>
        </p:nvGraphicFramePr>
        <p:xfrm>
          <a:off x="323528" y="116633"/>
          <a:ext cx="8712967" cy="6480798"/>
        </p:xfrm>
        <a:graphic>
          <a:graphicData uri="http://schemas.openxmlformats.org/drawingml/2006/table">
            <a:tbl>
              <a:tblPr>
                <a:tableStyleId>{5C22544A-7EE6-4342-B048-85BDC9FD1C3A}</a:tableStyleId>
              </a:tblPr>
              <a:tblGrid>
                <a:gridCol w="1944216"/>
                <a:gridCol w="2664296"/>
                <a:gridCol w="4104455"/>
              </a:tblGrid>
              <a:tr h="1654671">
                <a:tc>
                  <a:txBody>
                    <a:bodyPr/>
                    <a:lstStyle/>
                    <a:p>
                      <a:pPr>
                        <a:lnSpc>
                          <a:spcPct val="107000"/>
                        </a:lnSpc>
                        <a:spcAft>
                          <a:spcPts val="0"/>
                        </a:spcAft>
                      </a:pPr>
                      <a:r>
                        <a:rPr lang="ru-RU" sz="1400" dirty="0">
                          <a:effectLst/>
                        </a:rPr>
                        <a:t> </a:t>
                      </a:r>
                      <a:endParaRPr lang="ru-RU" sz="14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400" dirty="0">
                          <a:effectLst/>
                        </a:rPr>
                        <a:t>Допустимая продолжительность перерывов предоставления коммунальной услуги и допустимые отклонения качества коммунальной услуги</a:t>
                      </a:r>
                      <a:endParaRPr lang="ru-RU" sz="14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400" dirty="0">
                          <a:effectLst/>
                        </a:rPr>
                        <a:t>Условия и порядок изменения размера платы за коммунальную услугу при предоставлении коммунальной услуги ненадлежащего качества и (или) с перерывами, превышающими установленную продолжительность</a:t>
                      </a:r>
                      <a:endParaRPr lang="ru-RU" sz="1400" dirty="0">
                        <a:effectLst/>
                        <a:latin typeface="Arial" panose="020B0604020202020204" pitchFamily="34" charset="0"/>
                        <a:ea typeface="Times New Roman" panose="02020603050405020304" pitchFamily="18" charset="0"/>
                      </a:endParaRPr>
                    </a:p>
                  </a:txBody>
                  <a:tcPr marL="39370" marR="39370" marT="64770" marB="64770"/>
                </a:tc>
              </a:tr>
              <a:tr h="4394000">
                <a:tc>
                  <a:txBody>
                    <a:bodyPr/>
                    <a:lstStyle/>
                    <a:p>
                      <a:r>
                        <a:rPr lang="ru-RU" sz="1600" dirty="0" smtClean="0">
                          <a:effectLst/>
                          <a:latin typeface="Arial" panose="020B0604020202020204" pitchFamily="34" charset="0"/>
                          <a:ea typeface="Times New Roman" panose="02020603050405020304" pitchFamily="18" charset="0"/>
                        </a:rPr>
                        <a:t>2. Обеспечение </a:t>
                      </a:r>
                      <a:r>
                        <a:rPr lang="ru-RU" sz="1600" dirty="0">
                          <a:effectLst/>
                          <a:latin typeface="Arial" panose="020B0604020202020204" pitchFamily="34" charset="0"/>
                          <a:ea typeface="Times New Roman" panose="02020603050405020304" pitchFamily="18" charset="0"/>
                        </a:rPr>
                        <a:t>соответствия температуры горячей воды в точке </a:t>
                      </a:r>
                      <a:r>
                        <a:rPr lang="ru-RU" sz="1600" dirty="0" err="1">
                          <a:effectLst/>
                          <a:latin typeface="Arial" panose="020B0604020202020204" pitchFamily="34" charset="0"/>
                          <a:ea typeface="Times New Roman" panose="02020603050405020304" pitchFamily="18" charset="0"/>
                        </a:rPr>
                        <a:t>водоразбора</a:t>
                      </a:r>
                      <a:r>
                        <a:rPr lang="ru-RU" sz="1600" dirty="0">
                          <a:effectLst/>
                          <a:latin typeface="Arial" panose="020B0604020202020204" pitchFamily="34" charset="0"/>
                          <a:ea typeface="Times New Roman" panose="02020603050405020304" pitchFamily="18" charset="0"/>
                        </a:rPr>
                        <a:t> требованиям </a:t>
                      </a:r>
                      <a:r>
                        <a:rPr lang="ru-RU" sz="1600" dirty="0" smtClean="0">
                          <a:effectLst/>
                          <a:latin typeface="Arial" panose="020B0604020202020204" pitchFamily="34" charset="0"/>
                          <a:ea typeface="Times New Roman" panose="02020603050405020304" pitchFamily="18" charset="0"/>
                        </a:rPr>
                        <a:t>(</a:t>
                      </a:r>
                      <a:r>
                        <a:rPr lang="ru-RU" sz="1600" dirty="0">
                          <a:effectLst/>
                          <a:latin typeface="Arial" panose="020B0604020202020204" pitchFamily="34" charset="0"/>
                          <a:ea typeface="Times New Roman" panose="02020603050405020304" pitchFamily="18" charset="0"/>
                        </a:rPr>
                        <a:t>СанПиН 2.1.4.2496-09) </a:t>
                      </a:r>
                      <a:r>
                        <a:rPr lang="ru-RU" sz="1800" kern="1200" dirty="0" smtClean="0">
                          <a:solidFill>
                            <a:schemeClr val="dk1"/>
                          </a:solidFill>
                          <a:effectLst/>
                          <a:latin typeface="+mn-lt"/>
                          <a:ea typeface="+mn-ea"/>
                          <a:cs typeface="+mn-cs"/>
                        </a:rPr>
                        <a:t>)</a:t>
                      </a:r>
                      <a:endParaRPr lang="ru-RU" sz="1800" b="1" kern="1200" dirty="0" smtClean="0">
                        <a:solidFill>
                          <a:schemeClr val="dk1"/>
                        </a:solidFill>
                        <a:effectLst/>
                        <a:latin typeface="+mn-lt"/>
                        <a:ea typeface="+mn-ea"/>
                        <a:cs typeface="+mn-cs"/>
                      </a:endParaRPr>
                    </a:p>
                    <a:p>
                      <a:r>
                        <a:rPr lang="ru-RU" sz="1800" b="1" kern="1200" dirty="0" smtClean="0">
                          <a:solidFill>
                            <a:schemeClr val="dk1"/>
                          </a:solidFill>
                          <a:effectLst/>
                          <a:latin typeface="+mn-lt"/>
                          <a:ea typeface="+mn-ea"/>
                          <a:cs typeface="+mn-cs"/>
                        </a:rPr>
                        <a:t>не</a:t>
                      </a:r>
                      <a:r>
                        <a:rPr lang="ru-RU" sz="1800" kern="1200" dirty="0" smtClean="0">
                          <a:solidFill>
                            <a:schemeClr val="dk1"/>
                          </a:solidFill>
                          <a:effectLst/>
                          <a:latin typeface="+mn-lt"/>
                          <a:ea typeface="+mn-ea"/>
                          <a:cs typeface="+mn-cs"/>
                        </a:rPr>
                        <a:t> </a:t>
                      </a:r>
                      <a:r>
                        <a:rPr lang="ru-RU" sz="1600" b="1" kern="1200" dirty="0" smtClean="0">
                          <a:solidFill>
                            <a:schemeClr val="dk1"/>
                          </a:solidFill>
                          <a:effectLst/>
                          <a:latin typeface="Arial" panose="020B0604020202020204" pitchFamily="34" charset="0"/>
                          <a:ea typeface="+mn-ea"/>
                          <a:cs typeface="Arial" panose="020B0604020202020204" pitchFamily="34" charset="0"/>
                        </a:rPr>
                        <a:t>ниже 60 °</a:t>
                      </a:r>
                      <a:r>
                        <a:rPr lang="en-US" sz="1600" b="1" kern="1200" dirty="0" smtClean="0">
                          <a:solidFill>
                            <a:schemeClr val="dk1"/>
                          </a:solidFill>
                          <a:effectLst/>
                          <a:latin typeface="Arial" panose="020B0604020202020204" pitchFamily="34" charset="0"/>
                          <a:ea typeface="+mn-ea"/>
                          <a:cs typeface="Arial" panose="020B0604020202020204" pitchFamily="34" charset="0"/>
                        </a:rPr>
                        <a:t>C</a:t>
                      </a:r>
                      <a:r>
                        <a:rPr lang="ru-RU" sz="1600" b="1" kern="1200" dirty="0" smtClean="0">
                          <a:solidFill>
                            <a:schemeClr val="dk1"/>
                          </a:solidFill>
                          <a:effectLst/>
                          <a:latin typeface="Arial" panose="020B0604020202020204" pitchFamily="34" charset="0"/>
                          <a:ea typeface="+mn-ea"/>
                          <a:cs typeface="Arial" panose="020B0604020202020204" pitchFamily="34" charset="0"/>
                        </a:rPr>
                        <a:t> и </a:t>
                      </a:r>
                    </a:p>
                    <a:p>
                      <a:r>
                        <a:rPr lang="ru-RU" sz="1600" b="1" kern="1200" dirty="0" smtClean="0">
                          <a:solidFill>
                            <a:schemeClr val="dk1"/>
                          </a:solidFill>
                          <a:effectLst/>
                          <a:latin typeface="Arial" panose="020B0604020202020204" pitchFamily="34" charset="0"/>
                          <a:ea typeface="+mn-ea"/>
                          <a:cs typeface="Arial" panose="020B0604020202020204" pitchFamily="34" charset="0"/>
                        </a:rPr>
                        <a:t>не выше 75 °</a:t>
                      </a:r>
                      <a:r>
                        <a:rPr lang="en-US" sz="1600" b="1" kern="1200" dirty="0" smtClean="0">
                          <a:solidFill>
                            <a:schemeClr val="dk1"/>
                          </a:solidFill>
                          <a:effectLst/>
                          <a:latin typeface="Arial" panose="020B0604020202020204" pitchFamily="34" charset="0"/>
                          <a:ea typeface="+mn-ea"/>
                          <a:cs typeface="Arial" panose="020B0604020202020204" pitchFamily="34" charset="0"/>
                        </a:rPr>
                        <a:t>C</a:t>
                      </a:r>
                      <a:endParaRPr lang="ru-RU" sz="1600" b="1" kern="1200" dirty="0" smtClean="0">
                        <a:solidFill>
                          <a:schemeClr val="dk1"/>
                        </a:solidFill>
                        <a:effectLst/>
                        <a:latin typeface="Arial" panose="020B0604020202020204" pitchFamily="34" charset="0"/>
                        <a:ea typeface="+mn-ea"/>
                        <a:cs typeface="Arial" panose="020B0604020202020204" pitchFamily="34" charset="0"/>
                      </a:endParaRPr>
                    </a:p>
                    <a:p>
                      <a:r>
                        <a:rPr lang="ru-RU" sz="1600" kern="1200" dirty="0" smtClean="0">
                          <a:solidFill>
                            <a:schemeClr val="dk1"/>
                          </a:solidFill>
                          <a:effectLst/>
                          <a:latin typeface="Arial" panose="020B0604020202020204" pitchFamily="34" charset="0"/>
                          <a:ea typeface="+mn-ea"/>
                          <a:cs typeface="Arial" panose="020B0604020202020204" pitchFamily="34" charset="0"/>
                        </a:rPr>
                        <a:t>Перед определением температуры горячей воды в точке </a:t>
                      </a:r>
                      <a:r>
                        <a:rPr lang="ru-RU" sz="1600" kern="1200" dirty="0" err="1" smtClean="0">
                          <a:solidFill>
                            <a:schemeClr val="dk1"/>
                          </a:solidFill>
                          <a:effectLst/>
                          <a:latin typeface="Arial" panose="020B0604020202020204" pitchFamily="34" charset="0"/>
                          <a:ea typeface="+mn-ea"/>
                          <a:cs typeface="Arial" panose="020B0604020202020204" pitchFamily="34" charset="0"/>
                        </a:rPr>
                        <a:t>водоразбора</a:t>
                      </a:r>
                      <a:r>
                        <a:rPr lang="ru-RU" sz="1600" kern="1200" dirty="0" smtClean="0">
                          <a:solidFill>
                            <a:schemeClr val="dk1"/>
                          </a:solidFill>
                          <a:effectLst/>
                          <a:latin typeface="Arial" panose="020B0604020202020204" pitchFamily="34" charset="0"/>
                          <a:ea typeface="+mn-ea"/>
                          <a:cs typeface="Arial" panose="020B0604020202020204" pitchFamily="34" charset="0"/>
                        </a:rPr>
                        <a:t> производится </a:t>
                      </a:r>
                      <a:r>
                        <a:rPr lang="ru-RU" sz="1600" b="1" kern="1200" dirty="0" smtClean="0">
                          <a:solidFill>
                            <a:schemeClr val="dk1"/>
                          </a:solidFill>
                          <a:effectLst/>
                          <a:latin typeface="Arial" panose="020B0604020202020204" pitchFamily="34" charset="0"/>
                          <a:ea typeface="+mn-ea"/>
                          <a:cs typeface="Arial" panose="020B0604020202020204" pitchFamily="34" charset="0"/>
                        </a:rPr>
                        <a:t>слив воды в течение не более 3 минут</a:t>
                      </a:r>
                      <a:endParaRPr lang="ru-RU" sz="1600" b="1" kern="1200" dirty="0">
                        <a:solidFill>
                          <a:schemeClr val="dk1"/>
                        </a:solidFill>
                        <a:effectLst/>
                        <a:latin typeface="Arial" panose="020B0604020202020204" pitchFamily="34" charset="0"/>
                        <a:ea typeface="+mn-ea"/>
                        <a:cs typeface="Arial" panose="020B0604020202020204" pitchFamily="34" charset="0"/>
                      </a:endParaRPr>
                    </a:p>
                  </a:txBody>
                  <a:tcPr marL="39370" marR="39370" marT="64770" marB="64770"/>
                </a:tc>
                <a:tc>
                  <a:txBody>
                    <a:bodyPr/>
                    <a:lstStyle/>
                    <a:p>
                      <a:pPr algn="just">
                        <a:lnSpc>
                          <a:spcPct val="107000"/>
                        </a:lnSpc>
                        <a:spcAft>
                          <a:spcPts val="0"/>
                        </a:spcAft>
                      </a:pPr>
                      <a:r>
                        <a:rPr lang="ru-RU" sz="1600" dirty="0">
                          <a:effectLst/>
                          <a:latin typeface="Arial" panose="020B0604020202020204" pitchFamily="34" charset="0"/>
                          <a:ea typeface="Times New Roman" panose="02020603050405020304" pitchFamily="18" charset="0"/>
                        </a:rPr>
                        <a:t>допустимое отклонение температуры горячей воды в точке </a:t>
                      </a:r>
                      <a:r>
                        <a:rPr lang="ru-RU" sz="1600" dirty="0" err="1">
                          <a:effectLst/>
                          <a:latin typeface="Arial" panose="020B0604020202020204" pitchFamily="34" charset="0"/>
                          <a:ea typeface="Times New Roman" panose="02020603050405020304" pitchFamily="18" charset="0"/>
                        </a:rPr>
                        <a:t>водоразбора</a:t>
                      </a:r>
                      <a:r>
                        <a:rPr lang="ru-RU" sz="1600" dirty="0">
                          <a:effectLst/>
                          <a:latin typeface="Arial" panose="020B0604020202020204" pitchFamily="34" charset="0"/>
                          <a:ea typeface="Times New Roman" panose="02020603050405020304" pitchFamily="18" charset="0"/>
                        </a:rPr>
                        <a:t> от температуры горячей воды в точке </a:t>
                      </a:r>
                      <a:r>
                        <a:rPr lang="ru-RU" sz="1600" dirty="0" err="1">
                          <a:effectLst/>
                          <a:latin typeface="Arial" panose="020B0604020202020204" pitchFamily="34" charset="0"/>
                          <a:ea typeface="Times New Roman" panose="02020603050405020304" pitchFamily="18" charset="0"/>
                        </a:rPr>
                        <a:t>водоразбора</a:t>
                      </a:r>
                      <a:r>
                        <a:rPr lang="ru-RU" sz="1600" dirty="0">
                          <a:effectLst/>
                          <a:latin typeface="Arial" panose="020B0604020202020204" pitchFamily="34" charset="0"/>
                          <a:ea typeface="Times New Roman" panose="02020603050405020304" pitchFamily="18" charset="0"/>
                        </a:rPr>
                        <a:t>, соответствующей требованиям законодательства Российской Федерации о техническом регулировании:</a:t>
                      </a:r>
                    </a:p>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в ночное время </a:t>
                      </a:r>
                      <a:r>
                        <a:rPr lang="ru-RU" sz="1600" dirty="0">
                          <a:effectLst/>
                          <a:latin typeface="Arial" panose="020B0604020202020204" pitchFamily="34" charset="0"/>
                          <a:ea typeface="Times New Roman" panose="02020603050405020304" pitchFamily="18" charset="0"/>
                        </a:rPr>
                        <a:t>(с 0.00 до 5.00 часов) - </a:t>
                      </a:r>
                      <a:r>
                        <a:rPr lang="ru-RU" sz="1600" b="1" dirty="0">
                          <a:effectLst/>
                          <a:latin typeface="Arial" panose="020B0604020202020204" pitchFamily="34" charset="0"/>
                          <a:ea typeface="Times New Roman" panose="02020603050405020304" pitchFamily="18" charset="0"/>
                        </a:rPr>
                        <a:t>не более чем на 5 °C;</a:t>
                      </a:r>
                    </a:p>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в дневное время </a:t>
                      </a:r>
                      <a:r>
                        <a:rPr lang="ru-RU" sz="1600" dirty="0">
                          <a:effectLst/>
                          <a:latin typeface="Arial" panose="020B0604020202020204" pitchFamily="34" charset="0"/>
                          <a:ea typeface="Times New Roman" panose="02020603050405020304" pitchFamily="18" charset="0"/>
                        </a:rPr>
                        <a:t>(с 5.00 до 00.00 часов) - </a:t>
                      </a:r>
                      <a:r>
                        <a:rPr lang="ru-RU" sz="1600" b="1" dirty="0">
                          <a:effectLst/>
                          <a:latin typeface="Arial" panose="020B0604020202020204" pitchFamily="34" charset="0"/>
                          <a:ea typeface="Times New Roman" panose="02020603050405020304" pitchFamily="18" charset="0"/>
                        </a:rPr>
                        <a:t>не более чем на 3 °C</a:t>
                      </a:r>
                    </a:p>
                  </a:txBody>
                  <a:tcPr marL="39370" marR="39370" marT="64770" marB="64770"/>
                </a:tc>
                <a:tc>
                  <a:txBody>
                    <a:bodyPr/>
                    <a:lstStyle/>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за каждые 3 °C</a:t>
                      </a:r>
                      <a:r>
                        <a:rPr lang="ru-RU" sz="1600" dirty="0">
                          <a:effectLst/>
                          <a:latin typeface="Arial" panose="020B0604020202020204" pitchFamily="34" charset="0"/>
                          <a:ea typeface="Times New Roman" panose="02020603050405020304" pitchFamily="18" charset="0"/>
                        </a:rPr>
                        <a:t> отступления от допустимых отклонений температуры горячей воды размер платы за коммунальную услугу за расчетный период, в котором произошло указанное отступление, снижается </a:t>
                      </a:r>
                      <a:r>
                        <a:rPr lang="ru-RU" sz="1600" b="1" dirty="0">
                          <a:effectLst/>
                          <a:latin typeface="Arial" panose="020B0604020202020204" pitchFamily="34" charset="0"/>
                          <a:ea typeface="Times New Roman" panose="02020603050405020304" pitchFamily="18" charset="0"/>
                        </a:rPr>
                        <a:t>на 0,1 процента </a:t>
                      </a:r>
                      <a:r>
                        <a:rPr lang="ru-RU" sz="1600" dirty="0">
                          <a:effectLst/>
                          <a:latin typeface="Arial" panose="020B0604020202020204" pitchFamily="34" charset="0"/>
                          <a:ea typeface="Times New Roman" panose="02020603050405020304" pitchFamily="18" charset="0"/>
                        </a:rPr>
                        <a:t>размера платы, определенного за такой расчетный период в соответствии с </a:t>
                      </a:r>
                      <a:r>
                        <a:rPr lang="ru-RU" sz="1600" u="none" strike="noStrike" dirty="0">
                          <a:solidFill>
                            <a:srgbClr val="0000FF"/>
                          </a:solidFill>
                          <a:effectLst/>
                          <a:latin typeface="Arial" panose="020B0604020202020204" pitchFamily="34" charset="0"/>
                          <a:ea typeface="Times New Roman" panose="02020603050405020304" pitchFamily="18" charset="0"/>
                          <a:hlinkClick r:id="rId4" action="ppaction://hlinkfile" tooltip="РАСЧЕТ РАЗМЕРА ПЛАТЫ ЗА КОММУНАЛЬНЫЕ УСЛУГИ"/>
                        </a:rPr>
                        <a:t>приложением N 2</a:t>
                      </a:r>
                      <a:r>
                        <a:rPr lang="ru-RU" sz="1600" dirty="0">
                          <a:effectLst/>
                          <a:latin typeface="Arial" panose="020B0604020202020204" pitchFamily="34" charset="0"/>
                          <a:ea typeface="Times New Roman" panose="02020603050405020304" pitchFamily="18" charset="0"/>
                        </a:rPr>
                        <a:t> к Правилам, </a:t>
                      </a:r>
                      <a:r>
                        <a:rPr lang="ru-RU" sz="1600" b="1" dirty="0">
                          <a:effectLst/>
                          <a:latin typeface="Arial" panose="020B0604020202020204" pitchFamily="34" charset="0"/>
                          <a:ea typeface="Times New Roman" panose="02020603050405020304" pitchFamily="18" charset="0"/>
                        </a:rPr>
                        <a:t>за каждый час отступления</a:t>
                      </a:r>
                      <a:r>
                        <a:rPr lang="ru-RU" sz="1600" dirty="0">
                          <a:effectLst/>
                          <a:latin typeface="Arial" panose="020B0604020202020204" pitchFamily="34" charset="0"/>
                          <a:ea typeface="Times New Roman" panose="02020603050405020304" pitchFamily="18" charset="0"/>
                        </a:rPr>
                        <a:t> от допустимых отклонений суммарно в течение расчетного периода с учетом положений </a:t>
                      </a:r>
                      <a:r>
                        <a:rPr lang="ru-RU" sz="1600" u="none" strike="noStrike" dirty="0">
                          <a:solidFill>
                            <a:srgbClr val="0000FF"/>
                          </a:solidFill>
                          <a:effectLst/>
                          <a:latin typeface="Arial" panose="020B0604020202020204" pitchFamily="34" charset="0"/>
                          <a:ea typeface="Times New Roman" panose="02020603050405020304" pitchFamily="18" charset="0"/>
                          <a:hlinkClick r:id="rId5" action="ppaction://hlinkfile" tooltip="IX. Случаи и основания изменения размера платы"/>
                        </a:rPr>
                        <a:t>раздела IX</a:t>
                      </a:r>
                      <a:r>
                        <a:rPr lang="ru-RU" sz="1600" dirty="0">
                          <a:effectLst/>
                          <a:latin typeface="Arial" panose="020B0604020202020204" pitchFamily="34" charset="0"/>
                          <a:ea typeface="Times New Roman" panose="02020603050405020304" pitchFamily="18" charset="0"/>
                        </a:rPr>
                        <a:t> Правил. </a:t>
                      </a:r>
                      <a:r>
                        <a:rPr lang="ru-RU" sz="1600" b="1" dirty="0">
                          <a:effectLst/>
                          <a:latin typeface="Arial" panose="020B0604020202020204" pitchFamily="34" charset="0"/>
                          <a:ea typeface="Times New Roman" panose="02020603050405020304" pitchFamily="18" charset="0"/>
                        </a:rPr>
                        <a:t>За каждый час подачи </a:t>
                      </a:r>
                      <a:r>
                        <a:rPr lang="ru-RU" sz="1600" dirty="0">
                          <a:effectLst/>
                          <a:latin typeface="Arial" panose="020B0604020202020204" pitchFamily="34" charset="0"/>
                          <a:ea typeface="Times New Roman" panose="02020603050405020304" pitchFamily="18" charset="0"/>
                        </a:rPr>
                        <a:t>горячей воды, температура которой в точке разбора </a:t>
                      </a:r>
                      <a:r>
                        <a:rPr lang="ru-RU" sz="1600" b="1" dirty="0">
                          <a:effectLst/>
                          <a:latin typeface="Arial" panose="020B0604020202020204" pitchFamily="34" charset="0"/>
                          <a:ea typeface="Times New Roman" panose="02020603050405020304" pitchFamily="18" charset="0"/>
                        </a:rPr>
                        <a:t>ниже 40 °C</a:t>
                      </a:r>
                      <a:r>
                        <a:rPr lang="ru-RU" sz="1600" dirty="0">
                          <a:effectLst/>
                          <a:latin typeface="Arial" panose="020B0604020202020204" pitchFamily="34" charset="0"/>
                          <a:ea typeface="Times New Roman" panose="02020603050405020304" pitchFamily="18" charset="0"/>
                        </a:rPr>
                        <a:t>, </a:t>
                      </a:r>
                      <a:r>
                        <a:rPr lang="ru-RU" sz="1600" b="1" dirty="0">
                          <a:effectLst/>
                          <a:latin typeface="Arial" panose="020B0604020202020204" pitchFamily="34" charset="0"/>
                          <a:ea typeface="Times New Roman" panose="02020603050405020304" pitchFamily="18" charset="0"/>
                        </a:rPr>
                        <a:t>суммарно</a:t>
                      </a:r>
                      <a:r>
                        <a:rPr lang="ru-RU" sz="1600" dirty="0">
                          <a:effectLst/>
                          <a:latin typeface="Arial" panose="020B0604020202020204" pitchFamily="34" charset="0"/>
                          <a:ea typeface="Times New Roman" panose="02020603050405020304" pitchFamily="18" charset="0"/>
                        </a:rPr>
                        <a:t> в течение расчетного периода оплата потребленной воды производится </a:t>
                      </a:r>
                      <a:r>
                        <a:rPr lang="ru-RU" sz="1600" b="1" dirty="0">
                          <a:effectLst/>
                          <a:latin typeface="Arial" panose="020B0604020202020204" pitchFamily="34" charset="0"/>
                          <a:ea typeface="Times New Roman" panose="02020603050405020304" pitchFamily="18" charset="0"/>
                        </a:rPr>
                        <a:t>по тарифу за холодную воду</a:t>
                      </a:r>
                    </a:p>
                  </a:txBody>
                  <a:tcPr marL="39370" marR="39370" marT="64770" marB="64770"/>
                </a:tc>
              </a:tr>
            </a:tbl>
          </a:graphicData>
        </a:graphic>
      </p:graphicFrame>
    </p:spTree>
    <p:extLst>
      <p:ext uri="{BB962C8B-B14F-4D97-AF65-F5344CB8AC3E}">
        <p14:creationId xmlns:p14="http://schemas.microsoft.com/office/powerpoint/2010/main" val="19692323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4066414607"/>
              </p:ext>
            </p:extLst>
          </p:nvPr>
        </p:nvGraphicFramePr>
        <p:xfrm>
          <a:off x="323528" y="116633"/>
          <a:ext cx="8712967" cy="6048671"/>
        </p:xfrm>
        <a:graphic>
          <a:graphicData uri="http://schemas.openxmlformats.org/drawingml/2006/table">
            <a:tbl>
              <a:tblPr>
                <a:tableStyleId>{5C22544A-7EE6-4342-B048-85BDC9FD1C3A}</a:tableStyleId>
              </a:tblPr>
              <a:tblGrid>
                <a:gridCol w="1753882"/>
                <a:gridCol w="2854630"/>
                <a:gridCol w="4104455"/>
              </a:tblGrid>
              <a:tr h="1654671">
                <a:tc>
                  <a:txBody>
                    <a:bodyPr/>
                    <a:lstStyle/>
                    <a:p>
                      <a:pPr>
                        <a:lnSpc>
                          <a:spcPct val="107000"/>
                        </a:lnSpc>
                        <a:spcAft>
                          <a:spcPts val="0"/>
                        </a:spcAft>
                      </a:pPr>
                      <a:r>
                        <a:rPr lang="ru-RU" sz="1400" dirty="0">
                          <a:effectLst/>
                        </a:rPr>
                        <a:t> </a:t>
                      </a:r>
                      <a:endParaRPr lang="ru-RU" sz="14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400" dirty="0">
                          <a:effectLst/>
                        </a:rPr>
                        <a:t>Допустимая продолжительность перерывов предоставления коммунальной услуги и допустимые отклонения качества коммунальной услуги</a:t>
                      </a:r>
                      <a:endParaRPr lang="ru-RU" sz="14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400" dirty="0">
                          <a:effectLst/>
                        </a:rPr>
                        <a:t>Условия и порядок изменения размера платы за коммунальную услугу при предоставлении коммунальной услуги ненадлежащего качества и (или) с перерывами, превышающими установленную продолжительность</a:t>
                      </a:r>
                      <a:endParaRPr lang="ru-RU" sz="1400" dirty="0">
                        <a:effectLst/>
                        <a:latin typeface="Arial" panose="020B0604020202020204" pitchFamily="34" charset="0"/>
                        <a:ea typeface="Times New Roman" panose="02020603050405020304" pitchFamily="18" charset="0"/>
                      </a:endParaRPr>
                    </a:p>
                  </a:txBody>
                  <a:tcPr marL="39370" marR="39370" marT="64770" marB="64770"/>
                </a:tc>
              </a:tr>
              <a:tr h="4394000">
                <a:tc>
                  <a:txBody>
                    <a:bodyPr/>
                    <a:lstStyle/>
                    <a:p>
                      <a:pPr algn="just">
                        <a:lnSpc>
                          <a:spcPct val="107000"/>
                        </a:lnSpc>
                        <a:spcAft>
                          <a:spcPts val="0"/>
                        </a:spcAft>
                      </a:pPr>
                      <a:r>
                        <a:rPr lang="ru-RU" sz="1600" dirty="0" smtClean="0">
                          <a:effectLst/>
                          <a:latin typeface="Arial" panose="020B0604020202020204" pitchFamily="34" charset="0"/>
                          <a:ea typeface="Times New Roman" panose="02020603050405020304" pitchFamily="18" charset="0"/>
                        </a:rPr>
                        <a:t>3. Постоянное </a:t>
                      </a:r>
                      <a:r>
                        <a:rPr lang="ru-RU" sz="1600" dirty="0">
                          <a:effectLst/>
                          <a:latin typeface="Arial" panose="020B0604020202020204" pitchFamily="34" charset="0"/>
                          <a:ea typeface="Times New Roman" panose="02020603050405020304" pitchFamily="18" charset="0"/>
                        </a:rPr>
                        <a:t>соответствие состава и свойств горячей воды требованиям законодательства Российской Федерации о техническом регулировании (СанПиН 2.1.4.2496-09)</a:t>
                      </a:r>
                    </a:p>
                  </a:txBody>
                  <a:tcPr marL="39370" marR="39370" marT="64770" marB="64770"/>
                </a:tc>
                <a:tc>
                  <a:txBody>
                    <a:bodyPr/>
                    <a:lstStyle/>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отклонение состава и свойств </a:t>
                      </a:r>
                      <a:r>
                        <a:rPr lang="ru-RU" sz="1600" dirty="0">
                          <a:effectLst/>
                          <a:latin typeface="Arial" panose="020B0604020202020204" pitchFamily="34" charset="0"/>
                          <a:ea typeface="Times New Roman" panose="02020603050405020304" pitchFamily="18" charset="0"/>
                        </a:rPr>
                        <a:t>горячей воды от требований законодательства Российской Федерации о техническом регулировании </a:t>
                      </a:r>
                      <a:r>
                        <a:rPr lang="ru-RU" sz="1600" b="1" dirty="0">
                          <a:effectLst/>
                          <a:latin typeface="Arial" panose="020B0604020202020204" pitchFamily="34" charset="0"/>
                          <a:ea typeface="Times New Roman" panose="02020603050405020304" pitchFamily="18" charset="0"/>
                        </a:rPr>
                        <a:t>не допускается</a:t>
                      </a:r>
                    </a:p>
                  </a:txBody>
                  <a:tcPr marL="39370" marR="39370" marT="64770" marB="64770"/>
                </a:tc>
                <a:tc>
                  <a:txBody>
                    <a:bodyPr/>
                    <a:lstStyle/>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при несоответствии состава и свойств </a:t>
                      </a:r>
                      <a:r>
                        <a:rPr lang="ru-RU" sz="1600" dirty="0">
                          <a:effectLst/>
                          <a:latin typeface="Arial" panose="020B0604020202020204" pitchFamily="34" charset="0"/>
                          <a:ea typeface="Times New Roman" panose="02020603050405020304" pitchFamily="18" charset="0"/>
                        </a:rPr>
                        <a:t>горячей воды требованиям законодательства Российской Федерации о техническом регулировании размер платы за коммунальную услугу, определенный за расчетный период в соответствии с </a:t>
                      </a:r>
                      <a:r>
                        <a:rPr lang="ru-RU" sz="1600" u="none" strike="noStrike" dirty="0">
                          <a:solidFill>
                            <a:srgbClr val="0000FF"/>
                          </a:solidFill>
                          <a:effectLst/>
                          <a:latin typeface="Arial" panose="020B0604020202020204" pitchFamily="34" charset="0"/>
                          <a:ea typeface="Times New Roman" panose="02020603050405020304" pitchFamily="18" charset="0"/>
                          <a:hlinkClick r:id="rId4" action="ppaction://hlinkfile" tooltip="РАСЧЕТ РАЗМЕРА ПЛАТЫ ЗА КОММУНАЛЬНЫЕ УСЛУГИ"/>
                        </a:rPr>
                        <a:t>приложением N 2</a:t>
                      </a:r>
                      <a:r>
                        <a:rPr lang="ru-RU" sz="1600" dirty="0">
                          <a:effectLst/>
                          <a:latin typeface="Arial" panose="020B0604020202020204" pitchFamily="34" charset="0"/>
                          <a:ea typeface="Times New Roman" panose="02020603050405020304" pitchFamily="18" charset="0"/>
                        </a:rPr>
                        <a:t> к Правилам, </a:t>
                      </a:r>
                      <a:r>
                        <a:rPr lang="ru-RU" sz="1600" b="1" dirty="0">
                          <a:effectLst/>
                          <a:latin typeface="Arial" panose="020B0604020202020204" pitchFamily="34" charset="0"/>
                          <a:ea typeface="Times New Roman" panose="02020603050405020304" pitchFamily="18" charset="0"/>
                        </a:rPr>
                        <a:t>снижается на размер платы</a:t>
                      </a:r>
                      <a:r>
                        <a:rPr lang="ru-RU" sz="1600" dirty="0">
                          <a:effectLst/>
                          <a:latin typeface="Arial" panose="020B0604020202020204" pitchFamily="34" charset="0"/>
                          <a:ea typeface="Times New Roman" panose="02020603050405020304" pitchFamily="18" charset="0"/>
                        </a:rPr>
                        <a:t>, исчисленный </a:t>
                      </a:r>
                      <a:r>
                        <a:rPr lang="ru-RU" sz="1600" b="1" dirty="0">
                          <a:effectLst/>
                          <a:latin typeface="Arial" panose="020B0604020202020204" pitchFamily="34" charset="0"/>
                          <a:ea typeface="Times New Roman" panose="02020603050405020304" pitchFamily="18" charset="0"/>
                        </a:rPr>
                        <a:t>суммарно за каждый день </a:t>
                      </a:r>
                      <a:r>
                        <a:rPr lang="ru-RU" sz="1600" dirty="0">
                          <a:effectLst/>
                          <a:latin typeface="Arial" panose="020B0604020202020204" pitchFamily="34" charset="0"/>
                          <a:ea typeface="Times New Roman" panose="02020603050405020304" pitchFamily="18" charset="0"/>
                        </a:rPr>
                        <a:t>предоставления коммунальной услуги ненадлежащего качества (независимо от показаний приборов учета) в соответствии с </a:t>
                      </a:r>
                      <a:r>
                        <a:rPr lang="ru-RU" sz="1600" u="none" strike="noStrike" dirty="0">
                          <a:solidFill>
                            <a:srgbClr val="0000FF"/>
                          </a:solidFill>
                          <a:effectLst/>
                          <a:latin typeface="Arial" panose="020B0604020202020204" pitchFamily="34" charset="0"/>
                          <a:ea typeface="Times New Roman" panose="02020603050405020304" pitchFamily="18" charset="0"/>
                          <a:hlinkClick r:id="rId5" action="ppaction://hlinkfile" tooltip="101. При предоставлении в расчетном периоде коммунальной услуги ненадлежащего качества размер платы за такую коммунальную услугу, определенный за расчетный период в соответствии с приложением N 2 к настоящим Правилам, подлежит уменьшению на размер платы, "/>
                        </a:rPr>
                        <a:t>пунктом 101</a:t>
                      </a:r>
                      <a:r>
                        <a:rPr lang="ru-RU" sz="1600" dirty="0">
                          <a:effectLst/>
                          <a:latin typeface="Arial" panose="020B0604020202020204" pitchFamily="34" charset="0"/>
                          <a:ea typeface="Times New Roman" panose="02020603050405020304" pitchFamily="18" charset="0"/>
                        </a:rPr>
                        <a:t> Правил</a:t>
                      </a:r>
                    </a:p>
                  </a:txBody>
                  <a:tcPr marL="39370" marR="39370" marT="64770" marB="64770"/>
                </a:tc>
              </a:tr>
            </a:tbl>
          </a:graphicData>
        </a:graphic>
      </p:graphicFrame>
    </p:spTree>
    <p:extLst>
      <p:ext uri="{BB962C8B-B14F-4D97-AF65-F5344CB8AC3E}">
        <p14:creationId xmlns:p14="http://schemas.microsoft.com/office/powerpoint/2010/main" val="29526327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3440808957"/>
              </p:ext>
            </p:extLst>
          </p:nvPr>
        </p:nvGraphicFramePr>
        <p:xfrm>
          <a:off x="323528" y="116633"/>
          <a:ext cx="8712967" cy="6349800"/>
        </p:xfrm>
        <a:graphic>
          <a:graphicData uri="http://schemas.openxmlformats.org/drawingml/2006/table">
            <a:tbl>
              <a:tblPr>
                <a:tableStyleId>{5C22544A-7EE6-4342-B048-85BDC9FD1C3A}</a:tableStyleId>
              </a:tblPr>
              <a:tblGrid>
                <a:gridCol w="1296144"/>
                <a:gridCol w="2304256"/>
                <a:gridCol w="5112567"/>
              </a:tblGrid>
              <a:tr h="1654671">
                <a:tc>
                  <a:txBody>
                    <a:bodyPr/>
                    <a:lstStyle/>
                    <a:p>
                      <a:pPr>
                        <a:lnSpc>
                          <a:spcPct val="107000"/>
                        </a:lnSpc>
                        <a:spcAft>
                          <a:spcPts val="0"/>
                        </a:spcAft>
                      </a:pPr>
                      <a:r>
                        <a:rPr lang="ru-RU" sz="1400" dirty="0">
                          <a:effectLst/>
                        </a:rPr>
                        <a:t> </a:t>
                      </a:r>
                      <a:endParaRPr lang="ru-RU" sz="14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400" dirty="0">
                          <a:effectLst/>
                        </a:rPr>
                        <a:t>Допустимая продолжительность перерывов предоставления коммунальной услуги и допустимые отклонения качества коммунальной услуги</a:t>
                      </a:r>
                      <a:endParaRPr lang="ru-RU" sz="14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400" dirty="0">
                          <a:effectLst/>
                        </a:rPr>
                        <a:t>Условия и порядок изменения размера платы за коммунальную услугу при предоставлении коммунальной услуги ненадлежащего качества и (или) с перерывами, превышающими установленную продолжительность</a:t>
                      </a:r>
                      <a:endParaRPr lang="ru-RU" sz="1400" dirty="0">
                        <a:effectLst/>
                        <a:latin typeface="Arial" panose="020B0604020202020204" pitchFamily="34" charset="0"/>
                        <a:ea typeface="Times New Roman" panose="02020603050405020304" pitchFamily="18" charset="0"/>
                      </a:endParaRPr>
                    </a:p>
                  </a:txBody>
                  <a:tcPr marL="39370" marR="39370" marT="64770" marB="64770"/>
                </a:tc>
              </a:tr>
              <a:tr h="4394000">
                <a:tc>
                  <a:txBody>
                    <a:bodyPr/>
                    <a:lstStyle/>
                    <a:p>
                      <a:pPr algn="just">
                        <a:lnSpc>
                          <a:spcPct val="107000"/>
                        </a:lnSpc>
                        <a:spcAft>
                          <a:spcPts val="0"/>
                        </a:spcAft>
                      </a:pPr>
                      <a:r>
                        <a:rPr lang="ru-RU" sz="1600" dirty="0" smtClean="0">
                          <a:effectLst/>
                          <a:latin typeface="Arial" panose="020B0604020202020204" pitchFamily="34" charset="0"/>
                          <a:ea typeface="Times New Roman" panose="02020603050405020304" pitchFamily="18" charset="0"/>
                        </a:rPr>
                        <a:t>4. </a:t>
                      </a:r>
                      <a:r>
                        <a:rPr lang="ru-RU" sz="1600" b="1" dirty="0" smtClean="0">
                          <a:effectLst/>
                          <a:latin typeface="Arial" panose="020B0604020202020204" pitchFamily="34" charset="0"/>
                          <a:ea typeface="Times New Roman" panose="02020603050405020304" pitchFamily="18" charset="0"/>
                        </a:rPr>
                        <a:t>Давление</a:t>
                      </a:r>
                      <a:r>
                        <a:rPr lang="ru-RU" sz="1600" dirty="0" smtClean="0">
                          <a:effectLst/>
                          <a:latin typeface="Arial" panose="020B0604020202020204" pitchFamily="34" charset="0"/>
                          <a:ea typeface="Times New Roman" panose="02020603050405020304" pitchFamily="18" charset="0"/>
                        </a:rPr>
                        <a:t> </a:t>
                      </a:r>
                      <a:r>
                        <a:rPr lang="ru-RU" sz="1600" dirty="0">
                          <a:effectLst/>
                          <a:latin typeface="Arial" panose="020B0604020202020204" pitchFamily="34" charset="0"/>
                          <a:ea typeface="Times New Roman" panose="02020603050405020304" pitchFamily="18" charset="0"/>
                        </a:rPr>
                        <a:t>в системе горячего водоснабжения в точке разбора - от 0,03 МПа (0,3 кгс/кв. см) до 0,45 МПа (4,5 кгс/кв. см) </a:t>
                      </a:r>
                      <a:r>
                        <a:rPr lang="ru-RU" sz="1600" u="none" strike="noStrike" dirty="0">
                          <a:solidFill>
                            <a:srgbClr val="0000FF"/>
                          </a:solidFill>
                          <a:effectLst/>
                          <a:latin typeface="Arial" panose="020B0604020202020204" pitchFamily="34" charset="0"/>
                          <a:ea typeface="Times New Roman" panose="02020603050405020304" pitchFamily="18" charset="0"/>
                          <a:hlinkClick r:id="rId4" action="ppaction://hlinkfile" tooltip="&lt;1&gt; Давление в системах холодного или горячего водоснабжения измеряется в точке водоразбора в часы утреннего максимума (с 7.00 до 9.00) или вечернего максимума (с 19.00 до 22.00)."/>
                        </a:rPr>
                        <a:t>&lt;1&gt;</a:t>
                      </a:r>
                      <a:endParaRPr lang="ru-RU" sz="16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отклонение давления </a:t>
                      </a:r>
                      <a:r>
                        <a:rPr lang="ru-RU" sz="1600" dirty="0">
                          <a:effectLst/>
                          <a:latin typeface="Arial" panose="020B0604020202020204" pitchFamily="34" charset="0"/>
                          <a:ea typeface="Times New Roman" panose="02020603050405020304" pitchFamily="18" charset="0"/>
                        </a:rPr>
                        <a:t>в системе горячего водоснабжения </a:t>
                      </a:r>
                      <a:r>
                        <a:rPr lang="ru-RU" sz="1600" b="1" dirty="0">
                          <a:effectLst/>
                          <a:latin typeface="Arial" panose="020B0604020202020204" pitchFamily="34" charset="0"/>
                          <a:ea typeface="Times New Roman" panose="02020603050405020304" pitchFamily="18" charset="0"/>
                        </a:rPr>
                        <a:t>не </a:t>
                      </a:r>
                      <a:r>
                        <a:rPr lang="ru-RU" sz="1600" b="1" dirty="0" smtClean="0">
                          <a:effectLst/>
                          <a:latin typeface="Arial" panose="020B0604020202020204" pitchFamily="34" charset="0"/>
                          <a:ea typeface="Times New Roman" panose="02020603050405020304" pitchFamily="18" charset="0"/>
                        </a:rPr>
                        <a:t>допускается</a:t>
                      </a:r>
                    </a:p>
                    <a:p>
                      <a:pPr algn="just">
                        <a:lnSpc>
                          <a:spcPct val="107000"/>
                        </a:lnSpc>
                        <a:spcAft>
                          <a:spcPts val="0"/>
                        </a:spcAft>
                      </a:pPr>
                      <a:endParaRPr lang="ru-RU" sz="1600" b="1" dirty="0" smtClean="0">
                        <a:effectLst/>
                        <a:latin typeface="Arial" panose="020B0604020202020204" pitchFamily="34" charset="0"/>
                        <a:ea typeface="Times New Roman" panose="02020603050405020304" pitchFamily="18" charset="0"/>
                      </a:endParaRPr>
                    </a:p>
                    <a:p>
                      <a:pPr marL="0" marR="0" indent="0" algn="just" defTabSz="457200" rtl="0" eaLnBrk="1" fontAlgn="auto" latinLnBrk="0" hangingPunct="1">
                        <a:lnSpc>
                          <a:spcPct val="107000"/>
                        </a:lnSpc>
                        <a:spcBef>
                          <a:spcPts val="0"/>
                        </a:spcBef>
                        <a:spcAft>
                          <a:spcPts val="0"/>
                        </a:spcAft>
                        <a:buClrTx/>
                        <a:buSzTx/>
                        <a:buFontTx/>
                        <a:buNone/>
                        <a:tabLst/>
                        <a:defRPr/>
                      </a:pPr>
                      <a:r>
                        <a:rPr lang="ru-RU" sz="1600" kern="1200" dirty="0" smtClean="0">
                          <a:solidFill>
                            <a:schemeClr val="dk1"/>
                          </a:solidFill>
                          <a:effectLst/>
                          <a:latin typeface="Arial" panose="020B0604020202020204" pitchFamily="34" charset="0"/>
                          <a:ea typeface="+mn-ea"/>
                          <a:cs typeface="Arial" panose="020B0604020202020204" pitchFamily="34" charset="0"/>
                        </a:rPr>
                        <a:t>Давление в системах ГВС измеряется в точке </a:t>
                      </a:r>
                      <a:r>
                        <a:rPr lang="ru-RU" sz="1600" kern="1200" dirty="0" err="1" smtClean="0">
                          <a:solidFill>
                            <a:schemeClr val="dk1"/>
                          </a:solidFill>
                          <a:effectLst/>
                          <a:latin typeface="Arial" panose="020B0604020202020204" pitchFamily="34" charset="0"/>
                          <a:ea typeface="+mn-ea"/>
                          <a:cs typeface="Arial" panose="020B0604020202020204" pitchFamily="34" charset="0"/>
                        </a:rPr>
                        <a:t>водоразбора</a:t>
                      </a:r>
                      <a:r>
                        <a:rPr lang="ru-RU" sz="1600" kern="1200" dirty="0" smtClean="0">
                          <a:solidFill>
                            <a:schemeClr val="dk1"/>
                          </a:solidFill>
                          <a:effectLst/>
                          <a:latin typeface="Arial" panose="020B0604020202020204" pitchFamily="34" charset="0"/>
                          <a:ea typeface="+mn-ea"/>
                          <a:cs typeface="Arial" panose="020B0604020202020204" pitchFamily="34" charset="0"/>
                        </a:rPr>
                        <a:t> в часы утреннего максимума (с 7.00 до 9.00) или вечернего максимума (с 19.00 до 22.00)</a:t>
                      </a:r>
                      <a:endParaRPr lang="ru-RU" sz="1600" dirty="0" smtClean="0">
                        <a:effectLst/>
                        <a:latin typeface="Arial" panose="020B0604020202020204" pitchFamily="34" charset="0"/>
                        <a:ea typeface="Times New Roman" panose="02020603050405020304" pitchFamily="18" charset="0"/>
                      </a:endParaRPr>
                    </a:p>
                    <a:p>
                      <a:pPr algn="just">
                        <a:lnSpc>
                          <a:spcPct val="107000"/>
                        </a:lnSpc>
                        <a:spcAft>
                          <a:spcPts val="0"/>
                        </a:spcAft>
                      </a:pPr>
                      <a:endParaRPr lang="ru-RU" sz="1600" b="1"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за каждый час </a:t>
                      </a:r>
                      <a:r>
                        <a:rPr lang="ru-RU" sz="1600" dirty="0">
                          <a:effectLst/>
                          <a:latin typeface="Arial" panose="020B0604020202020204" pitchFamily="34" charset="0"/>
                          <a:ea typeface="Times New Roman" panose="02020603050405020304" pitchFamily="18" charset="0"/>
                        </a:rPr>
                        <a:t>подачи горячей воды суммарно в течение расчетного периода, в котором произошло отклонение давления:</a:t>
                      </a:r>
                    </a:p>
                    <a:p>
                      <a:pPr algn="just">
                        <a:lnSpc>
                          <a:spcPct val="107000"/>
                        </a:lnSpc>
                        <a:spcAft>
                          <a:spcPts val="0"/>
                        </a:spcAft>
                      </a:pPr>
                      <a:r>
                        <a:rPr lang="ru-RU" sz="1600" dirty="0">
                          <a:effectLst/>
                          <a:latin typeface="Arial" panose="020B0604020202020204" pitchFamily="34" charset="0"/>
                          <a:ea typeface="Times New Roman" panose="02020603050405020304" pitchFamily="18" charset="0"/>
                        </a:rPr>
                        <a:t>при давлении, отличающемся от установленного </a:t>
                      </a:r>
                      <a:r>
                        <a:rPr lang="ru-RU" sz="1600" b="1" dirty="0">
                          <a:effectLst/>
                          <a:latin typeface="Arial" panose="020B0604020202020204" pitchFamily="34" charset="0"/>
                          <a:ea typeface="Times New Roman" panose="02020603050405020304" pitchFamily="18" charset="0"/>
                        </a:rPr>
                        <a:t>не более чем на 25 </a:t>
                      </a:r>
                      <a:r>
                        <a:rPr lang="ru-RU" sz="1600" b="1" dirty="0" smtClean="0">
                          <a:effectLst/>
                          <a:latin typeface="Arial" panose="020B0604020202020204" pitchFamily="34" charset="0"/>
                          <a:ea typeface="Times New Roman" panose="02020603050405020304" pitchFamily="18" charset="0"/>
                        </a:rPr>
                        <a:t>%</a:t>
                      </a:r>
                      <a:r>
                        <a:rPr lang="ru-RU" sz="1600" dirty="0" smtClean="0">
                          <a:effectLst/>
                          <a:latin typeface="Arial" panose="020B0604020202020204" pitchFamily="34" charset="0"/>
                          <a:ea typeface="Times New Roman" panose="02020603050405020304" pitchFamily="18" charset="0"/>
                        </a:rPr>
                        <a:t>, </a:t>
                      </a:r>
                      <a:r>
                        <a:rPr lang="ru-RU" sz="1600" dirty="0">
                          <a:effectLst/>
                          <a:latin typeface="Arial" panose="020B0604020202020204" pitchFamily="34" charset="0"/>
                          <a:ea typeface="Times New Roman" panose="02020603050405020304" pitchFamily="18" charset="0"/>
                        </a:rPr>
                        <a:t>размер платы за коммунальную услугу за указанный расчетный период </a:t>
                      </a:r>
                      <a:r>
                        <a:rPr lang="ru-RU" sz="1600" b="1" dirty="0">
                          <a:effectLst/>
                          <a:latin typeface="Arial" panose="020B0604020202020204" pitchFamily="34" charset="0"/>
                          <a:ea typeface="Times New Roman" panose="02020603050405020304" pitchFamily="18" charset="0"/>
                        </a:rPr>
                        <a:t>снижается на 0,1 </a:t>
                      </a:r>
                      <a:r>
                        <a:rPr lang="ru-RU" sz="1600" b="1" dirty="0" smtClean="0">
                          <a:effectLst/>
                          <a:latin typeface="Arial" panose="020B0604020202020204" pitchFamily="34" charset="0"/>
                          <a:ea typeface="Times New Roman" panose="02020603050405020304" pitchFamily="18" charset="0"/>
                        </a:rPr>
                        <a:t>% </a:t>
                      </a:r>
                      <a:r>
                        <a:rPr lang="ru-RU" sz="1600" dirty="0">
                          <a:effectLst/>
                          <a:latin typeface="Arial" panose="020B0604020202020204" pitchFamily="34" charset="0"/>
                          <a:ea typeface="Times New Roman" panose="02020603050405020304" pitchFamily="18" charset="0"/>
                        </a:rPr>
                        <a:t>размера платы, определенного за такой расчетный </a:t>
                      </a:r>
                      <a:r>
                        <a:rPr lang="ru-RU" sz="1600" dirty="0" smtClean="0">
                          <a:effectLst/>
                          <a:latin typeface="Arial" panose="020B0604020202020204" pitchFamily="34" charset="0"/>
                          <a:ea typeface="Times New Roman" panose="02020603050405020304" pitchFamily="18" charset="0"/>
                        </a:rPr>
                        <a:t>период;</a:t>
                      </a:r>
                      <a:endParaRPr lang="ru-RU" sz="1600" dirty="0">
                        <a:effectLst/>
                        <a:latin typeface="Arial" panose="020B0604020202020204" pitchFamily="34" charset="0"/>
                        <a:ea typeface="Times New Roman" panose="02020603050405020304" pitchFamily="18" charset="0"/>
                      </a:endParaRPr>
                    </a:p>
                    <a:p>
                      <a:pPr algn="just">
                        <a:lnSpc>
                          <a:spcPct val="107000"/>
                        </a:lnSpc>
                        <a:spcAft>
                          <a:spcPts val="0"/>
                        </a:spcAft>
                      </a:pPr>
                      <a:r>
                        <a:rPr lang="ru-RU" sz="1600" dirty="0">
                          <a:effectLst/>
                          <a:latin typeface="Arial" panose="020B0604020202020204" pitchFamily="34" charset="0"/>
                          <a:ea typeface="Times New Roman" panose="02020603050405020304" pitchFamily="18" charset="0"/>
                        </a:rPr>
                        <a:t>при давлении, отличающемся от установленного </a:t>
                      </a:r>
                      <a:r>
                        <a:rPr lang="ru-RU" sz="1600" b="1" dirty="0">
                          <a:effectLst/>
                          <a:latin typeface="Arial" panose="020B0604020202020204" pitchFamily="34" charset="0"/>
                          <a:ea typeface="Times New Roman" panose="02020603050405020304" pitchFamily="18" charset="0"/>
                        </a:rPr>
                        <a:t>более чем на </a:t>
                      </a:r>
                      <a:r>
                        <a:rPr lang="ru-RU" sz="1600" b="1" dirty="0" smtClean="0">
                          <a:effectLst/>
                          <a:latin typeface="Arial" panose="020B0604020202020204" pitchFamily="34" charset="0"/>
                          <a:ea typeface="Times New Roman" panose="02020603050405020304" pitchFamily="18" charset="0"/>
                        </a:rPr>
                        <a:t>25 %, </a:t>
                      </a:r>
                      <a:r>
                        <a:rPr lang="ru-RU" sz="1600" dirty="0">
                          <a:effectLst/>
                          <a:latin typeface="Arial" panose="020B0604020202020204" pitchFamily="34" charset="0"/>
                          <a:ea typeface="Times New Roman" panose="02020603050405020304" pitchFamily="18" charset="0"/>
                        </a:rPr>
                        <a:t>размер платы за коммунальную услугу, определенный за расчетный период в соответствии с </a:t>
                      </a:r>
                      <a:r>
                        <a:rPr lang="ru-RU" sz="1600" u="none" strike="noStrike" dirty="0">
                          <a:solidFill>
                            <a:srgbClr val="0000FF"/>
                          </a:solidFill>
                          <a:effectLst/>
                          <a:latin typeface="Arial" panose="020B0604020202020204" pitchFamily="34" charset="0"/>
                          <a:ea typeface="Times New Roman" panose="02020603050405020304" pitchFamily="18" charset="0"/>
                          <a:hlinkClick r:id="rId5" action="ppaction://hlinkfile" tooltip="РАСЧЕТ РАЗМЕРА ПЛАТЫ ЗА КОММУНАЛЬНЫЕ УСЛУГИ"/>
                        </a:rPr>
                        <a:t>приложением N 2</a:t>
                      </a:r>
                      <a:r>
                        <a:rPr lang="ru-RU" sz="1600" dirty="0">
                          <a:effectLst/>
                          <a:latin typeface="Arial" panose="020B0604020202020204" pitchFamily="34" charset="0"/>
                          <a:ea typeface="Times New Roman" panose="02020603050405020304" pitchFamily="18" charset="0"/>
                        </a:rPr>
                        <a:t> к Правилам, </a:t>
                      </a:r>
                      <a:r>
                        <a:rPr lang="ru-RU" sz="1600" b="1" dirty="0">
                          <a:effectLst/>
                          <a:latin typeface="Arial" panose="020B0604020202020204" pitchFamily="34" charset="0"/>
                          <a:ea typeface="Times New Roman" panose="02020603050405020304" pitchFamily="18" charset="0"/>
                        </a:rPr>
                        <a:t>снижается на размер платы</a:t>
                      </a:r>
                      <a:r>
                        <a:rPr lang="ru-RU" sz="1600" dirty="0">
                          <a:effectLst/>
                          <a:latin typeface="Arial" panose="020B0604020202020204" pitchFamily="34" charset="0"/>
                          <a:ea typeface="Times New Roman" panose="02020603050405020304" pitchFamily="18" charset="0"/>
                        </a:rPr>
                        <a:t>, исчисленный </a:t>
                      </a:r>
                      <a:r>
                        <a:rPr lang="ru-RU" sz="1600" b="1" dirty="0">
                          <a:effectLst/>
                          <a:latin typeface="Arial" panose="020B0604020202020204" pitchFamily="34" charset="0"/>
                          <a:ea typeface="Times New Roman" panose="02020603050405020304" pitchFamily="18" charset="0"/>
                        </a:rPr>
                        <a:t>суммарно за каждый день </a:t>
                      </a:r>
                      <a:r>
                        <a:rPr lang="ru-RU" sz="1600" dirty="0">
                          <a:effectLst/>
                          <a:latin typeface="Arial" panose="020B0604020202020204" pitchFamily="34" charset="0"/>
                          <a:ea typeface="Times New Roman" panose="02020603050405020304" pitchFamily="18" charset="0"/>
                        </a:rPr>
                        <a:t>предоставления коммунальной услуги ненадлежащего качества (независимо от показаний приборов учета</a:t>
                      </a:r>
                      <a:r>
                        <a:rPr lang="ru-RU" sz="1600" dirty="0" smtClean="0">
                          <a:effectLst/>
                          <a:latin typeface="Arial" panose="020B0604020202020204" pitchFamily="34" charset="0"/>
                          <a:ea typeface="Times New Roman" panose="02020603050405020304" pitchFamily="18" charset="0"/>
                        </a:rPr>
                        <a:t>)</a:t>
                      </a:r>
                      <a:endParaRPr lang="ru-RU" sz="1600" dirty="0">
                        <a:effectLst/>
                        <a:latin typeface="Arial" panose="020B0604020202020204" pitchFamily="34" charset="0"/>
                        <a:ea typeface="Times New Roman" panose="02020603050405020304" pitchFamily="18" charset="0"/>
                      </a:endParaRPr>
                    </a:p>
                  </a:txBody>
                  <a:tcPr marL="39370" marR="39370" marT="64770" marB="64770"/>
                </a:tc>
              </a:tr>
            </a:tbl>
          </a:graphicData>
        </a:graphic>
      </p:graphicFrame>
    </p:spTree>
    <p:extLst>
      <p:ext uri="{BB962C8B-B14F-4D97-AF65-F5344CB8AC3E}">
        <p14:creationId xmlns:p14="http://schemas.microsoft.com/office/powerpoint/2010/main" val="594066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179512" y="1484784"/>
            <a:ext cx="8647538" cy="3236784"/>
          </a:xfrm>
          <a:prstGeom prst="rect">
            <a:avLst/>
          </a:prstGeom>
        </p:spPr>
        <p:txBody>
          <a:bodyPr wrap="square">
            <a:spAutoFit/>
          </a:bodyPr>
          <a:lstStyle/>
          <a:p>
            <a:pPr indent="342900" algn="ctr">
              <a:spcBef>
                <a:spcPts val="1000"/>
              </a:spcBef>
            </a:pPr>
            <a:r>
              <a:rPr lang="ru-RU" sz="2800" b="1" dirty="0" smtClean="0">
                <a:latin typeface="Arial" panose="020B0604020202020204" pitchFamily="34" charset="0"/>
                <a:ea typeface="Times New Roman" panose="02020603050405020304" pitchFamily="18" charset="0"/>
              </a:rPr>
              <a:t>Виды </a:t>
            </a:r>
            <a:r>
              <a:rPr lang="ru-RU" sz="2800" b="1" dirty="0">
                <a:latin typeface="Arial" panose="020B0604020202020204" pitchFamily="34" charset="0"/>
                <a:ea typeface="Times New Roman" panose="02020603050405020304" pitchFamily="18" charset="0"/>
              </a:rPr>
              <a:t>коммунальных услуг</a:t>
            </a:r>
            <a:endParaRPr lang="ru-RU" sz="2800" dirty="0">
              <a:latin typeface="Arial" panose="020B0604020202020204" pitchFamily="34" charset="0"/>
              <a:ea typeface="Times New Roman" panose="02020603050405020304" pitchFamily="18" charset="0"/>
            </a:endParaRPr>
          </a:p>
          <a:p>
            <a:pPr indent="342900" algn="just">
              <a:spcBef>
                <a:spcPts val="1000"/>
              </a:spcBef>
              <a:spcAft>
                <a:spcPts val="0"/>
              </a:spcAft>
            </a:pPr>
            <a:r>
              <a:rPr lang="ru-RU" sz="2800" dirty="0" smtClean="0">
                <a:latin typeface="Arial" panose="020B0604020202020204" pitchFamily="34" charset="0"/>
                <a:ea typeface="Times New Roman" panose="02020603050405020304" pitchFamily="18" charset="0"/>
              </a:rPr>
              <a:t>в</a:t>
            </a:r>
            <a:r>
              <a:rPr lang="ru-RU" sz="2800" dirty="0">
                <a:latin typeface="Arial" panose="020B0604020202020204" pitchFamily="34" charset="0"/>
                <a:ea typeface="Times New Roman" panose="02020603050405020304" pitchFamily="18" charset="0"/>
              </a:rPr>
              <a:t>) </a:t>
            </a:r>
            <a:r>
              <a:rPr lang="ru-RU" sz="2800" b="1" dirty="0">
                <a:latin typeface="Arial" panose="020B0604020202020204" pitchFamily="34" charset="0"/>
                <a:ea typeface="Times New Roman" panose="02020603050405020304" pitchFamily="18" charset="0"/>
              </a:rPr>
              <a:t>водоотведение,</a:t>
            </a:r>
            <a:r>
              <a:rPr lang="ru-RU" sz="2800" dirty="0">
                <a:latin typeface="Arial" panose="020B0604020202020204" pitchFamily="34" charset="0"/>
                <a:ea typeface="Times New Roman" panose="02020603050405020304" pitchFamily="18" charset="0"/>
              </a:rPr>
              <a:t> то есть </a:t>
            </a:r>
            <a:r>
              <a:rPr lang="ru-RU" sz="2800" b="1" dirty="0">
                <a:latin typeface="Arial" panose="020B0604020202020204" pitchFamily="34" charset="0"/>
                <a:ea typeface="Times New Roman" panose="02020603050405020304" pitchFamily="18" charset="0"/>
              </a:rPr>
              <a:t>отведение сточных вод</a:t>
            </a:r>
            <a:r>
              <a:rPr lang="ru-RU" sz="2800" dirty="0">
                <a:latin typeface="Arial" panose="020B0604020202020204" pitchFamily="34" charset="0"/>
                <a:ea typeface="Times New Roman" panose="02020603050405020304" pitchFamily="18" charset="0"/>
              </a:rPr>
              <a:t> </a:t>
            </a:r>
            <a:r>
              <a:rPr lang="ru-RU" sz="2800" dirty="0" smtClean="0">
                <a:latin typeface="Arial" panose="020B0604020202020204" pitchFamily="34" charset="0"/>
                <a:ea typeface="Times New Roman" panose="02020603050405020304" pitchFamily="18" charset="0"/>
              </a:rPr>
              <a:t>из </a:t>
            </a:r>
            <a:r>
              <a:rPr lang="ru-RU" sz="2800" dirty="0">
                <a:latin typeface="Arial" panose="020B0604020202020204" pitchFamily="34" charset="0"/>
                <a:ea typeface="Times New Roman" panose="02020603050405020304" pitchFamily="18" charset="0"/>
              </a:rPr>
              <a:t>жилых и нежилых помещений в </a:t>
            </a:r>
            <a:r>
              <a:rPr lang="ru-RU" sz="2800" dirty="0" smtClean="0">
                <a:latin typeface="Arial" panose="020B0604020202020204" pitchFamily="34" charset="0"/>
                <a:ea typeface="Times New Roman" panose="02020603050405020304" pitchFamily="18" charset="0"/>
              </a:rPr>
              <a:t>МКД, </a:t>
            </a:r>
            <a:r>
              <a:rPr lang="ru-RU" sz="2800" dirty="0">
                <a:latin typeface="Arial" panose="020B0604020202020204" pitchFamily="34" charset="0"/>
                <a:ea typeface="Times New Roman" panose="02020603050405020304" pitchFamily="18" charset="0"/>
              </a:rPr>
              <a:t>а также </a:t>
            </a:r>
            <a:r>
              <a:rPr lang="ru-RU" sz="2800" dirty="0" smtClean="0">
                <a:latin typeface="Arial" panose="020B0604020202020204" pitchFamily="34" charset="0"/>
                <a:ea typeface="Times New Roman" panose="02020603050405020304" pitchFamily="18" charset="0"/>
              </a:rPr>
              <a:t>из </a:t>
            </a:r>
            <a:r>
              <a:rPr lang="ru-RU" sz="2800" dirty="0">
                <a:latin typeface="Arial" panose="020B0604020202020204" pitchFamily="34" charset="0"/>
                <a:ea typeface="Times New Roman" panose="02020603050405020304" pitchFamily="18" charset="0"/>
              </a:rPr>
              <a:t>помещений, входящих в состав общего имущества в </a:t>
            </a:r>
            <a:r>
              <a:rPr lang="ru-RU" sz="2800" dirty="0" smtClean="0">
                <a:latin typeface="Arial" panose="020B0604020202020204" pitchFamily="34" charset="0"/>
                <a:ea typeface="Times New Roman" panose="02020603050405020304" pitchFamily="18" charset="0"/>
              </a:rPr>
              <a:t>МКД, </a:t>
            </a:r>
            <a:r>
              <a:rPr lang="ru-RU" sz="2800" dirty="0">
                <a:latin typeface="Arial" panose="020B0604020202020204" pitchFamily="34" charset="0"/>
                <a:ea typeface="Times New Roman" panose="02020603050405020304" pitchFamily="18" charset="0"/>
              </a:rPr>
              <a:t>- по централизованным сетям водоотведения и внутридомовым инженерным системам</a:t>
            </a:r>
            <a:r>
              <a:rPr lang="ru-RU" sz="2800" dirty="0" smtClean="0">
                <a:latin typeface="Arial" panose="020B0604020202020204" pitchFamily="34" charset="0"/>
                <a:ea typeface="Times New Roman" panose="02020603050405020304" pitchFamily="18" charset="0"/>
              </a:rPr>
              <a:t>;</a:t>
            </a:r>
            <a:endParaRPr lang="ru-RU" sz="28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6187345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2328078425"/>
              </p:ext>
            </p:extLst>
          </p:nvPr>
        </p:nvGraphicFramePr>
        <p:xfrm>
          <a:off x="107504" y="34870"/>
          <a:ext cx="8712967" cy="6121518"/>
        </p:xfrm>
        <a:graphic>
          <a:graphicData uri="http://schemas.openxmlformats.org/drawingml/2006/table">
            <a:tbl>
              <a:tblPr>
                <a:tableStyleId>{5C22544A-7EE6-4342-B048-85BDC9FD1C3A}</a:tableStyleId>
              </a:tblPr>
              <a:tblGrid>
                <a:gridCol w="1584176"/>
                <a:gridCol w="2448272"/>
                <a:gridCol w="4680519"/>
              </a:tblGrid>
              <a:tr h="1654671">
                <a:tc>
                  <a:txBody>
                    <a:bodyPr/>
                    <a:lstStyle/>
                    <a:p>
                      <a:pPr>
                        <a:lnSpc>
                          <a:spcPct val="107000"/>
                        </a:lnSpc>
                        <a:spcAft>
                          <a:spcPts val="0"/>
                        </a:spcAft>
                      </a:pPr>
                      <a:r>
                        <a:rPr lang="ru-RU" sz="1400" dirty="0">
                          <a:effectLst/>
                        </a:rPr>
                        <a:t> </a:t>
                      </a:r>
                      <a:endParaRPr lang="ru-RU" sz="14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400" dirty="0">
                          <a:effectLst/>
                        </a:rPr>
                        <a:t>Допустимая продолжительность перерывов предоставления коммунальной услуги и допустимые отклонения качества коммунальной услуги</a:t>
                      </a:r>
                      <a:endParaRPr lang="ru-RU" sz="14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400" dirty="0">
                          <a:effectLst/>
                        </a:rPr>
                        <a:t>Условия и порядок изменения размера платы за коммунальную услугу при предоставлении коммунальной услуги ненадлежащего качества и (или) с перерывами, превышающими установленную продолжительность</a:t>
                      </a:r>
                      <a:endParaRPr lang="ru-RU" sz="1400" dirty="0">
                        <a:effectLst/>
                        <a:latin typeface="Arial" panose="020B0604020202020204" pitchFamily="34" charset="0"/>
                        <a:ea typeface="Times New Roman" panose="02020603050405020304" pitchFamily="18" charset="0"/>
                      </a:endParaRPr>
                    </a:p>
                  </a:txBody>
                  <a:tcPr marL="39370" marR="39370" marT="64770" marB="64770"/>
                </a:tc>
              </a:tr>
              <a:tr h="4394000">
                <a:tc>
                  <a:txBody>
                    <a:bodyPr/>
                    <a:lstStyle/>
                    <a:p>
                      <a:pPr algn="just">
                        <a:lnSpc>
                          <a:spcPct val="107000"/>
                        </a:lnSpc>
                        <a:spcAft>
                          <a:spcPts val="0"/>
                        </a:spcAft>
                      </a:pPr>
                      <a:r>
                        <a:rPr lang="ru-RU" sz="1600" dirty="0" smtClean="0">
                          <a:effectLst/>
                          <a:latin typeface="Arial" panose="020B0604020202020204" pitchFamily="34" charset="0"/>
                          <a:ea typeface="Times New Roman" panose="02020603050405020304" pitchFamily="18" charset="0"/>
                        </a:rPr>
                        <a:t>Бесперебойное </a:t>
                      </a:r>
                      <a:r>
                        <a:rPr lang="ru-RU" sz="1600" dirty="0">
                          <a:effectLst/>
                          <a:latin typeface="Arial" panose="020B0604020202020204" pitchFamily="34" charset="0"/>
                          <a:ea typeface="Times New Roman" panose="02020603050405020304" pitchFamily="18" charset="0"/>
                        </a:rPr>
                        <a:t>круглосуточное водоотведение в течение года</a:t>
                      </a:r>
                    </a:p>
                  </a:txBody>
                  <a:tcPr marL="39370" marR="39370" marT="64770" marB="64770"/>
                </a:tc>
                <a:tc>
                  <a:txBody>
                    <a:bodyPr/>
                    <a:lstStyle/>
                    <a:p>
                      <a:pPr algn="just">
                        <a:lnSpc>
                          <a:spcPct val="107000"/>
                        </a:lnSpc>
                        <a:spcAft>
                          <a:spcPts val="0"/>
                        </a:spcAft>
                      </a:pPr>
                      <a:r>
                        <a:rPr lang="ru-RU" sz="1600" dirty="0">
                          <a:effectLst/>
                          <a:latin typeface="Arial" panose="020B0604020202020204" pitchFamily="34" charset="0"/>
                          <a:ea typeface="Times New Roman" panose="02020603050405020304" pitchFamily="18" charset="0"/>
                        </a:rPr>
                        <a:t>допустимая продолжительность перерыва водоотведения:</a:t>
                      </a:r>
                    </a:p>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не более 8 часов </a:t>
                      </a:r>
                      <a:r>
                        <a:rPr lang="ru-RU" sz="1600" dirty="0">
                          <a:effectLst/>
                          <a:latin typeface="Arial" panose="020B0604020202020204" pitchFamily="34" charset="0"/>
                          <a:ea typeface="Times New Roman" panose="02020603050405020304" pitchFamily="18" charset="0"/>
                        </a:rPr>
                        <a:t>(суммарно) в течение 1 месяца,</a:t>
                      </a:r>
                    </a:p>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4 часа единовременно </a:t>
                      </a:r>
                      <a:r>
                        <a:rPr lang="ru-RU" sz="1600" dirty="0">
                          <a:effectLst/>
                          <a:latin typeface="Arial" panose="020B0604020202020204" pitchFamily="34" charset="0"/>
                          <a:ea typeface="Times New Roman" panose="02020603050405020304" pitchFamily="18" charset="0"/>
                        </a:rPr>
                        <a:t>(в том числе при аварии)</a:t>
                      </a:r>
                    </a:p>
                  </a:txBody>
                  <a:tcPr marL="39370" marR="39370" marT="64770" marB="64770"/>
                </a:tc>
                <a:tc>
                  <a:txBody>
                    <a:bodyPr/>
                    <a:lstStyle/>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за каждый час </a:t>
                      </a:r>
                      <a:r>
                        <a:rPr lang="ru-RU" sz="1600" dirty="0">
                          <a:effectLst/>
                          <a:latin typeface="Arial" panose="020B0604020202020204" pitchFamily="34" charset="0"/>
                          <a:ea typeface="Times New Roman" panose="02020603050405020304" pitchFamily="18" charset="0"/>
                        </a:rPr>
                        <a:t>превышения допустимой продолжительности перерыва водоотведения, исчисленной суммарно за расчетный период, в котором произошло указанное превышение, размер платы за коммунальную услугу за такой расчетный период </a:t>
                      </a:r>
                      <a:r>
                        <a:rPr lang="ru-RU" sz="1600" b="1" dirty="0">
                          <a:effectLst/>
                          <a:latin typeface="Arial" panose="020B0604020202020204" pitchFamily="34" charset="0"/>
                          <a:ea typeface="Times New Roman" panose="02020603050405020304" pitchFamily="18" charset="0"/>
                        </a:rPr>
                        <a:t>снижается на 0,15 процента </a:t>
                      </a:r>
                      <a:r>
                        <a:rPr lang="ru-RU" sz="1600" dirty="0">
                          <a:effectLst/>
                          <a:latin typeface="Arial" panose="020B0604020202020204" pitchFamily="34" charset="0"/>
                          <a:ea typeface="Times New Roman" panose="02020603050405020304" pitchFamily="18" charset="0"/>
                        </a:rPr>
                        <a:t>размера платы, определенного за такой расчетный период в соответствии с </a:t>
                      </a:r>
                      <a:r>
                        <a:rPr lang="ru-RU" sz="1600" u="none" strike="noStrike" dirty="0">
                          <a:solidFill>
                            <a:srgbClr val="0000FF"/>
                          </a:solidFill>
                          <a:effectLst/>
                          <a:latin typeface="Arial" panose="020B0604020202020204" pitchFamily="34" charset="0"/>
                          <a:ea typeface="Times New Roman" panose="02020603050405020304" pitchFamily="18" charset="0"/>
                          <a:hlinkClick r:id="rId4" action="ppaction://hlinkfile" tooltip="РАСЧЕТ РАЗМЕРА ПЛАТЫ ЗА КОММУНАЛЬНЫЕ УСЛУГИ"/>
                        </a:rPr>
                        <a:t>приложением N 2</a:t>
                      </a:r>
                      <a:r>
                        <a:rPr lang="ru-RU" sz="1600" dirty="0">
                          <a:effectLst/>
                          <a:latin typeface="Arial" panose="020B0604020202020204" pitchFamily="34" charset="0"/>
                          <a:ea typeface="Times New Roman" panose="02020603050405020304" pitchFamily="18" charset="0"/>
                        </a:rPr>
                        <a:t> к Правилам, с учетом положений </a:t>
                      </a:r>
                      <a:r>
                        <a:rPr lang="ru-RU" sz="1600" u="none" strike="noStrike" dirty="0">
                          <a:solidFill>
                            <a:srgbClr val="0000FF"/>
                          </a:solidFill>
                          <a:effectLst/>
                          <a:latin typeface="Arial" panose="020B0604020202020204" pitchFamily="34" charset="0"/>
                          <a:ea typeface="Times New Roman" panose="02020603050405020304" pitchFamily="18" charset="0"/>
                          <a:hlinkClick r:id="rId5" action="ppaction://hlinkfile" tooltip="IX. Случаи и основания изменения размера платы"/>
                        </a:rPr>
                        <a:t>раздела IX</a:t>
                      </a:r>
                      <a:r>
                        <a:rPr lang="ru-RU" sz="1600" dirty="0">
                          <a:effectLst/>
                          <a:latin typeface="Arial" panose="020B0604020202020204" pitchFamily="34" charset="0"/>
                          <a:ea typeface="Times New Roman" panose="02020603050405020304" pitchFamily="18" charset="0"/>
                        </a:rPr>
                        <a:t> Правил</a:t>
                      </a:r>
                    </a:p>
                  </a:txBody>
                  <a:tcPr marL="39370" marR="39370" marT="64770" marB="64770"/>
                </a:tc>
              </a:tr>
            </a:tbl>
          </a:graphicData>
        </a:graphic>
      </p:graphicFrame>
    </p:spTree>
    <p:extLst>
      <p:ext uri="{BB962C8B-B14F-4D97-AF65-F5344CB8AC3E}">
        <p14:creationId xmlns:p14="http://schemas.microsoft.com/office/powerpoint/2010/main" val="12069647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107504" y="0"/>
            <a:ext cx="8856984" cy="6381234"/>
          </a:xfrm>
          <a:prstGeom prst="rect">
            <a:avLst/>
          </a:prstGeom>
        </p:spPr>
        <p:txBody>
          <a:bodyPr wrap="square">
            <a:spAutoFit/>
          </a:bodyPr>
          <a:lstStyle/>
          <a:p>
            <a:pPr indent="342900" algn="ctr">
              <a:spcBef>
                <a:spcPts val="1000"/>
              </a:spcBef>
            </a:pPr>
            <a:r>
              <a:rPr lang="ru-RU" sz="2800" b="1" dirty="0" smtClean="0">
                <a:latin typeface="Arial" panose="020B0604020202020204" pitchFamily="34" charset="0"/>
                <a:ea typeface="Times New Roman" panose="02020603050405020304" pitchFamily="18" charset="0"/>
              </a:rPr>
              <a:t>Виды </a:t>
            </a:r>
            <a:r>
              <a:rPr lang="ru-RU" sz="2800" b="1" dirty="0">
                <a:latin typeface="Arial" panose="020B0604020202020204" pitchFamily="34" charset="0"/>
                <a:ea typeface="Times New Roman" panose="02020603050405020304" pitchFamily="18" charset="0"/>
              </a:rPr>
              <a:t>коммунальных услуг</a:t>
            </a:r>
            <a:endParaRPr lang="ru-RU" sz="2800" dirty="0">
              <a:latin typeface="Arial" panose="020B0604020202020204" pitchFamily="34" charset="0"/>
              <a:ea typeface="Times New Roman" panose="02020603050405020304" pitchFamily="18" charset="0"/>
            </a:endParaRPr>
          </a:p>
          <a:p>
            <a:pPr indent="342900" algn="just">
              <a:spcBef>
                <a:spcPts val="1000"/>
              </a:spcBef>
              <a:spcAft>
                <a:spcPts val="0"/>
              </a:spcAft>
            </a:pPr>
            <a:r>
              <a:rPr lang="ru-RU" sz="2600" dirty="0" smtClean="0">
                <a:latin typeface="Arial" panose="020B0604020202020204" pitchFamily="34" charset="0"/>
                <a:ea typeface="Times New Roman" panose="02020603050405020304" pitchFamily="18" charset="0"/>
              </a:rPr>
              <a:t>г</a:t>
            </a:r>
            <a:r>
              <a:rPr lang="ru-RU" sz="2600" dirty="0">
                <a:latin typeface="Arial" panose="020B0604020202020204" pitchFamily="34" charset="0"/>
                <a:ea typeface="Times New Roman" panose="02020603050405020304" pitchFamily="18" charset="0"/>
              </a:rPr>
              <a:t>) </a:t>
            </a:r>
            <a:r>
              <a:rPr lang="ru-RU" sz="2600" b="1" dirty="0">
                <a:latin typeface="Arial" panose="020B0604020202020204" pitchFamily="34" charset="0"/>
                <a:ea typeface="Times New Roman" panose="02020603050405020304" pitchFamily="18" charset="0"/>
              </a:rPr>
              <a:t>электроснабжение</a:t>
            </a:r>
            <a:r>
              <a:rPr lang="ru-RU" sz="2600" dirty="0">
                <a:latin typeface="Arial" panose="020B0604020202020204" pitchFamily="34" charset="0"/>
                <a:ea typeface="Times New Roman" panose="02020603050405020304" pitchFamily="18" charset="0"/>
              </a:rPr>
              <a:t>, то есть </a:t>
            </a:r>
            <a:r>
              <a:rPr lang="ru-RU" sz="2600" b="1" dirty="0">
                <a:latin typeface="Arial" panose="020B0604020202020204" pitchFamily="34" charset="0"/>
                <a:ea typeface="Times New Roman" panose="02020603050405020304" pitchFamily="18" charset="0"/>
              </a:rPr>
              <a:t>снабжение электрической энергией</a:t>
            </a:r>
            <a:r>
              <a:rPr lang="ru-RU" sz="2600" dirty="0">
                <a:latin typeface="Arial" panose="020B0604020202020204" pitchFamily="34" charset="0"/>
                <a:ea typeface="Times New Roman" panose="02020603050405020304" pitchFamily="18" charset="0"/>
              </a:rPr>
              <a:t>, подаваемой по централизованным сетям электроснабжения и внутридомовым инженерным системам </a:t>
            </a:r>
            <a:r>
              <a:rPr lang="ru-RU" sz="2600" dirty="0" smtClean="0">
                <a:latin typeface="Arial" panose="020B0604020202020204" pitchFamily="34" charset="0"/>
                <a:ea typeface="Times New Roman" panose="02020603050405020304" pitchFamily="18" charset="0"/>
              </a:rPr>
              <a:t>в </a:t>
            </a:r>
            <a:r>
              <a:rPr lang="ru-RU" sz="2600" dirty="0">
                <a:latin typeface="Arial" panose="020B0604020202020204" pitchFamily="34" charset="0"/>
                <a:ea typeface="Times New Roman" panose="02020603050405020304" pitchFamily="18" charset="0"/>
              </a:rPr>
              <a:t>жилые и нежилые помещения в </a:t>
            </a:r>
            <a:r>
              <a:rPr lang="ru-RU" sz="2600" dirty="0" smtClean="0">
                <a:latin typeface="Arial" panose="020B0604020202020204" pitchFamily="34" charset="0"/>
                <a:ea typeface="Times New Roman" panose="02020603050405020304" pitchFamily="18" charset="0"/>
              </a:rPr>
              <a:t>МКД, </a:t>
            </a:r>
            <a:r>
              <a:rPr lang="ru-RU" sz="2600" dirty="0">
                <a:latin typeface="Arial" panose="020B0604020202020204" pitchFamily="34" charset="0"/>
                <a:ea typeface="Times New Roman" panose="02020603050405020304" pitchFamily="18" charset="0"/>
              </a:rPr>
              <a:t>а также </a:t>
            </a:r>
            <a:r>
              <a:rPr lang="ru-RU" sz="2600" dirty="0" smtClean="0">
                <a:latin typeface="Arial" panose="020B0604020202020204" pitchFamily="34" charset="0"/>
                <a:ea typeface="Times New Roman" panose="02020603050405020304" pitchFamily="18" charset="0"/>
              </a:rPr>
              <a:t>в </a:t>
            </a:r>
            <a:r>
              <a:rPr lang="ru-RU" sz="2600" dirty="0">
                <a:latin typeface="Arial" panose="020B0604020202020204" pitchFamily="34" charset="0"/>
                <a:ea typeface="Times New Roman" panose="02020603050405020304" pitchFamily="18" charset="0"/>
              </a:rPr>
              <a:t>помещения, входящие в состав </a:t>
            </a:r>
            <a:r>
              <a:rPr lang="ru-RU" sz="2600" dirty="0" smtClean="0">
                <a:latin typeface="Arial" panose="020B0604020202020204" pitchFamily="34" charset="0"/>
                <a:ea typeface="Times New Roman" panose="02020603050405020304" pitchFamily="18" charset="0"/>
              </a:rPr>
              <a:t>ОИ в МКД</a:t>
            </a:r>
          </a:p>
          <a:p>
            <a:pPr indent="342900" algn="just">
              <a:spcBef>
                <a:spcPts val="1000"/>
              </a:spcBef>
              <a:spcAft>
                <a:spcPts val="0"/>
              </a:spcAft>
            </a:pPr>
            <a:r>
              <a:rPr lang="ru-RU" sz="2600" b="1" dirty="0">
                <a:latin typeface="Arial" panose="020B0604020202020204" pitchFamily="34" charset="0"/>
                <a:cs typeface="Arial" panose="020B0604020202020204" pitchFamily="34" charset="0"/>
              </a:rPr>
              <a:t>Перерыв</a:t>
            </a:r>
            <a:r>
              <a:rPr lang="ru-RU" sz="2600" dirty="0">
                <a:latin typeface="Arial" panose="020B0604020202020204" pitchFamily="34" charset="0"/>
                <a:cs typeface="Arial" panose="020B0604020202020204" pitchFamily="34" charset="0"/>
              </a:rPr>
              <a:t> в </a:t>
            </a:r>
            <a:r>
              <a:rPr lang="ru-RU" sz="2600" dirty="0" smtClean="0">
                <a:latin typeface="Arial" panose="020B0604020202020204" pitchFamily="34" charset="0"/>
                <a:cs typeface="Arial" panose="020B0604020202020204" pitchFamily="34" charset="0"/>
              </a:rPr>
              <a:t>электроснабжении </a:t>
            </a:r>
            <a:r>
              <a:rPr lang="ru-RU" sz="2600" b="1" dirty="0">
                <a:latin typeface="Arial" panose="020B0604020202020204" pitchFamily="34" charset="0"/>
                <a:cs typeface="Arial" panose="020B0604020202020204" pitchFamily="34" charset="0"/>
              </a:rPr>
              <a:t>не допускается</a:t>
            </a:r>
            <a:r>
              <a:rPr lang="ru-RU" sz="2600" dirty="0">
                <a:latin typeface="Arial" panose="020B0604020202020204" pitchFamily="34" charset="0"/>
                <a:cs typeface="Arial" panose="020B0604020202020204" pitchFamily="34" charset="0"/>
              </a:rPr>
              <a:t>, </a:t>
            </a:r>
            <a:r>
              <a:rPr lang="ru-RU" sz="2600" b="1" dirty="0">
                <a:latin typeface="Arial" panose="020B0604020202020204" pitchFamily="34" charset="0"/>
                <a:cs typeface="Arial" panose="020B0604020202020204" pitchFamily="34" charset="0"/>
              </a:rPr>
              <a:t>если он может повлечь</a:t>
            </a:r>
            <a:r>
              <a:rPr lang="ru-RU" sz="2600" dirty="0">
                <a:latin typeface="Arial" panose="020B0604020202020204" pitchFamily="34" charset="0"/>
                <a:cs typeface="Arial" panose="020B0604020202020204" pitchFamily="34" charset="0"/>
              </a:rPr>
              <a:t> </a:t>
            </a:r>
            <a:r>
              <a:rPr lang="ru-RU" sz="2600" b="1" dirty="0">
                <a:latin typeface="Arial" panose="020B0604020202020204" pitchFamily="34" charset="0"/>
                <a:cs typeface="Arial" panose="020B0604020202020204" pitchFamily="34" charset="0"/>
              </a:rPr>
              <a:t>отключение сетей и оборудования</a:t>
            </a:r>
            <a:r>
              <a:rPr lang="ru-RU" sz="2600" dirty="0">
                <a:latin typeface="Arial" panose="020B0604020202020204" pitchFamily="34" charset="0"/>
                <a:cs typeface="Arial" panose="020B0604020202020204" pitchFamily="34" charset="0"/>
              </a:rPr>
              <a:t>, входящего в состав общего имущества в </a:t>
            </a:r>
            <a:r>
              <a:rPr lang="ru-RU" sz="2600" dirty="0" smtClean="0">
                <a:latin typeface="Arial" panose="020B0604020202020204" pitchFamily="34" charset="0"/>
                <a:cs typeface="Arial" panose="020B0604020202020204" pitchFamily="34" charset="0"/>
              </a:rPr>
              <a:t>МКД, </a:t>
            </a:r>
            <a:r>
              <a:rPr lang="ru-RU" sz="2600" dirty="0">
                <a:latin typeface="Arial" panose="020B0604020202020204" pitchFamily="34" charset="0"/>
                <a:cs typeface="Arial" panose="020B0604020202020204" pitchFamily="34" charset="0"/>
              </a:rPr>
              <a:t>в том числе насосного оборудования, автоматических устройств технологической защиты и иного оборудования, </a:t>
            </a:r>
            <a:r>
              <a:rPr lang="ru-RU" sz="2600" b="1" dirty="0">
                <a:latin typeface="Arial" panose="020B0604020202020204" pitchFamily="34" charset="0"/>
                <a:cs typeface="Arial" panose="020B0604020202020204" pitchFamily="34" charset="0"/>
              </a:rPr>
              <a:t>обеспечивающего безаварийную работу внутридомовых инженерных систем и безопасные условия проживания граждан</a:t>
            </a:r>
            <a:endParaRPr lang="ru-RU" sz="2600" b="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04766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5556" y="248164"/>
            <a:ext cx="7992888" cy="5570756"/>
          </a:xfrm>
          <a:prstGeom prst="rect">
            <a:avLst/>
          </a:prstGeom>
        </p:spPr>
        <p:txBody>
          <a:bodyPr wrap="square">
            <a:spAutoFit/>
          </a:bodyPr>
          <a:lstStyle/>
          <a:p>
            <a:pPr lvl="0" algn="ctr"/>
            <a:r>
              <a:rPr lang="ru-RU" sz="2400" dirty="0">
                <a:ln w="0"/>
                <a:effectLst>
                  <a:outerShdw blurRad="38100" dist="19050" dir="2700000" algn="tl" rotWithShape="0">
                    <a:schemeClr val="dk1">
                      <a:alpha val="40000"/>
                    </a:schemeClr>
                  </a:outerShdw>
                </a:effectLst>
              </a:rPr>
              <a:t>Структура платы за жилое помещение и коммунальные услуги</a:t>
            </a:r>
          </a:p>
          <a:p>
            <a:pPr lvl="0" algn="just"/>
            <a:r>
              <a:rPr lang="ru-RU" sz="2400" dirty="0" smtClean="0">
                <a:solidFill>
                  <a:prstClr val="black"/>
                </a:solidFill>
              </a:rPr>
              <a:t>4</a:t>
            </a:r>
            <a:r>
              <a:rPr lang="ru-RU" sz="2400" dirty="0">
                <a:solidFill>
                  <a:prstClr val="black"/>
                </a:solidFill>
              </a:rPr>
              <a:t>. </a:t>
            </a:r>
            <a:r>
              <a:rPr lang="ru-RU" sz="2400" b="1" i="1" dirty="0">
                <a:solidFill>
                  <a:prstClr val="black"/>
                </a:solidFill>
              </a:rPr>
              <a:t>Плата за коммунальные услуги </a:t>
            </a:r>
            <a:r>
              <a:rPr lang="ru-RU" sz="2400" dirty="0">
                <a:solidFill>
                  <a:prstClr val="black"/>
                </a:solidFill>
              </a:rPr>
              <a:t>включает в себя плату </a:t>
            </a:r>
            <a:r>
              <a:rPr lang="ru-RU" sz="2400" dirty="0" smtClean="0">
                <a:solidFill>
                  <a:prstClr val="black"/>
                </a:solidFill>
              </a:rPr>
              <a:t>за:</a:t>
            </a:r>
          </a:p>
          <a:p>
            <a:r>
              <a:rPr lang="ru-RU" sz="2400" dirty="0" smtClean="0"/>
              <a:t>- </a:t>
            </a:r>
            <a:r>
              <a:rPr lang="ru-RU" sz="2400" b="1" i="1" dirty="0">
                <a:solidFill>
                  <a:prstClr val="black"/>
                </a:solidFill>
              </a:rPr>
              <a:t>горячее </a:t>
            </a:r>
            <a:r>
              <a:rPr lang="ru-RU" sz="2400" b="1" i="1" dirty="0" smtClean="0">
                <a:solidFill>
                  <a:prstClr val="black"/>
                </a:solidFill>
              </a:rPr>
              <a:t>и холодное водоснабжение</a:t>
            </a:r>
            <a:r>
              <a:rPr lang="ru-RU" sz="2400" dirty="0" smtClean="0"/>
              <a:t>, </a:t>
            </a:r>
            <a:endParaRPr lang="ru-RU" sz="2400" dirty="0"/>
          </a:p>
          <a:p>
            <a:pPr>
              <a:buFontTx/>
              <a:buChar char="-"/>
            </a:pPr>
            <a:r>
              <a:rPr lang="ru-RU" sz="2400" b="1" i="1" dirty="0" smtClean="0">
                <a:solidFill>
                  <a:prstClr val="black"/>
                </a:solidFill>
              </a:rPr>
              <a:t> водоотведение,</a:t>
            </a:r>
          </a:p>
          <a:p>
            <a:pPr>
              <a:buFontTx/>
              <a:buChar char="-"/>
            </a:pPr>
            <a:r>
              <a:rPr lang="ru-RU" sz="2400" b="1" i="1" dirty="0" smtClean="0">
                <a:solidFill>
                  <a:prstClr val="black"/>
                </a:solidFill>
              </a:rPr>
              <a:t> </a:t>
            </a:r>
            <a:r>
              <a:rPr lang="ru-RU" sz="2400" b="1" i="1" dirty="0">
                <a:solidFill>
                  <a:prstClr val="black"/>
                </a:solidFill>
              </a:rPr>
              <a:t>электроснабжение</a:t>
            </a:r>
            <a:r>
              <a:rPr lang="ru-RU" sz="2400" b="1" i="1" dirty="0" smtClean="0">
                <a:solidFill>
                  <a:prstClr val="black"/>
                </a:solidFill>
              </a:rPr>
              <a:t>,</a:t>
            </a:r>
          </a:p>
          <a:p>
            <a:pPr>
              <a:buFontTx/>
              <a:buChar char="-"/>
            </a:pPr>
            <a:r>
              <a:rPr lang="ru-RU" sz="2400" b="1" i="1" dirty="0" smtClean="0">
                <a:solidFill>
                  <a:prstClr val="black"/>
                </a:solidFill>
              </a:rPr>
              <a:t> </a:t>
            </a:r>
            <a:r>
              <a:rPr lang="ru-RU" sz="2400" b="1" i="1" dirty="0">
                <a:solidFill>
                  <a:prstClr val="black"/>
                </a:solidFill>
              </a:rPr>
              <a:t>газоснабжение </a:t>
            </a:r>
            <a:r>
              <a:rPr lang="ru-RU" sz="2400" dirty="0">
                <a:solidFill>
                  <a:prstClr val="black"/>
                </a:solidFill>
              </a:rPr>
              <a:t>(в том числе поставки бытового газа в баллонах</a:t>
            </a:r>
            <a:r>
              <a:rPr lang="ru-RU" sz="2400" dirty="0" smtClean="0">
                <a:solidFill>
                  <a:prstClr val="black"/>
                </a:solidFill>
              </a:rPr>
              <a:t>),</a:t>
            </a:r>
            <a:endParaRPr lang="en-US" sz="2400" dirty="0" smtClean="0">
              <a:solidFill>
                <a:prstClr val="black"/>
              </a:solidFill>
            </a:endParaRPr>
          </a:p>
          <a:p>
            <a:pPr>
              <a:buFontTx/>
              <a:buChar char="-"/>
            </a:pPr>
            <a:r>
              <a:rPr lang="ru-RU" sz="2400" dirty="0" smtClean="0">
                <a:solidFill>
                  <a:prstClr val="black"/>
                </a:solidFill>
              </a:rPr>
              <a:t> </a:t>
            </a:r>
            <a:r>
              <a:rPr lang="ru-RU" sz="2400" b="1" i="1" dirty="0">
                <a:solidFill>
                  <a:prstClr val="black"/>
                </a:solidFill>
              </a:rPr>
              <a:t>отопление</a:t>
            </a:r>
            <a:r>
              <a:rPr lang="ru-RU" sz="2400" dirty="0">
                <a:solidFill>
                  <a:prstClr val="black"/>
                </a:solidFill>
              </a:rPr>
              <a:t> </a:t>
            </a:r>
            <a:r>
              <a:rPr lang="ru-RU" sz="2400" dirty="0" smtClean="0"/>
              <a:t> </a:t>
            </a:r>
            <a:r>
              <a:rPr lang="ru-RU" sz="2400" dirty="0"/>
              <a:t>(теплоснабжение, в том числе поставки твердого топлива при наличии печного отопления).</a:t>
            </a:r>
          </a:p>
          <a:p>
            <a:r>
              <a:rPr lang="ru-RU" sz="2400" dirty="0"/>
              <a:t>(в ред. Федерального закона от 07.12.2011 N 417-ФЗ)</a:t>
            </a:r>
          </a:p>
          <a:p>
            <a:pPr algn="r"/>
            <a:r>
              <a:rPr lang="ru-RU" sz="2400" dirty="0"/>
              <a:t>  ЖК РФ Статья 154</a:t>
            </a:r>
          </a:p>
          <a:p>
            <a:pPr algn="just"/>
            <a:endParaRPr lang="ru-RU" sz="2400" dirty="0"/>
          </a:p>
          <a:p>
            <a:pPr algn="ctr"/>
            <a:endParaRPr lang="ru-RU" sz="2000" dirty="0"/>
          </a:p>
        </p:txBody>
      </p:sp>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Tree>
    <p:extLst>
      <p:ext uri="{BB962C8B-B14F-4D97-AF65-F5344CB8AC3E}">
        <p14:creationId xmlns:p14="http://schemas.microsoft.com/office/powerpoint/2010/main" val="9145591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3554553376"/>
              </p:ext>
            </p:extLst>
          </p:nvPr>
        </p:nvGraphicFramePr>
        <p:xfrm>
          <a:off x="323528" y="116633"/>
          <a:ext cx="8712967" cy="6121518"/>
        </p:xfrm>
        <a:graphic>
          <a:graphicData uri="http://schemas.openxmlformats.org/drawingml/2006/table">
            <a:tbl>
              <a:tblPr>
                <a:tableStyleId>{5C22544A-7EE6-4342-B048-85BDC9FD1C3A}</a:tableStyleId>
              </a:tblPr>
              <a:tblGrid>
                <a:gridCol w="1656184"/>
                <a:gridCol w="2592288"/>
                <a:gridCol w="4464495"/>
              </a:tblGrid>
              <a:tr h="1654671">
                <a:tc>
                  <a:txBody>
                    <a:bodyPr/>
                    <a:lstStyle/>
                    <a:p>
                      <a:pPr>
                        <a:lnSpc>
                          <a:spcPct val="107000"/>
                        </a:lnSpc>
                        <a:spcAft>
                          <a:spcPts val="0"/>
                        </a:spcAft>
                      </a:pPr>
                      <a:r>
                        <a:rPr lang="ru-RU" sz="1400" dirty="0">
                          <a:effectLst/>
                        </a:rPr>
                        <a:t> </a:t>
                      </a:r>
                      <a:endParaRPr lang="ru-RU" sz="14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400" dirty="0">
                          <a:effectLst/>
                        </a:rPr>
                        <a:t>Допустимая продолжительность перерывов предоставления коммунальной услуги и допустимые отклонения качества коммунальной услуги</a:t>
                      </a:r>
                      <a:endParaRPr lang="ru-RU" sz="14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400" dirty="0">
                          <a:effectLst/>
                        </a:rPr>
                        <a:t>Условия и порядок изменения размера платы за коммунальную услугу при предоставлении коммунальной услуги ненадлежащего качества и (или) с перерывами, превышающими установленную продолжительность</a:t>
                      </a:r>
                      <a:endParaRPr lang="ru-RU" sz="1400" dirty="0">
                        <a:effectLst/>
                        <a:latin typeface="Arial" panose="020B0604020202020204" pitchFamily="34" charset="0"/>
                        <a:ea typeface="Times New Roman" panose="02020603050405020304" pitchFamily="18" charset="0"/>
                      </a:endParaRPr>
                    </a:p>
                  </a:txBody>
                  <a:tcPr marL="39370" marR="39370" marT="64770" marB="64770"/>
                </a:tc>
              </a:tr>
              <a:tr h="4394000">
                <a:tc>
                  <a:txBody>
                    <a:bodyPr/>
                    <a:lstStyle/>
                    <a:p>
                      <a:pPr algn="just">
                        <a:lnSpc>
                          <a:spcPct val="107000"/>
                        </a:lnSpc>
                        <a:spcAft>
                          <a:spcPts val="0"/>
                        </a:spcAft>
                      </a:pPr>
                      <a:r>
                        <a:rPr lang="ru-RU" sz="1600" dirty="0" smtClean="0">
                          <a:effectLst/>
                          <a:latin typeface="Arial" panose="020B0604020202020204" pitchFamily="34" charset="0"/>
                          <a:ea typeface="Times New Roman" panose="02020603050405020304" pitchFamily="18" charset="0"/>
                        </a:rPr>
                        <a:t>1. Бесперебойное </a:t>
                      </a:r>
                      <a:r>
                        <a:rPr lang="ru-RU" sz="1600" dirty="0">
                          <a:effectLst/>
                          <a:latin typeface="Arial" panose="020B0604020202020204" pitchFamily="34" charset="0"/>
                          <a:ea typeface="Times New Roman" panose="02020603050405020304" pitchFamily="18" charset="0"/>
                        </a:rPr>
                        <a:t>круглосуточное электроснабжение в течение года </a:t>
                      </a:r>
                      <a:endParaRPr lang="ru-RU" sz="1600" u="none" strike="noStrike" dirty="0" smtClean="0">
                        <a:solidFill>
                          <a:srgbClr val="0000FF"/>
                        </a:solidFill>
                        <a:effectLst/>
                        <a:latin typeface="Arial" panose="020B0604020202020204" pitchFamily="34" charset="0"/>
                        <a:ea typeface="Times New Roman" panose="02020603050405020304" pitchFamily="18" charset="0"/>
                      </a:endParaRPr>
                    </a:p>
                    <a:p>
                      <a:pPr algn="just">
                        <a:lnSpc>
                          <a:spcPct val="107000"/>
                        </a:lnSpc>
                        <a:spcAft>
                          <a:spcPts val="0"/>
                        </a:spcAft>
                      </a:pPr>
                      <a:endParaRPr lang="ru-RU" sz="16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just">
                        <a:lnSpc>
                          <a:spcPct val="107000"/>
                        </a:lnSpc>
                        <a:spcAft>
                          <a:spcPts val="0"/>
                        </a:spcAft>
                      </a:pPr>
                      <a:r>
                        <a:rPr lang="ru-RU" sz="1600" dirty="0">
                          <a:effectLst/>
                          <a:latin typeface="Arial" panose="020B0604020202020204" pitchFamily="34" charset="0"/>
                          <a:ea typeface="Times New Roman" panose="02020603050405020304" pitchFamily="18" charset="0"/>
                        </a:rPr>
                        <a:t>допустимая продолжительность перерыва электроснабжения:</a:t>
                      </a:r>
                    </a:p>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2 часа - при наличии двух независимых взаимно резервирующих источников питания </a:t>
                      </a:r>
                      <a:r>
                        <a:rPr lang="ru-RU" sz="1600" u="none" strike="noStrike" dirty="0">
                          <a:solidFill>
                            <a:srgbClr val="0000FF"/>
                          </a:solidFill>
                          <a:effectLst/>
                          <a:latin typeface="Arial" panose="020B0604020202020204" pitchFamily="34" charset="0"/>
                          <a:ea typeface="Times New Roman" panose="02020603050405020304" pitchFamily="18" charset="0"/>
                          <a:hlinkClick r:id="rId4" action="ppaction://hlinkfile" tooltip="&lt;4&gt; Информацию о наличии резервирующих источников питания электрической энергией потребитель получает у исполнителя."/>
                        </a:rPr>
                        <a:t>&lt;4&gt;</a:t>
                      </a:r>
                      <a:r>
                        <a:rPr lang="ru-RU" sz="1600" dirty="0">
                          <a:effectLst/>
                          <a:latin typeface="Arial" panose="020B0604020202020204" pitchFamily="34" charset="0"/>
                          <a:ea typeface="Times New Roman" panose="02020603050405020304" pitchFamily="18" charset="0"/>
                        </a:rPr>
                        <a:t>;</a:t>
                      </a:r>
                    </a:p>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24 часа - при наличии 1 источника питания</a:t>
                      </a:r>
                    </a:p>
                  </a:txBody>
                  <a:tcPr marL="39370" marR="39370" marT="64770" marB="64770"/>
                </a:tc>
                <a:tc>
                  <a:txBody>
                    <a:bodyPr/>
                    <a:lstStyle/>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за каждый час </a:t>
                      </a:r>
                      <a:r>
                        <a:rPr lang="ru-RU" sz="1600" dirty="0">
                          <a:effectLst/>
                          <a:latin typeface="Arial" panose="020B0604020202020204" pitchFamily="34" charset="0"/>
                          <a:ea typeface="Times New Roman" panose="02020603050405020304" pitchFamily="18" charset="0"/>
                        </a:rPr>
                        <a:t>превышения допустимой продолжительности перерыва электроснабжения, исчисленной суммарно за расчетный период, в котором произошло указанное превышение, размер платы за коммунальную услугу за такой расчетный период </a:t>
                      </a:r>
                      <a:r>
                        <a:rPr lang="ru-RU" sz="1600" b="1" dirty="0">
                          <a:effectLst/>
                          <a:latin typeface="Arial" panose="020B0604020202020204" pitchFamily="34" charset="0"/>
                          <a:ea typeface="Times New Roman" panose="02020603050405020304" pitchFamily="18" charset="0"/>
                        </a:rPr>
                        <a:t>снижается на 0,15 процента</a:t>
                      </a:r>
                      <a:r>
                        <a:rPr lang="ru-RU" sz="1600" dirty="0">
                          <a:effectLst/>
                          <a:latin typeface="Arial" panose="020B0604020202020204" pitchFamily="34" charset="0"/>
                          <a:ea typeface="Times New Roman" panose="02020603050405020304" pitchFamily="18" charset="0"/>
                        </a:rPr>
                        <a:t> размера платы, определенного за такой расчетный период в соответствии с </a:t>
                      </a:r>
                      <a:r>
                        <a:rPr lang="ru-RU" sz="1600" u="none" strike="noStrike" dirty="0">
                          <a:solidFill>
                            <a:srgbClr val="0000FF"/>
                          </a:solidFill>
                          <a:effectLst/>
                          <a:latin typeface="Arial" panose="020B0604020202020204" pitchFamily="34" charset="0"/>
                          <a:ea typeface="Times New Roman" panose="02020603050405020304" pitchFamily="18" charset="0"/>
                          <a:hlinkClick r:id="rId5" action="ppaction://hlinkfile" tooltip="РАСЧЕТ РАЗМЕРА ПЛАТЫ ЗА КОММУНАЛЬНЫЕ УСЛУГИ"/>
                        </a:rPr>
                        <a:t>приложением N 2</a:t>
                      </a:r>
                      <a:r>
                        <a:rPr lang="ru-RU" sz="1600" dirty="0">
                          <a:effectLst/>
                          <a:latin typeface="Arial" panose="020B0604020202020204" pitchFamily="34" charset="0"/>
                          <a:ea typeface="Times New Roman" panose="02020603050405020304" pitchFamily="18" charset="0"/>
                        </a:rPr>
                        <a:t> к Правилам, с учетом положений </a:t>
                      </a:r>
                      <a:r>
                        <a:rPr lang="ru-RU" sz="1600" u="none" strike="noStrike" dirty="0">
                          <a:solidFill>
                            <a:srgbClr val="0000FF"/>
                          </a:solidFill>
                          <a:effectLst/>
                          <a:latin typeface="Arial" panose="020B0604020202020204" pitchFamily="34" charset="0"/>
                          <a:ea typeface="Times New Roman" panose="02020603050405020304" pitchFamily="18" charset="0"/>
                          <a:hlinkClick r:id="rId6" action="ppaction://hlinkfile" tooltip="IX. Случаи и основания изменения размера платы"/>
                        </a:rPr>
                        <a:t>раздела IX</a:t>
                      </a:r>
                      <a:r>
                        <a:rPr lang="ru-RU" sz="1600" dirty="0">
                          <a:effectLst/>
                          <a:latin typeface="Arial" panose="020B0604020202020204" pitchFamily="34" charset="0"/>
                          <a:ea typeface="Times New Roman" panose="02020603050405020304" pitchFamily="18" charset="0"/>
                        </a:rPr>
                        <a:t> Правил</a:t>
                      </a:r>
                    </a:p>
                  </a:txBody>
                  <a:tcPr marL="39370" marR="39370" marT="64770" marB="64770"/>
                </a:tc>
              </a:tr>
            </a:tbl>
          </a:graphicData>
        </a:graphic>
      </p:graphicFrame>
    </p:spTree>
    <p:extLst>
      <p:ext uri="{BB962C8B-B14F-4D97-AF65-F5344CB8AC3E}">
        <p14:creationId xmlns:p14="http://schemas.microsoft.com/office/powerpoint/2010/main" val="11768378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736828749"/>
              </p:ext>
            </p:extLst>
          </p:nvPr>
        </p:nvGraphicFramePr>
        <p:xfrm>
          <a:off x="323528" y="116633"/>
          <a:ext cx="8712967" cy="6121518"/>
        </p:xfrm>
        <a:graphic>
          <a:graphicData uri="http://schemas.openxmlformats.org/drawingml/2006/table">
            <a:tbl>
              <a:tblPr>
                <a:tableStyleId>{5C22544A-7EE6-4342-B048-85BDC9FD1C3A}</a:tableStyleId>
              </a:tblPr>
              <a:tblGrid>
                <a:gridCol w="1656184"/>
                <a:gridCol w="2592288"/>
                <a:gridCol w="4464495"/>
              </a:tblGrid>
              <a:tr h="1654671">
                <a:tc>
                  <a:txBody>
                    <a:bodyPr/>
                    <a:lstStyle/>
                    <a:p>
                      <a:pPr>
                        <a:lnSpc>
                          <a:spcPct val="107000"/>
                        </a:lnSpc>
                        <a:spcAft>
                          <a:spcPts val="0"/>
                        </a:spcAft>
                      </a:pPr>
                      <a:r>
                        <a:rPr lang="ru-RU" sz="1400" dirty="0">
                          <a:effectLst/>
                        </a:rPr>
                        <a:t> </a:t>
                      </a:r>
                      <a:endParaRPr lang="ru-RU" sz="14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400" dirty="0">
                          <a:effectLst/>
                        </a:rPr>
                        <a:t>Допустимая продолжительность перерывов предоставления коммунальной услуги и допустимые отклонения качества коммунальной услуги</a:t>
                      </a:r>
                      <a:endParaRPr lang="ru-RU" sz="14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400" dirty="0">
                          <a:effectLst/>
                        </a:rPr>
                        <a:t>Условия и порядок изменения размера платы за коммунальную услугу при предоставлении коммунальной услуги ненадлежащего качества и (или) с перерывами, превышающими установленную продолжительность</a:t>
                      </a:r>
                      <a:endParaRPr lang="ru-RU" sz="1400" dirty="0">
                        <a:effectLst/>
                        <a:latin typeface="Arial" panose="020B0604020202020204" pitchFamily="34" charset="0"/>
                        <a:ea typeface="Times New Roman" panose="02020603050405020304" pitchFamily="18" charset="0"/>
                      </a:endParaRPr>
                    </a:p>
                  </a:txBody>
                  <a:tcPr marL="39370" marR="39370" marT="64770" marB="64770"/>
                </a:tc>
              </a:tr>
              <a:tr h="4394000">
                <a:tc>
                  <a:txBody>
                    <a:bodyPr/>
                    <a:lstStyle/>
                    <a:p>
                      <a:pPr algn="just">
                        <a:lnSpc>
                          <a:spcPct val="107000"/>
                        </a:lnSpc>
                        <a:spcAft>
                          <a:spcPts val="0"/>
                        </a:spcAft>
                      </a:pPr>
                      <a:r>
                        <a:rPr lang="ru-RU" sz="1600" dirty="0" smtClean="0">
                          <a:effectLst/>
                          <a:latin typeface="Arial" panose="020B0604020202020204" pitchFamily="34" charset="0"/>
                          <a:ea typeface="Times New Roman" panose="02020603050405020304" pitchFamily="18" charset="0"/>
                        </a:rPr>
                        <a:t>2. </a:t>
                      </a:r>
                      <a:r>
                        <a:rPr lang="ru-RU" sz="1600" dirty="0">
                          <a:effectLst/>
                          <a:latin typeface="Arial" panose="020B0604020202020204" pitchFamily="34" charset="0"/>
                          <a:ea typeface="Times New Roman" panose="02020603050405020304" pitchFamily="18" charset="0"/>
                        </a:rPr>
                        <a:t>Постоянное соответствие </a:t>
                      </a:r>
                      <a:r>
                        <a:rPr lang="ru-RU" sz="1600" b="1" dirty="0">
                          <a:effectLst/>
                          <a:latin typeface="Arial" panose="020B0604020202020204" pitchFamily="34" charset="0"/>
                          <a:ea typeface="Times New Roman" panose="02020603050405020304" pitchFamily="18" charset="0"/>
                        </a:rPr>
                        <a:t>напряжения и частоты </a:t>
                      </a:r>
                      <a:r>
                        <a:rPr lang="ru-RU" sz="1600" dirty="0">
                          <a:effectLst/>
                          <a:latin typeface="Arial" panose="020B0604020202020204" pitchFamily="34" charset="0"/>
                          <a:ea typeface="Times New Roman" panose="02020603050405020304" pitchFamily="18" charset="0"/>
                        </a:rPr>
                        <a:t>электрического тока требованиям законодательства Российской Федерации о техническом регулировании (ГОСТ 32144-2014)</a:t>
                      </a:r>
                    </a:p>
                  </a:txBody>
                  <a:tcPr marL="39370" marR="39370" marT="64770" marB="64770"/>
                </a:tc>
                <a:tc>
                  <a:txBody>
                    <a:bodyPr/>
                    <a:lstStyle/>
                    <a:p>
                      <a:pPr algn="just">
                        <a:lnSpc>
                          <a:spcPct val="107000"/>
                        </a:lnSpc>
                        <a:spcAft>
                          <a:spcPts val="0"/>
                        </a:spcAft>
                      </a:pPr>
                      <a:r>
                        <a:rPr lang="ru-RU" sz="1600" dirty="0">
                          <a:effectLst/>
                          <a:latin typeface="Arial" panose="020B0604020202020204" pitchFamily="34" charset="0"/>
                          <a:ea typeface="Times New Roman" panose="02020603050405020304" pitchFamily="18" charset="0"/>
                        </a:rPr>
                        <a:t>отклонение напряжения и (или) частоты электрического тока от требований законодательства Российской Федерации о техническом регулировании </a:t>
                      </a:r>
                      <a:r>
                        <a:rPr lang="ru-RU" sz="1600" b="1" dirty="0">
                          <a:effectLst/>
                          <a:latin typeface="Arial" panose="020B0604020202020204" pitchFamily="34" charset="0"/>
                          <a:ea typeface="Times New Roman" panose="02020603050405020304" pitchFamily="18" charset="0"/>
                        </a:rPr>
                        <a:t>не допускается</a:t>
                      </a:r>
                    </a:p>
                  </a:txBody>
                  <a:tcPr marL="39370" marR="39370" marT="64770" marB="64770"/>
                </a:tc>
                <a:tc>
                  <a:txBody>
                    <a:bodyPr/>
                    <a:lstStyle/>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за каждый час </a:t>
                      </a:r>
                      <a:r>
                        <a:rPr lang="ru-RU" sz="1600" dirty="0">
                          <a:effectLst/>
                          <a:latin typeface="Arial" panose="020B0604020202020204" pitchFamily="34" charset="0"/>
                          <a:ea typeface="Times New Roman" panose="02020603050405020304" pitchFamily="18" charset="0"/>
                        </a:rPr>
                        <a:t>снабжения электрической энергией, не соответствующей требованиям законодательства Российской Федерации о техническом регулировании, суммарно в течение расчетного периода, в котором произошло отклонение напряжения и (или) частоты электрического тока от указанных требований, размер платы за коммунальную услугу за такой расчетный период </a:t>
                      </a:r>
                      <a:r>
                        <a:rPr lang="ru-RU" sz="1600" b="1" dirty="0">
                          <a:effectLst/>
                          <a:latin typeface="Arial" panose="020B0604020202020204" pitchFamily="34" charset="0"/>
                          <a:ea typeface="Times New Roman" panose="02020603050405020304" pitchFamily="18" charset="0"/>
                        </a:rPr>
                        <a:t>снижается на 0,15 процента</a:t>
                      </a:r>
                      <a:r>
                        <a:rPr lang="ru-RU" sz="1600" dirty="0">
                          <a:effectLst/>
                          <a:latin typeface="Arial" panose="020B0604020202020204" pitchFamily="34" charset="0"/>
                          <a:ea typeface="Times New Roman" panose="02020603050405020304" pitchFamily="18" charset="0"/>
                        </a:rPr>
                        <a:t> размера платы, определенного за такой расчетный период в соответствии с </a:t>
                      </a:r>
                      <a:r>
                        <a:rPr lang="ru-RU" sz="1600" u="none" strike="noStrike" dirty="0">
                          <a:solidFill>
                            <a:srgbClr val="0000FF"/>
                          </a:solidFill>
                          <a:effectLst/>
                          <a:latin typeface="Arial" panose="020B0604020202020204" pitchFamily="34" charset="0"/>
                          <a:ea typeface="Times New Roman" panose="02020603050405020304" pitchFamily="18" charset="0"/>
                          <a:hlinkClick r:id="rId4" action="ppaction://hlinkfile" tooltip="РАСЧЕТ РАЗМЕРА ПЛАТЫ ЗА КОММУНАЛЬНЫЕ УСЛУГИ"/>
                        </a:rPr>
                        <a:t>приложением N 2</a:t>
                      </a:r>
                      <a:r>
                        <a:rPr lang="ru-RU" sz="1600" dirty="0">
                          <a:effectLst/>
                          <a:latin typeface="Arial" panose="020B0604020202020204" pitchFamily="34" charset="0"/>
                          <a:ea typeface="Times New Roman" panose="02020603050405020304" pitchFamily="18" charset="0"/>
                        </a:rPr>
                        <a:t> к Правилам, с учетом положений </a:t>
                      </a:r>
                      <a:r>
                        <a:rPr lang="ru-RU" sz="1600" u="none" strike="noStrike" dirty="0">
                          <a:solidFill>
                            <a:srgbClr val="0000FF"/>
                          </a:solidFill>
                          <a:effectLst/>
                          <a:latin typeface="Arial" panose="020B0604020202020204" pitchFamily="34" charset="0"/>
                          <a:ea typeface="Times New Roman" panose="02020603050405020304" pitchFamily="18" charset="0"/>
                          <a:hlinkClick r:id="rId5" action="ppaction://hlinkfile" tooltip="IX. Случаи и основания изменения размера платы"/>
                        </a:rPr>
                        <a:t>раздела IX</a:t>
                      </a:r>
                      <a:r>
                        <a:rPr lang="ru-RU" sz="1600" dirty="0">
                          <a:effectLst/>
                          <a:latin typeface="Arial" panose="020B0604020202020204" pitchFamily="34" charset="0"/>
                          <a:ea typeface="Times New Roman" panose="02020603050405020304" pitchFamily="18" charset="0"/>
                        </a:rPr>
                        <a:t> Правил</a:t>
                      </a:r>
                    </a:p>
                  </a:txBody>
                  <a:tcPr marL="39370" marR="39370" marT="64770" marB="64770"/>
                </a:tc>
              </a:tr>
            </a:tbl>
          </a:graphicData>
        </a:graphic>
      </p:graphicFrame>
    </p:spTree>
    <p:extLst>
      <p:ext uri="{BB962C8B-B14F-4D97-AF65-F5344CB8AC3E}">
        <p14:creationId xmlns:p14="http://schemas.microsoft.com/office/powerpoint/2010/main" val="27502566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179512" y="1628800"/>
            <a:ext cx="8647538" cy="3795911"/>
          </a:xfrm>
          <a:prstGeom prst="rect">
            <a:avLst/>
          </a:prstGeom>
        </p:spPr>
        <p:txBody>
          <a:bodyPr wrap="square">
            <a:spAutoFit/>
          </a:bodyPr>
          <a:lstStyle/>
          <a:p>
            <a:pPr indent="342900" algn="ctr">
              <a:spcBef>
                <a:spcPts val="1000"/>
              </a:spcBef>
            </a:pPr>
            <a:r>
              <a:rPr lang="ru-RU" sz="2800" b="1" dirty="0" smtClean="0">
                <a:latin typeface="Arial" panose="020B0604020202020204" pitchFamily="34" charset="0"/>
                <a:ea typeface="Times New Roman" panose="02020603050405020304" pitchFamily="18" charset="0"/>
              </a:rPr>
              <a:t>Виды </a:t>
            </a:r>
            <a:r>
              <a:rPr lang="ru-RU" sz="2800" b="1" dirty="0">
                <a:latin typeface="Arial" panose="020B0604020202020204" pitchFamily="34" charset="0"/>
                <a:ea typeface="Times New Roman" panose="02020603050405020304" pitchFamily="18" charset="0"/>
              </a:rPr>
              <a:t>коммунальных услуг</a:t>
            </a:r>
            <a:endParaRPr lang="ru-RU" sz="2800" dirty="0">
              <a:latin typeface="Arial" panose="020B0604020202020204" pitchFamily="34" charset="0"/>
              <a:ea typeface="Times New Roman" panose="02020603050405020304" pitchFamily="18" charset="0"/>
            </a:endParaRPr>
          </a:p>
          <a:p>
            <a:pPr indent="342900" algn="just">
              <a:spcBef>
                <a:spcPts val="1000"/>
              </a:spcBef>
              <a:spcAft>
                <a:spcPts val="0"/>
              </a:spcAft>
            </a:pPr>
            <a:r>
              <a:rPr lang="ru-RU" sz="2800" dirty="0" smtClean="0">
                <a:latin typeface="Arial" panose="020B0604020202020204" pitchFamily="34" charset="0"/>
                <a:ea typeface="Times New Roman" panose="02020603050405020304" pitchFamily="18" charset="0"/>
              </a:rPr>
              <a:t>д</a:t>
            </a:r>
            <a:r>
              <a:rPr lang="ru-RU" sz="2800" dirty="0">
                <a:latin typeface="Arial" panose="020B0604020202020204" pitchFamily="34" charset="0"/>
                <a:ea typeface="Times New Roman" panose="02020603050405020304" pitchFamily="18" charset="0"/>
              </a:rPr>
              <a:t>) </a:t>
            </a:r>
            <a:r>
              <a:rPr lang="ru-RU" sz="2800" b="1" dirty="0">
                <a:latin typeface="Arial" panose="020B0604020202020204" pitchFamily="34" charset="0"/>
                <a:ea typeface="Times New Roman" panose="02020603050405020304" pitchFamily="18" charset="0"/>
              </a:rPr>
              <a:t>газоснабжение</a:t>
            </a:r>
            <a:r>
              <a:rPr lang="ru-RU" sz="2800" dirty="0">
                <a:latin typeface="Arial" panose="020B0604020202020204" pitchFamily="34" charset="0"/>
                <a:ea typeface="Times New Roman" panose="02020603050405020304" pitchFamily="18" charset="0"/>
              </a:rPr>
              <a:t>, то есть </a:t>
            </a:r>
            <a:r>
              <a:rPr lang="ru-RU" sz="2800" b="1" dirty="0">
                <a:latin typeface="Arial" panose="020B0604020202020204" pitchFamily="34" charset="0"/>
                <a:ea typeface="Times New Roman" panose="02020603050405020304" pitchFamily="18" charset="0"/>
              </a:rPr>
              <a:t>снабжение газом</a:t>
            </a:r>
            <a:r>
              <a:rPr lang="ru-RU" sz="2800" dirty="0">
                <a:latin typeface="Arial" panose="020B0604020202020204" pitchFamily="34" charset="0"/>
                <a:ea typeface="Times New Roman" panose="02020603050405020304" pitchFamily="18" charset="0"/>
              </a:rPr>
              <a:t>, подаваемым по централизованным сетям газоснабжения и внутридомовым инженерным системам </a:t>
            </a:r>
            <a:r>
              <a:rPr lang="ru-RU" sz="2800" dirty="0" smtClean="0">
                <a:latin typeface="Arial" panose="020B0604020202020204" pitchFamily="34" charset="0"/>
                <a:ea typeface="Times New Roman" panose="02020603050405020304" pitchFamily="18" charset="0"/>
              </a:rPr>
              <a:t>в </a:t>
            </a:r>
            <a:r>
              <a:rPr lang="ru-RU" sz="2800" dirty="0">
                <a:latin typeface="Arial" panose="020B0604020202020204" pitchFamily="34" charset="0"/>
                <a:ea typeface="Times New Roman" panose="02020603050405020304" pitchFamily="18" charset="0"/>
              </a:rPr>
              <a:t>жилые и нежилые помещения в </a:t>
            </a:r>
            <a:r>
              <a:rPr lang="ru-RU" sz="2800" dirty="0" smtClean="0">
                <a:latin typeface="Arial" panose="020B0604020202020204" pitchFamily="34" charset="0"/>
                <a:ea typeface="Times New Roman" panose="02020603050405020304" pitchFamily="18" charset="0"/>
              </a:rPr>
              <a:t>МКД, </a:t>
            </a:r>
            <a:r>
              <a:rPr lang="ru-RU" sz="2800" dirty="0">
                <a:latin typeface="Arial" panose="020B0604020202020204" pitchFamily="34" charset="0"/>
                <a:ea typeface="Times New Roman" panose="02020603050405020304" pitchFamily="18" charset="0"/>
              </a:rPr>
              <a:t>в помещения, входящие в состав </a:t>
            </a:r>
            <a:r>
              <a:rPr lang="ru-RU" sz="2800" dirty="0" smtClean="0">
                <a:latin typeface="Arial" panose="020B0604020202020204" pitchFamily="34" charset="0"/>
                <a:ea typeface="Times New Roman" panose="02020603050405020304" pitchFamily="18" charset="0"/>
              </a:rPr>
              <a:t>ОИ </a:t>
            </a:r>
            <a:r>
              <a:rPr lang="ru-RU" sz="2800" dirty="0">
                <a:latin typeface="Arial" panose="020B0604020202020204" pitchFamily="34" charset="0"/>
                <a:ea typeface="Times New Roman" panose="02020603050405020304" pitchFamily="18" charset="0"/>
              </a:rPr>
              <a:t>в </a:t>
            </a:r>
            <a:r>
              <a:rPr lang="ru-RU" sz="2800" dirty="0" smtClean="0">
                <a:latin typeface="Arial" panose="020B0604020202020204" pitchFamily="34" charset="0"/>
                <a:ea typeface="Times New Roman" panose="02020603050405020304" pitchFamily="18" charset="0"/>
              </a:rPr>
              <a:t>МКД, </a:t>
            </a:r>
            <a:r>
              <a:rPr lang="ru-RU" sz="2800" dirty="0">
                <a:latin typeface="Arial" panose="020B0604020202020204" pitchFamily="34" charset="0"/>
                <a:ea typeface="Times New Roman" panose="02020603050405020304" pitchFamily="18" charset="0"/>
              </a:rPr>
              <a:t>а также </a:t>
            </a:r>
            <a:r>
              <a:rPr lang="ru-RU" sz="2800" b="1" dirty="0">
                <a:latin typeface="Arial" panose="020B0604020202020204" pitchFamily="34" charset="0"/>
                <a:ea typeface="Times New Roman" panose="02020603050405020304" pitchFamily="18" charset="0"/>
              </a:rPr>
              <a:t>продажа бытового газа в баллонах</a:t>
            </a:r>
            <a:r>
              <a:rPr lang="ru-RU" sz="2800" dirty="0" smtClean="0">
                <a:latin typeface="Arial" panose="020B0604020202020204" pitchFamily="34" charset="0"/>
                <a:ea typeface="Times New Roman" panose="02020603050405020304" pitchFamily="18" charset="0"/>
              </a:rPr>
              <a:t>;</a:t>
            </a:r>
          </a:p>
          <a:p>
            <a:pPr indent="342900" algn="just">
              <a:spcBef>
                <a:spcPts val="1000"/>
              </a:spcBef>
              <a:spcAft>
                <a:spcPts val="0"/>
              </a:spcAft>
            </a:pPr>
            <a:endParaRPr lang="ru-RU" sz="28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3252958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23528" y="116632"/>
            <a:ext cx="8496944" cy="5668218"/>
          </a:xfrm>
          <a:prstGeom prst="rect">
            <a:avLst/>
          </a:prstGeom>
        </p:spPr>
        <p:txBody>
          <a:bodyPr wrap="square">
            <a:spAutoFit/>
          </a:bodyPr>
          <a:lstStyle/>
          <a:p>
            <a:pPr indent="342900" algn="just">
              <a:spcAft>
                <a:spcPts val="0"/>
              </a:spcAft>
            </a:pPr>
            <a:r>
              <a:rPr lang="ru-RU" dirty="0" smtClean="0">
                <a:latin typeface="Arial" panose="020B0604020202020204" pitchFamily="34" charset="0"/>
                <a:ea typeface="Times New Roman" panose="02020603050405020304" pitchFamily="18" charset="0"/>
              </a:rPr>
              <a:t>.</a:t>
            </a:r>
            <a:endParaRPr lang="ru-RU" dirty="0">
              <a:latin typeface="Arial" panose="020B0604020202020204" pitchFamily="34" charset="0"/>
              <a:ea typeface="Times New Roman" panose="02020603050405020304" pitchFamily="18" charset="0"/>
            </a:endParaRPr>
          </a:p>
          <a:p>
            <a:pPr indent="342900" algn="just">
              <a:spcBef>
                <a:spcPts val="1000"/>
              </a:spcBef>
              <a:spcAft>
                <a:spcPts val="0"/>
              </a:spcAft>
            </a:pPr>
            <a:r>
              <a:rPr lang="ru-RU" sz="2800" dirty="0">
                <a:latin typeface="Arial" panose="020B0604020202020204" pitchFamily="34" charset="0"/>
                <a:ea typeface="Times New Roman" panose="02020603050405020304" pitchFamily="18" charset="0"/>
              </a:rPr>
              <a:t>Исполнитель осуществляет газоснабжение потребителя в помещении в многоквартирном доме </a:t>
            </a:r>
            <a:r>
              <a:rPr lang="ru-RU" sz="2800" b="1" dirty="0">
                <a:latin typeface="Arial" panose="020B0604020202020204" pitchFamily="34" charset="0"/>
                <a:ea typeface="Times New Roman" panose="02020603050405020304" pitchFamily="18" charset="0"/>
              </a:rPr>
              <a:t>при наличии </a:t>
            </a:r>
            <a:r>
              <a:rPr lang="ru-RU" sz="2800" dirty="0">
                <a:latin typeface="Arial" panose="020B0604020202020204" pitchFamily="34" charset="0"/>
                <a:ea typeface="Times New Roman" panose="02020603050405020304" pitchFamily="18" charset="0"/>
              </a:rPr>
              <a:t>отвечающего установленным техническим требованиям </a:t>
            </a:r>
            <a:r>
              <a:rPr lang="ru-RU" sz="2800" b="1" dirty="0">
                <a:latin typeface="Arial" panose="020B0604020202020204" pitchFamily="34" charset="0"/>
                <a:ea typeface="Times New Roman" panose="02020603050405020304" pitchFamily="18" charset="0"/>
              </a:rPr>
              <a:t>бытового </a:t>
            </a:r>
            <a:r>
              <a:rPr lang="ru-RU" sz="2800" b="1" dirty="0" err="1">
                <a:latin typeface="Arial" panose="020B0604020202020204" pitchFamily="34" charset="0"/>
                <a:ea typeface="Times New Roman" panose="02020603050405020304" pitchFamily="18" charset="0"/>
              </a:rPr>
              <a:t>газопринимающего</a:t>
            </a:r>
            <a:r>
              <a:rPr lang="ru-RU" sz="2800" b="1" dirty="0">
                <a:latin typeface="Arial" panose="020B0604020202020204" pitchFamily="34" charset="0"/>
                <a:ea typeface="Times New Roman" panose="02020603050405020304" pitchFamily="18" charset="0"/>
              </a:rPr>
              <a:t> оборудования</a:t>
            </a:r>
            <a:r>
              <a:rPr lang="ru-RU" sz="2800" dirty="0">
                <a:latin typeface="Arial" panose="020B0604020202020204" pitchFamily="34" charset="0"/>
                <a:ea typeface="Times New Roman" panose="02020603050405020304" pitchFamily="18" charset="0"/>
              </a:rPr>
              <a:t>, вводного и внутреннего газопровода и другого необходимого внутриквартирного газового оборудования (далее - внутриквартирное газовое оборудование) и внутридомового газового оборудования в многоквартирном доме, а также при соблюдении условий, указанных в </a:t>
            </a:r>
            <a:r>
              <a:rPr lang="ru-RU" sz="2800" dirty="0">
                <a:solidFill>
                  <a:srgbClr val="0000FF"/>
                </a:solidFill>
                <a:latin typeface="Arial" panose="020B0604020202020204" pitchFamily="34" charset="0"/>
                <a:ea typeface="Times New Roman" panose="02020603050405020304" pitchFamily="18" charset="0"/>
                <a:hlinkClick r:id="rId4" action="ppaction://hlinkfile" tooltip="131. Газоснабжение потребителя производится при условии организованных исполнителем и осуществляемых специализированной организацией аварийно-диспетчерского обеспечения, надлежащего технического обслуживания и ремонта внутридомового газового оборудования "/>
              </a:rPr>
              <a:t>пункте 131</a:t>
            </a:r>
            <a:r>
              <a:rPr lang="ru-RU" sz="2800" dirty="0">
                <a:latin typeface="Arial" panose="020B0604020202020204" pitchFamily="34" charset="0"/>
                <a:ea typeface="Times New Roman" panose="02020603050405020304" pitchFamily="18" charset="0"/>
              </a:rPr>
              <a:t> настоящих Правил</a:t>
            </a:r>
            <a:r>
              <a:rPr lang="ru-RU" sz="2800" dirty="0" smtClean="0">
                <a:latin typeface="Arial" panose="020B0604020202020204" pitchFamily="34" charset="0"/>
                <a:ea typeface="Times New Roman" panose="02020603050405020304" pitchFamily="18" charset="0"/>
              </a:rPr>
              <a:t>.</a:t>
            </a:r>
            <a:endParaRPr lang="ru-RU" sz="28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06410146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179512" y="116632"/>
            <a:ext cx="8964488" cy="6124754"/>
          </a:xfrm>
          <a:prstGeom prst="rect">
            <a:avLst/>
          </a:prstGeom>
        </p:spPr>
        <p:txBody>
          <a:bodyPr wrap="square">
            <a:spAutoFit/>
          </a:bodyPr>
          <a:lstStyle/>
          <a:p>
            <a:pPr algn="just"/>
            <a:r>
              <a:rPr lang="ru-RU" sz="2800" dirty="0" smtClean="0"/>
              <a:t>    Газоснабжение </a:t>
            </a:r>
            <a:r>
              <a:rPr lang="ru-RU" sz="2800" dirty="0"/>
              <a:t>потребителя производится при условии организованных исполнителем и осуществляемых специализированной организацией аварийно-диспетчерского обеспечения, надлежащего технического обслуживания и ремонта внутридомового газового оборудования и внутриквартирного газового оборудования, а также при условии технического диагностирования внутридомового газового оборудования и внутриквартирного газового оборудования, которые осуществляются </a:t>
            </a:r>
            <a:r>
              <a:rPr lang="ru-RU" sz="2800" b="1" dirty="0"/>
              <a:t>по</a:t>
            </a:r>
            <a:r>
              <a:rPr lang="ru-RU" sz="2800" dirty="0"/>
              <a:t> соответствующим </a:t>
            </a:r>
            <a:r>
              <a:rPr lang="ru-RU" sz="2800" b="1" dirty="0"/>
              <a:t>договорам, заключенным</a:t>
            </a:r>
            <a:r>
              <a:rPr lang="ru-RU" sz="2800" dirty="0"/>
              <a:t>:</a:t>
            </a:r>
          </a:p>
          <a:p>
            <a:pPr algn="just"/>
            <a:r>
              <a:rPr lang="ru-RU" sz="2800" dirty="0"/>
              <a:t>(в ред. Постановления Правительства РФ от 09.09.2017 N 1091</a:t>
            </a:r>
            <a:r>
              <a:rPr lang="ru-RU" sz="2800" dirty="0" smtClean="0"/>
              <a:t>)</a:t>
            </a:r>
            <a:endParaRPr lang="ru-RU" sz="2800" dirty="0"/>
          </a:p>
        </p:txBody>
      </p:sp>
    </p:spTree>
    <p:extLst>
      <p:ext uri="{BB962C8B-B14F-4D97-AF65-F5344CB8AC3E}">
        <p14:creationId xmlns:p14="http://schemas.microsoft.com/office/powerpoint/2010/main" val="2124754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0" y="116632"/>
            <a:ext cx="9036496" cy="6494085"/>
          </a:xfrm>
          <a:prstGeom prst="rect">
            <a:avLst/>
          </a:prstGeom>
        </p:spPr>
        <p:txBody>
          <a:bodyPr wrap="square">
            <a:spAutoFit/>
          </a:bodyPr>
          <a:lstStyle/>
          <a:p>
            <a:pPr algn="just"/>
            <a:r>
              <a:rPr lang="ru-RU" sz="2600" dirty="0" smtClean="0">
                <a:latin typeface="Arial" panose="020B0604020202020204" pitchFamily="34" charset="0"/>
                <a:cs typeface="Arial" panose="020B0604020202020204" pitchFamily="34" charset="0"/>
              </a:rPr>
              <a:t>а</a:t>
            </a:r>
            <a:r>
              <a:rPr lang="ru-RU" sz="2600" dirty="0">
                <a:latin typeface="Arial" panose="020B0604020202020204" pitchFamily="34" charset="0"/>
                <a:cs typeface="Arial" panose="020B0604020202020204" pitchFamily="34" charset="0"/>
              </a:rPr>
              <a:t>) в многоквартирном доме:</a:t>
            </a:r>
          </a:p>
          <a:p>
            <a:pPr algn="just"/>
            <a:r>
              <a:rPr lang="ru-RU" sz="2600" b="1" dirty="0">
                <a:latin typeface="Arial" panose="020B0604020202020204" pitchFamily="34" charset="0"/>
                <a:cs typeface="Arial" panose="020B0604020202020204" pitchFamily="34" charset="0"/>
              </a:rPr>
              <a:t>в отношении внутридомового</a:t>
            </a:r>
            <a:r>
              <a:rPr lang="ru-RU" sz="2600" dirty="0">
                <a:latin typeface="Arial" panose="020B0604020202020204" pitchFamily="34" charset="0"/>
                <a:cs typeface="Arial" panose="020B0604020202020204" pitchFamily="34" charset="0"/>
              </a:rPr>
              <a:t> газового оборудования в </a:t>
            </a:r>
            <a:r>
              <a:rPr lang="ru-RU" sz="2600" dirty="0" smtClean="0">
                <a:latin typeface="Arial" panose="020B0604020202020204" pitchFamily="34" charset="0"/>
                <a:cs typeface="Arial" panose="020B0604020202020204" pitchFamily="34" charset="0"/>
              </a:rPr>
              <a:t>МКД - </a:t>
            </a:r>
            <a:r>
              <a:rPr lang="ru-RU" sz="2600" b="1" dirty="0">
                <a:latin typeface="Arial" panose="020B0604020202020204" pitchFamily="34" charset="0"/>
                <a:cs typeface="Arial" panose="020B0604020202020204" pitchFamily="34" charset="0"/>
              </a:rPr>
              <a:t>с товариществом или кооперативом, управляющей организацией</a:t>
            </a:r>
            <a:r>
              <a:rPr lang="ru-RU" sz="2600" dirty="0">
                <a:latin typeface="Arial" panose="020B0604020202020204" pitchFamily="34" charset="0"/>
                <a:cs typeface="Arial" panose="020B0604020202020204" pitchFamily="34" charset="0"/>
              </a:rPr>
              <a:t>, а при непосредственном управлении </a:t>
            </a:r>
            <a:r>
              <a:rPr lang="ru-RU" sz="2600" dirty="0" smtClean="0">
                <a:latin typeface="Arial" panose="020B0604020202020204" pitchFamily="34" charset="0"/>
                <a:cs typeface="Arial" panose="020B0604020202020204" pitchFamily="34" charset="0"/>
              </a:rPr>
              <a:t>МКД - </a:t>
            </a:r>
            <a:r>
              <a:rPr lang="ru-RU" sz="2600" dirty="0">
                <a:latin typeface="Arial" panose="020B0604020202020204" pitchFamily="34" charset="0"/>
                <a:cs typeface="Arial" panose="020B0604020202020204" pitchFamily="34" charset="0"/>
              </a:rPr>
              <a:t>с собственниками помещений в </a:t>
            </a:r>
            <a:r>
              <a:rPr lang="ru-RU" sz="2600" dirty="0" smtClean="0">
                <a:latin typeface="Arial" panose="020B0604020202020204" pitchFamily="34" charset="0"/>
                <a:cs typeface="Arial" panose="020B0604020202020204" pitchFamily="34" charset="0"/>
              </a:rPr>
              <a:t>МКД;</a:t>
            </a:r>
            <a:endParaRPr lang="ru-RU" sz="2600" dirty="0">
              <a:latin typeface="Arial" panose="020B0604020202020204" pitchFamily="34" charset="0"/>
              <a:cs typeface="Arial" panose="020B0604020202020204" pitchFamily="34" charset="0"/>
            </a:endParaRPr>
          </a:p>
          <a:p>
            <a:pPr algn="just"/>
            <a:r>
              <a:rPr lang="ru-RU" sz="2600" b="1" dirty="0">
                <a:latin typeface="Arial" panose="020B0604020202020204" pitchFamily="34" charset="0"/>
                <a:cs typeface="Arial" panose="020B0604020202020204" pitchFamily="34" charset="0"/>
              </a:rPr>
              <a:t>в отношении внутриквартирного </a:t>
            </a:r>
            <a:r>
              <a:rPr lang="ru-RU" sz="2600" dirty="0">
                <a:latin typeface="Arial" panose="020B0604020202020204" pitchFamily="34" charset="0"/>
                <a:cs typeface="Arial" panose="020B0604020202020204" pitchFamily="34" charset="0"/>
              </a:rPr>
              <a:t>газового оборудования - </a:t>
            </a:r>
            <a:r>
              <a:rPr lang="ru-RU" sz="2600" b="1" dirty="0">
                <a:latin typeface="Arial" panose="020B0604020202020204" pitchFamily="34" charset="0"/>
                <a:cs typeface="Arial" panose="020B0604020202020204" pitchFamily="34" charset="0"/>
              </a:rPr>
              <a:t>с собственником жилого или нежилого помещения</a:t>
            </a:r>
            <a:r>
              <a:rPr lang="ru-RU" sz="2600" dirty="0">
                <a:latin typeface="Arial" panose="020B0604020202020204" pitchFamily="34" charset="0"/>
                <a:cs typeface="Arial" panose="020B0604020202020204" pitchFamily="34" charset="0"/>
              </a:rPr>
              <a:t>, а в отношении внутриквартирного газового оборудования, установленного в жилом помещении государственного или муниципального жилищного фонда:</a:t>
            </a:r>
          </a:p>
          <a:p>
            <a:pPr algn="just"/>
            <a:r>
              <a:rPr lang="ru-RU" sz="2600" b="1" dirty="0">
                <a:latin typeface="Arial" panose="020B0604020202020204" pitchFamily="34" charset="0"/>
                <a:cs typeface="Arial" panose="020B0604020202020204" pitchFamily="34" charset="0"/>
              </a:rPr>
              <a:t>с нанимателем </a:t>
            </a:r>
            <a:r>
              <a:rPr lang="ru-RU" sz="2600" dirty="0">
                <a:latin typeface="Arial" panose="020B0604020202020204" pitchFamily="34" charset="0"/>
                <a:cs typeface="Arial" panose="020B0604020202020204" pitchFamily="34" charset="0"/>
              </a:rPr>
              <a:t>такого жилого помещения - </a:t>
            </a:r>
            <a:r>
              <a:rPr lang="ru-RU" sz="2600" b="1" dirty="0">
                <a:latin typeface="Arial" panose="020B0604020202020204" pitchFamily="34" charset="0"/>
                <a:cs typeface="Arial" panose="020B0604020202020204" pitchFamily="34" charset="0"/>
              </a:rPr>
              <a:t>в части технического обслуживания и текущего ремонта</a:t>
            </a:r>
            <a:r>
              <a:rPr lang="ru-RU" sz="2600" dirty="0">
                <a:latin typeface="Arial" panose="020B0604020202020204" pitchFamily="34" charset="0"/>
                <a:cs typeface="Arial" panose="020B0604020202020204" pitchFamily="34" charset="0"/>
              </a:rPr>
              <a:t> такого оборудования, а </a:t>
            </a:r>
            <a:r>
              <a:rPr lang="ru-RU" sz="2600" b="1" dirty="0">
                <a:latin typeface="Arial" panose="020B0604020202020204" pitchFamily="34" charset="0"/>
                <a:cs typeface="Arial" panose="020B0604020202020204" pitchFamily="34" charset="0"/>
              </a:rPr>
              <a:t>с собственником </a:t>
            </a:r>
            <a:r>
              <a:rPr lang="ru-RU" sz="2600" dirty="0">
                <a:latin typeface="Arial" panose="020B0604020202020204" pitchFamily="34" charset="0"/>
                <a:cs typeface="Arial" panose="020B0604020202020204" pitchFamily="34" charset="0"/>
              </a:rPr>
              <a:t>такого жилого помещения - </a:t>
            </a:r>
            <a:r>
              <a:rPr lang="ru-RU" sz="2600" b="1" dirty="0">
                <a:latin typeface="Arial" panose="020B0604020202020204" pitchFamily="34" charset="0"/>
                <a:cs typeface="Arial" panose="020B0604020202020204" pitchFamily="34" charset="0"/>
              </a:rPr>
              <a:t>в части капитального ремонта </a:t>
            </a:r>
            <a:r>
              <a:rPr lang="ru-RU" sz="2600" dirty="0">
                <a:latin typeface="Arial" panose="020B0604020202020204" pitchFamily="34" charset="0"/>
                <a:cs typeface="Arial" panose="020B0604020202020204" pitchFamily="34" charset="0"/>
              </a:rPr>
              <a:t>такого оборудования</a:t>
            </a:r>
            <a:r>
              <a:rPr lang="ru-RU" sz="2600" dirty="0" smtClean="0">
                <a:latin typeface="Arial" panose="020B0604020202020204" pitchFamily="34" charset="0"/>
                <a:cs typeface="Arial" panose="020B0604020202020204" pitchFamily="34" charset="0"/>
              </a:rPr>
              <a:t>;</a:t>
            </a:r>
            <a:endParaRPr lang="ru-RU"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1891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107504" y="116632"/>
            <a:ext cx="8928992" cy="5693866"/>
          </a:xfrm>
          <a:prstGeom prst="rect">
            <a:avLst/>
          </a:prstGeom>
        </p:spPr>
        <p:txBody>
          <a:bodyPr wrap="square">
            <a:spAutoFit/>
          </a:bodyPr>
          <a:lstStyle/>
          <a:p>
            <a:pPr indent="342900" algn="just">
              <a:spcAft>
                <a:spcPts val="0"/>
              </a:spcAft>
            </a:pPr>
            <a:r>
              <a:rPr lang="ru-RU" sz="2800" dirty="0" smtClean="0">
                <a:latin typeface="Arial" panose="020B0604020202020204" pitchFamily="34" charset="0"/>
                <a:ea typeface="Times New Roman" panose="02020603050405020304" pitchFamily="18" charset="0"/>
                <a:cs typeface="Arial" panose="020B0604020202020204" pitchFamily="34" charset="0"/>
              </a:rPr>
              <a:t>Потребитель </a:t>
            </a:r>
            <a:r>
              <a:rPr lang="ru-RU" sz="2800" b="1" dirty="0">
                <a:latin typeface="Arial" panose="020B0604020202020204" pitchFamily="34" charset="0"/>
                <a:ea typeface="Times New Roman" panose="02020603050405020304" pitchFamily="18" charset="0"/>
                <a:cs typeface="Arial" panose="020B0604020202020204" pitchFamily="34" charset="0"/>
              </a:rPr>
              <a:t>обязан обеспечивать </a:t>
            </a:r>
            <a:r>
              <a:rPr lang="ru-RU" sz="2800" dirty="0">
                <a:latin typeface="Arial" panose="020B0604020202020204" pitchFamily="34" charset="0"/>
                <a:ea typeface="Times New Roman" panose="02020603050405020304" pitchFamily="18" charset="0"/>
                <a:cs typeface="Arial" panose="020B0604020202020204" pitchFamily="34" charset="0"/>
              </a:rPr>
              <a:t>надлежащее техническое состояние и безопасную эксплуатацию внутридомового газового оборудования и внутриквартирного газового оборудования</a:t>
            </a:r>
            <a:r>
              <a:rPr lang="ru-RU" sz="2800" dirty="0" smtClean="0">
                <a:latin typeface="Arial" panose="020B0604020202020204" pitchFamily="34" charset="0"/>
                <a:ea typeface="Times New Roman" panose="02020603050405020304" pitchFamily="18" charset="0"/>
                <a:cs typeface="Arial" panose="020B0604020202020204" pitchFamily="34" charset="0"/>
              </a:rPr>
              <a:t>.</a:t>
            </a:r>
          </a:p>
          <a:p>
            <a:r>
              <a:rPr lang="ru-RU" sz="2800" dirty="0" smtClean="0"/>
              <a:t>    </a:t>
            </a:r>
            <a:r>
              <a:rPr lang="ru-RU" sz="2800" b="1" dirty="0" smtClean="0"/>
              <a:t>Приостановление </a:t>
            </a:r>
            <a:r>
              <a:rPr lang="ru-RU" sz="2800" b="1" dirty="0"/>
              <a:t>подачи газа </a:t>
            </a:r>
            <a:r>
              <a:rPr lang="ru-RU" sz="2800" dirty="0"/>
              <a:t>потребителям допускается в случае:</a:t>
            </a:r>
          </a:p>
          <a:p>
            <a:r>
              <a:rPr lang="ru-RU" sz="2800" dirty="0"/>
              <a:t>а) </a:t>
            </a:r>
            <a:r>
              <a:rPr lang="ru-RU" sz="2800" b="1" dirty="0"/>
              <a:t>отказа потребителем в допуске исполнителя </a:t>
            </a:r>
            <a:r>
              <a:rPr lang="ru-RU" sz="2800" dirty="0"/>
              <a:t>в занимаемое потребителем жилое или нежилое помещение </a:t>
            </a:r>
            <a:r>
              <a:rPr lang="ru-RU" sz="2800" b="1" dirty="0"/>
              <a:t>для проведения контрольной проверки состояния внутридомового </a:t>
            </a:r>
            <a:r>
              <a:rPr lang="ru-RU" sz="2800" dirty="0"/>
              <a:t>газового оборудования </a:t>
            </a:r>
            <a:r>
              <a:rPr lang="ru-RU" sz="2800" b="1" dirty="0"/>
              <a:t>и (или) внутриквартирного </a:t>
            </a:r>
            <a:r>
              <a:rPr lang="ru-RU" sz="2800" dirty="0"/>
              <a:t>газового оборудования </a:t>
            </a:r>
            <a:r>
              <a:rPr lang="ru-RU" sz="2800" dirty="0" smtClean="0"/>
              <a:t>- </a:t>
            </a:r>
            <a:r>
              <a:rPr lang="ru-RU" sz="2800" b="1" dirty="0"/>
              <a:t>через 30 дней после письменного предупреждения</a:t>
            </a:r>
            <a:r>
              <a:rPr lang="ru-RU" sz="2800" dirty="0"/>
              <a:t> (уведомления) потребителя</a:t>
            </a:r>
            <a:r>
              <a:rPr lang="ru-RU" sz="2800" dirty="0" smtClean="0"/>
              <a:t>;</a:t>
            </a:r>
            <a:endParaRPr lang="ru-RU" sz="2800" dirty="0"/>
          </a:p>
        </p:txBody>
      </p:sp>
    </p:spTree>
    <p:extLst>
      <p:ext uri="{BB962C8B-B14F-4D97-AF65-F5344CB8AC3E}">
        <p14:creationId xmlns:p14="http://schemas.microsoft.com/office/powerpoint/2010/main" val="88442050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179512" y="0"/>
            <a:ext cx="8784976" cy="6494085"/>
          </a:xfrm>
          <a:prstGeom prst="rect">
            <a:avLst/>
          </a:prstGeom>
        </p:spPr>
        <p:txBody>
          <a:bodyPr wrap="square">
            <a:spAutoFit/>
          </a:bodyPr>
          <a:lstStyle/>
          <a:p>
            <a:pPr algn="just"/>
            <a:r>
              <a:rPr lang="ru-RU" sz="2600" dirty="0" smtClean="0">
                <a:latin typeface="Arial" panose="020B0604020202020204" pitchFamily="34" charset="0"/>
                <a:cs typeface="Arial" panose="020B0604020202020204" pitchFamily="34" charset="0"/>
              </a:rPr>
              <a:t>б</a:t>
            </a:r>
            <a:r>
              <a:rPr lang="ru-RU" sz="2600" dirty="0">
                <a:latin typeface="Arial" panose="020B0604020202020204" pitchFamily="34" charset="0"/>
                <a:cs typeface="Arial" panose="020B0604020202020204" pitchFamily="34" charset="0"/>
              </a:rPr>
              <a:t>) </a:t>
            </a:r>
            <a:r>
              <a:rPr lang="ru-RU" sz="2600" b="1" dirty="0">
                <a:latin typeface="Arial" panose="020B0604020202020204" pitchFamily="34" charset="0"/>
                <a:cs typeface="Arial" panose="020B0604020202020204" pitchFamily="34" charset="0"/>
              </a:rPr>
              <a:t>отсутствия действующих договоров о техническом обслуживании и ремонте </a:t>
            </a:r>
            <a:r>
              <a:rPr lang="ru-RU" sz="2600" dirty="0">
                <a:latin typeface="Arial" panose="020B0604020202020204" pitchFamily="34" charset="0"/>
                <a:cs typeface="Arial" panose="020B0604020202020204" pitchFamily="34" charset="0"/>
              </a:rPr>
              <a:t>внутридомового газового оборудования и (или) внутриквартирного газового </a:t>
            </a:r>
            <a:r>
              <a:rPr lang="ru-RU" sz="2600" dirty="0" smtClean="0">
                <a:latin typeface="Arial" panose="020B0604020202020204" pitchFamily="34" charset="0"/>
                <a:cs typeface="Arial" panose="020B0604020202020204" pitchFamily="34" charset="0"/>
              </a:rPr>
              <a:t>оборудования</a:t>
            </a:r>
            <a:r>
              <a:rPr lang="ru-RU" sz="2600" dirty="0">
                <a:latin typeface="Arial" panose="020B0604020202020204" pitchFamily="34" charset="0"/>
                <a:cs typeface="Arial" panose="020B0604020202020204" pitchFamily="34" charset="0"/>
              </a:rPr>
              <a:t> </a:t>
            </a:r>
            <a:r>
              <a:rPr lang="ru-RU" sz="2600" dirty="0" smtClean="0">
                <a:latin typeface="Arial" panose="020B0604020202020204" pitchFamily="34" charset="0"/>
                <a:cs typeface="Arial" panose="020B0604020202020204" pitchFamily="34" charset="0"/>
              </a:rPr>
              <a:t>- </a:t>
            </a:r>
            <a:r>
              <a:rPr lang="ru-RU" sz="2600" dirty="0">
                <a:latin typeface="Arial" panose="020B0604020202020204" pitchFamily="34" charset="0"/>
                <a:cs typeface="Arial" panose="020B0604020202020204" pitchFamily="34" charset="0"/>
              </a:rPr>
              <a:t>через 30 дней после письменного предупреждения (уведомления) потребителя.</a:t>
            </a:r>
          </a:p>
          <a:p>
            <a:pPr algn="just"/>
            <a:r>
              <a:rPr lang="ru-RU" sz="2600" dirty="0" smtClean="0">
                <a:latin typeface="Arial" panose="020B0604020202020204" pitchFamily="34" charset="0"/>
                <a:cs typeface="Arial" panose="020B0604020202020204" pitchFamily="34" charset="0"/>
              </a:rPr>
              <a:t>     Работы </a:t>
            </a:r>
            <a:r>
              <a:rPr lang="ru-RU" sz="2600" dirty="0">
                <a:latin typeface="Arial" panose="020B0604020202020204" pitchFamily="34" charset="0"/>
                <a:cs typeface="Arial" panose="020B0604020202020204" pitchFamily="34" charset="0"/>
              </a:rPr>
              <a:t>по приостановлению и возобновлению подачи газа потребителю при наличии </a:t>
            </a:r>
            <a:r>
              <a:rPr lang="ru-RU" sz="2600" dirty="0" smtClean="0">
                <a:latin typeface="Arial" panose="020B0604020202020204" pitchFamily="34" charset="0"/>
                <a:cs typeface="Arial" panose="020B0604020202020204" pitchFamily="34" charset="0"/>
              </a:rPr>
              <a:t>оснований могут </a:t>
            </a:r>
            <a:r>
              <a:rPr lang="ru-RU" sz="2600" dirty="0">
                <a:latin typeface="Arial" panose="020B0604020202020204" pitchFamily="34" charset="0"/>
                <a:cs typeface="Arial" panose="020B0604020202020204" pitchFamily="34" charset="0"/>
              </a:rPr>
              <a:t>самостоятельно проводиться специализированной организацией, осуществляющей техническое обслуживание и ремонт внутридомового и (или) внутриквартирного газового оборудования по договору с </a:t>
            </a:r>
            <a:r>
              <a:rPr lang="ru-RU" sz="2600" dirty="0" smtClean="0">
                <a:latin typeface="Arial" panose="020B0604020202020204" pitchFamily="34" charset="0"/>
                <a:cs typeface="Arial" panose="020B0604020202020204" pitchFamily="34" charset="0"/>
              </a:rPr>
              <a:t>лицами </a:t>
            </a:r>
            <a:r>
              <a:rPr lang="ru-RU" sz="2600" dirty="0">
                <a:latin typeface="Arial" panose="020B0604020202020204" pitchFamily="34" charset="0"/>
                <a:cs typeface="Arial" panose="020B0604020202020204" pitchFamily="34" charset="0"/>
              </a:rPr>
              <a:t>либо газораспределительной организацией, с которой у специализированной организации заключен договор (соглашение) об аварийно-диспетчерском </a:t>
            </a:r>
            <a:r>
              <a:rPr lang="ru-RU" sz="2600" dirty="0" smtClean="0">
                <a:latin typeface="Arial" panose="020B0604020202020204" pitchFamily="34" charset="0"/>
                <a:cs typeface="Arial" panose="020B0604020202020204" pitchFamily="34" charset="0"/>
              </a:rPr>
              <a:t>обеспечении.</a:t>
            </a:r>
            <a:endParaRPr lang="ru-RU" sz="2600" dirty="0" smtClean="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9954724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179512" y="0"/>
            <a:ext cx="8856984" cy="5262979"/>
          </a:xfrm>
          <a:prstGeom prst="rect">
            <a:avLst/>
          </a:prstGeom>
        </p:spPr>
        <p:txBody>
          <a:bodyPr wrap="square">
            <a:spAutoFit/>
          </a:bodyPr>
          <a:lstStyle/>
          <a:p>
            <a:pPr algn="just"/>
            <a:r>
              <a:rPr lang="ru-RU" sz="2800" dirty="0" smtClean="0">
                <a:latin typeface="Arial" panose="020B0604020202020204" pitchFamily="34" charset="0"/>
                <a:cs typeface="Arial" panose="020B0604020202020204" pitchFamily="34" charset="0"/>
              </a:rPr>
              <a:t>      </a:t>
            </a:r>
            <a:r>
              <a:rPr lang="ru-RU" sz="2800" b="1" dirty="0" smtClean="0">
                <a:latin typeface="Arial" panose="020B0604020202020204" pitchFamily="34" charset="0"/>
                <a:cs typeface="Arial" panose="020B0604020202020204" pitchFamily="34" charset="0"/>
              </a:rPr>
              <a:t>Организация</a:t>
            </a:r>
            <a:r>
              <a:rPr lang="ru-RU" sz="2800" b="1" dirty="0">
                <a:latin typeface="Arial" panose="020B0604020202020204" pitchFamily="34" charset="0"/>
                <a:cs typeface="Arial" panose="020B0604020202020204" pitchFamily="34" charset="0"/>
              </a:rPr>
              <a:t>, осуществляющая техническое обслуживание и ремонт </a:t>
            </a:r>
            <a:r>
              <a:rPr lang="ru-RU" sz="2800" dirty="0">
                <a:latin typeface="Arial" panose="020B0604020202020204" pitchFamily="34" charset="0"/>
                <a:cs typeface="Arial" panose="020B0604020202020204" pitchFamily="34" charset="0"/>
              </a:rPr>
              <a:t>внутридомового газового оборудования и (или) внутриквартирного газового оборудования, </a:t>
            </a:r>
            <a:r>
              <a:rPr lang="ru-RU" sz="2800" b="1" dirty="0">
                <a:latin typeface="Arial" panose="020B0604020202020204" pitchFamily="34" charset="0"/>
                <a:cs typeface="Arial" panose="020B0604020202020204" pitchFamily="34" charset="0"/>
              </a:rPr>
              <a:t>по заявлению потребителя об отключении и (или) подключении </a:t>
            </a:r>
            <a:r>
              <a:rPr lang="ru-RU" sz="2800" dirty="0" err="1">
                <a:latin typeface="Arial" panose="020B0604020202020204" pitchFamily="34" charset="0"/>
                <a:cs typeface="Arial" panose="020B0604020202020204" pitchFamily="34" charset="0"/>
              </a:rPr>
              <a:t>газопринимающего</a:t>
            </a:r>
            <a:r>
              <a:rPr lang="ru-RU" sz="2800" dirty="0">
                <a:latin typeface="Arial" panose="020B0604020202020204" pitchFamily="34" charset="0"/>
                <a:cs typeface="Arial" panose="020B0604020202020204" pitchFamily="34" charset="0"/>
              </a:rPr>
              <a:t> оборудования приостанавливает газоснабжение потребителя на срок проведения работ, но не более чем на срок, предусмотренный нормативами выполнения этих работ, утвержденными в соответствии с законодательством Российской Федерации.</a:t>
            </a:r>
          </a:p>
          <a:p>
            <a:pPr indent="342900" algn="just">
              <a:spcAft>
                <a:spcPts val="0"/>
              </a:spcAft>
            </a:pPr>
            <a:endParaRPr lang="ru-RU" sz="2800" dirty="0" smtClean="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22647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3860847177"/>
              </p:ext>
            </p:extLst>
          </p:nvPr>
        </p:nvGraphicFramePr>
        <p:xfrm>
          <a:off x="323528" y="116633"/>
          <a:ext cx="8712967" cy="6121518"/>
        </p:xfrm>
        <a:graphic>
          <a:graphicData uri="http://schemas.openxmlformats.org/drawingml/2006/table">
            <a:tbl>
              <a:tblPr>
                <a:tableStyleId>{5C22544A-7EE6-4342-B048-85BDC9FD1C3A}</a:tableStyleId>
              </a:tblPr>
              <a:tblGrid>
                <a:gridCol w="1656184"/>
                <a:gridCol w="2592288"/>
                <a:gridCol w="4464495"/>
              </a:tblGrid>
              <a:tr h="1654671">
                <a:tc>
                  <a:txBody>
                    <a:bodyPr/>
                    <a:lstStyle/>
                    <a:p>
                      <a:pPr>
                        <a:lnSpc>
                          <a:spcPct val="107000"/>
                        </a:lnSpc>
                        <a:spcAft>
                          <a:spcPts val="0"/>
                        </a:spcAft>
                      </a:pPr>
                      <a:r>
                        <a:rPr lang="ru-RU" sz="1400" dirty="0">
                          <a:effectLst/>
                        </a:rPr>
                        <a:t> </a:t>
                      </a:r>
                      <a:endParaRPr lang="ru-RU" sz="14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400" dirty="0">
                          <a:effectLst/>
                        </a:rPr>
                        <a:t>Допустимая продолжительность перерывов предоставления коммунальной услуги и допустимые отклонения качества коммунальной услуги</a:t>
                      </a:r>
                      <a:endParaRPr lang="ru-RU" sz="14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400" dirty="0">
                          <a:effectLst/>
                        </a:rPr>
                        <a:t>Условия и порядок изменения размера платы за коммунальную услугу при предоставлении коммунальной услуги ненадлежащего качества и (или) с перерывами, превышающими установленную продолжительность</a:t>
                      </a:r>
                      <a:endParaRPr lang="ru-RU" sz="1400" dirty="0">
                        <a:effectLst/>
                        <a:latin typeface="Arial" panose="020B0604020202020204" pitchFamily="34" charset="0"/>
                        <a:ea typeface="Times New Roman" panose="02020603050405020304" pitchFamily="18" charset="0"/>
                      </a:endParaRPr>
                    </a:p>
                  </a:txBody>
                  <a:tcPr marL="39370" marR="39370" marT="64770" marB="64770"/>
                </a:tc>
              </a:tr>
              <a:tr h="4394000">
                <a:tc>
                  <a:txBody>
                    <a:bodyPr/>
                    <a:lstStyle/>
                    <a:p>
                      <a:pPr algn="just">
                        <a:lnSpc>
                          <a:spcPct val="107000"/>
                        </a:lnSpc>
                        <a:spcAft>
                          <a:spcPts val="0"/>
                        </a:spcAft>
                      </a:pPr>
                      <a:r>
                        <a:rPr lang="ru-RU" sz="1600" dirty="0" smtClean="0">
                          <a:effectLst/>
                          <a:latin typeface="Arial" panose="020B0604020202020204" pitchFamily="34" charset="0"/>
                          <a:ea typeface="Times New Roman" panose="02020603050405020304" pitchFamily="18" charset="0"/>
                        </a:rPr>
                        <a:t>1</a:t>
                      </a:r>
                      <a:r>
                        <a:rPr lang="ru-RU" sz="1600" dirty="0">
                          <a:effectLst/>
                          <a:latin typeface="Arial" panose="020B0604020202020204" pitchFamily="34" charset="0"/>
                          <a:ea typeface="Times New Roman" panose="02020603050405020304" pitchFamily="18" charset="0"/>
                        </a:rPr>
                        <a:t>. Бесперебойное круглосуточное газоснабжение в течение года</a:t>
                      </a:r>
                    </a:p>
                  </a:txBody>
                  <a:tcPr marL="39370" marR="39370" marT="64770" marB="64770"/>
                </a:tc>
                <a:tc>
                  <a:txBody>
                    <a:bodyPr/>
                    <a:lstStyle/>
                    <a:p>
                      <a:pPr algn="just">
                        <a:lnSpc>
                          <a:spcPct val="107000"/>
                        </a:lnSpc>
                        <a:spcAft>
                          <a:spcPts val="0"/>
                        </a:spcAft>
                      </a:pPr>
                      <a:r>
                        <a:rPr lang="ru-RU" sz="1600" dirty="0">
                          <a:effectLst/>
                          <a:latin typeface="Arial" panose="020B0604020202020204" pitchFamily="34" charset="0"/>
                          <a:ea typeface="Times New Roman" panose="02020603050405020304" pitchFamily="18" charset="0"/>
                        </a:rPr>
                        <a:t>допустимая продолжительность перерыва газоснабжения - </a:t>
                      </a:r>
                      <a:r>
                        <a:rPr lang="ru-RU" sz="1600" b="1" dirty="0">
                          <a:effectLst/>
                          <a:latin typeface="Arial" panose="020B0604020202020204" pitchFamily="34" charset="0"/>
                          <a:ea typeface="Times New Roman" panose="02020603050405020304" pitchFamily="18" charset="0"/>
                        </a:rPr>
                        <a:t>не более 4 часов </a:t>
                      </a:r>
                      <a:r>
                        <a:rPr lang="ru-RU" sz="1600" dirty="0">
                          <a:effectLst/>
                          <a:latin typeface="Arial" panose="020B0604020202020204" pitchFamily="34" charset="0"/>
                          <a:ea typeface="Times New Roman" panose="02020603050405020304" pitchFamily="18" charset="0"/>
                        </a:rPr>
                        <a:t>(суммарно) </a:t>
                      </a:r>
                      <a:r>
                        <a:rPr lang="ru-RU" sz="1600" b="1" dirty="0">
                          <a:effectLst/>
                          <a:latin typeface="Arial" panose="020B0604020202020204" pitchFamily="34" charset="0"/>
                          <a:ea typeface="Times New Roman" panose="02020603050405020304" pitchFamily="18" charset="0"/>
                        </a:rPr>
                        <a:t>в течение 1 месяца</a:t>
                      </a:r>
                    </a:p>
                  </a:txBody>
                  <a:tcPr marL="39370" marR="39370" marT="64770" marB="64770"/>
                </a:tc>
                <a:tc>
                  <a:txBody>
                    <a:bodyPr/>
                    <a:lstStyle/>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за каждый час превышения </a:t>
                      </a:r>
                      <a:r>
                        <a:rPr lang="ru-RU" sz="1600" dirty="0">
                          <a:effectLst/>
                          <a:latin typeface="Arial" panose="020B0604020202020204" pitchFamily="34" charset="0"/>
                          <a:ea typeface="Times New Roman" panose="02020603050405020304" pitchFamily="18" charset="0"/>
                        </a:rPr>
                        <a:t>допустимой продолжительности перерыва газоснабжения, исчисленной суммарно за расчетный период, в котором произошло указанное превышение, размер платы за коммунальную услугу за такой расчетный период </a:t>
                      </a:r>
                      <a:r>
                        <a:rPr lang="ru-RU" sz="1600" b="1" dirty="0">
                          <a:effectLst/>
                          <a:latin typeface="Arial" panose="020B0604020202020204" pitchFamily="34" charset="0"/>
                          <a:ea typeface="Times New Roman" panose="02020603050405020304" pitchFamily="18" charset="0"/>
                        </a:rPr>
                        <a:t>снижается на 0,15 процента </a:t>
                      </a:r>
                      <a:r>
                        <a:rPr lang="ru-RU" sz="1600" dirty="0">
                          <a:effectLst/>
                          <a:latin typeface="Arial" panose="020B0604020202020204" pitchFamily="34" charset="0"/>
                          <a:ea typeface="Times New Roman" panose="02020603050405020304" pitchFamily="18" charset="0"/>
                        </a:rPr>
                        <a:t>размера платы, определенного за такой расчетный период в соответствии с </a:t>
                      </a:r>
                      <a:r>
                        <a:rPr lang="ru-RU" sz="1600" u="none" strike="noStrike" dirty="0">
                          <a:solidFill>
                            <a:srgbClr val="0000FF"/>
                          </a:solidFill>
                          <a:effectLst/>
                          <a:latin typeface="Arial" panose="020B0604020202020204" pitchFamily="34" charset="0"/>
                          <a:ea typeface="Times New Roman" panose="02020603050405020304" pitchFamily="18" charset="0"/>
                          <a:hlinkClick r:id="rId4" action="ppaction://hlinkfile" tooltip="РАСЧЕТ РАЗМЕРА ПЛАТЫ ЗА КОММУНАЛЬНЫЕ УСЛУГИ"/>
                        </a:rPr>
                        <a:t>приложением N 2</a:t>
                      </a:r>
                      <a:r>
                        <a:rPr lang="ru-RU" sz="1600" dirty="0">
                          <a:effectLst/>
                          <a:latin typeface="Arial" panose="020B0604020202020204" pitchFamily="34" charset="0"/>
                          <a:ea typeface="Times New Roman" panose="02020603050405020304" pitchFamily="18" charset="0"/>
                        </a:rPr>
                        <a:t> к Правилам, с учетом положений </a:t>
                      </a:r>
                      <a:r>
                        <a:rPr lang="ru-RU" sz="1600" u="none" strike="noStrike" dirty="0">
                          <a:solidFill>
                            <a:srgbClr val="0000FF"/>
                          </a:solidFill>
                          <a:effectLst/>
                          <a:latin typeface="Arial" panose="020B0604020202020204" pitchFamily="34" charset="0"/>
                          <a:ea typeface="Times New Roman" panose="02020603050405020304" pitchFamily="18" charset="0"/>
                          <a:hlinkClick r:id="rId5" action="ppaction://hlinkfile" tooltip="IX. Случаи и основания изменения размера платы"/>
                        </a:rPr>
                        <a:t>раздела IX</a:t>
                      </a:r>
                      <a:r>
                        <a:rPr lang="ru-RU" sz="1600" dirty="0">
                          <a:effectLst/>
                          <a:latin typeface="Arial" panose="020B0604020202020204" pitchFamily="34" charset="0"/>
                          <a:ea typeface="Times New Roman" panose="02020603050405020304" pitchFamily="18" charset="0"/>
                        </a:rPr>
                        <a:t> Правил</a:t>
                      </a:r>
                    </a:p>
                  </a:txBody>
                  <a:tcPr marL="39370" marR="39370" marT="64770" marB="64770"/>
                </a:tc>
              </a:tr>
            </a:tbl>
          </a:graphicData>
        </a:graphic>
      </p:graphicFrame>
    </p:spTree>
    <p:extLst>
      <p:ext uri="{BB962C8B-B14F-4D97-AF65-F5344CB8AC3E}">
        <p14:creationId xmlns:p14="http://schemas.microsoft.com/office/powerpoint/2010/main" val="951028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48164"/>
            <a:ext cx="8568952" cy="6401753"/>
          </a:xfrm>
          <a:prstGeom prst="rect">
            <a:avLst/>
          </a:prstGeom>
        </p:spPr>
        <p:txBody>
          <a:bodyPr wrap="square">
            <a:spAutoFit/>
          </a:bodyPr>
          <a:lstStyle/>
          <a:p>
            <a:pPr algn="ctr"/>
            <a:r>
              <a:rPr lang="ru-RU" sz="3000" b="1" dirty="0"/>
              <a:t>Кто предоставляет коммунальную услугу</a:t>
            </a:r>
            <a:r>
              <a:rPr lang="ru-RU" sz="3000" b="1" dirty="0" smtClean="0"/>
              <a:t>?</a:t>
            </a:r>
          </a:p>
          <a:p>
            <a:pPr algn="ctr"/>
            <a:endParaRPr lang="ru-RU" sz="3000" dirty="0"/>
          </a:p>
          <a:p>
            <a:pPr algn="just"/>
            <a:r>
              <a:rPr lang="en-US" sz="3000" dirty="0"/>
              <a:t>        </a:t>
            </a:r>
            <a:r>
              <a:rPr lang="ru-RU" sz="3000" dirty="0"/>
              <a:t>Коммунальные услуги предоставляет </a:t>
            </a:r>
            <a:r>
              <a:rPr lang="ru-RU" sz="3000" b="1" dirty="0"/>
              <a:t>исполнитель коммунальных </a:t>
            </a:r>
            <a:r>
              <a:rPr lang="ru-RU" sz="3000" b="1" dirty="0" smtClean="0"/>
              <a:t>услуг (ИКУ).</a:t>
            </a:r>
            <a:r>
              <a:rPr lang="ru-RU" sz="3000" dirty="0" smtClean="0"/>
              <a:t> </a:t>
            </a:r>
            <a:r>
              <a:rPr lang="ru-RU" sz="3000" dirty="0"/>
              <a:t>Лицо, являющееся исполнителем коммунальных услуг, зависит от выбранного способа управления многоквартирным домом (далее – МКД). В соответствии с пунктом 9 Правил 354, такими лицами могут быть УО, ТСЖ, ЖСК и в отдельных случаях </a:t>
            </a:r>
            <a:r>
              <a:rPr lang="ru-RU" sz="3000" dirty="0" err="1"/>
              <a:t>ресурсоснабжающие</a:t>
            </a:r>
            <a:r>
              <a:rPr lang="ru-RU" sz="3000" dirty="0"/>
              <a:t> организации (далее – РСО).</a:t>
            </a:r>
          </a:p>
          <a:p>
            <a:pPr algn="just"/>
            <a:endParaRPr lang="ru-RU" sz="3000" dirty="0"/>
          </a:p>
          <a:p>
            <a:pPr algn="ctr"/>
            <a:endParaRPr lang="ru-RU" sz="2000" dirty="0"/>
          </a:p>
        </p:txBody>
      </p:sp>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Tree>
    <p:extLst>
      <p:ext uri="{BB962C8B-B14F-4D97-AF65-F5344CB8AC3E}">
        <p14:creationId xmlns:p14="http://schemas.microsoft.com/office/powerpoint/2010/main" val="63079948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2000157454"/>
              </p:ext>
            </p:extLst>
          </p:nvPr>
        </p:nvGraphicFramePr>
        <p:xfrm>
          <a:off x="179512" y="222672"/>
          <a:ext cx="8712967" cy="5682992"/>
        </p:xfrm>
        <a:graphic>
          <a:graphicData uri="http://schemas.openxmlformats.org/drawingml/2006/table">
            <a:tbl>
              <a:tblPr>
                <a:tableStyleId>{5C22544A-7EE6-4342-B048-85BDC9FD1C3A}</a:tableStyleId>
              </a:tblPr>
              <a:tblGrid>
                <a:gridCol w="1656184"/>
                <a:gridCol w="2592288"/>
                <a:gridCol w="4464495"/>
              </a:tblGrid>
              <a:tr h="1555110">
                <a:tc>
                  <a:txBody>
                    <a:bodyPr/>
                    <a:lstStyle/>
                    <a:p>
                      <a:pPr>
                        <a:lnSpc>
                          <a:spcPct val="107000"/>
                        </a:lnSpc>
                        <a:spcAft>
                          <a:spcPts val="0"/>
                        </a:spcAft>
                      </a:pPr>
                      <a:r>
                        <a:rPr lang="ru-RU" sz="1400" dirty="0">
                          <a:effectLst/>
                        </a:rPr>
                        <a:t> </a:t>
                      </a:r>
                      <a:endParaRPr lang="ru-RU" sz="14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400" dirty="0">
                          <a:effectLst/>
                        </a:rPr>
                        <a:t>Допустимая продолжительность перерывов предоставления коммунальной услуги и допустимые отклонения качества коммунальной услуги</a:t>
                      </a:r>
                      <a:endParaRPr lang="ru-RU" sz="14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400" dirty="0">
                          <a:effectLst/>
                        </a:rPr>
                        <a:t>Условия и порядок изменения размера платы за коммунальную услугу при предоставлении коммунальной услуги ненадлежащего качества и (или) с перерывами, превышающими установленную продолжительность</a:t>
                      </a:r>
                      <a:endParaRPr lang="ru-RU" sz="1400" dirty="0">
                        <a:effectLst/>
                        <a:latin typeface="Arial" panose="020B0604020202020204" pitchFamily="34" charset="0"/>
                        <a:ea typeface="Times New Roman" panose="02020603050405020304" pitchFamily="18" charset="0"/>
                      </a:endParaRPr>
                    </a:p>
                  </a:txBody>
                  <a:tcPr marL="39370" marR="39370" marT="64770" marB="64770"/>
                </a:tc>
              </a:tr>
              <a:tr h="3955474">
                <a:tc>
                  <a:txBody>
                    <a:bodyPr/>
                    <a:lstStyle/>
                    <a:p>
                      <a:pPr algn="just">
                        <a:lnSpc>
                          <a:spcPct val="107000"/>
                        </a:lnSpc>
                        <a:spcAft>
                          <a:spcPts val="0"/>
                        </a:spcAft>
                      </a:pPr>
                      <a:r>
                        <a:rPr lang="ru-RU" sz="1600" dirty="0" smtClean="0">
                          <a:effectLst/>
                          <a:latin typeface="Arial" panose="020B0604020202020204" pitchFamily="34" charset="0"/>
                          <a:ea typeface="Times New Roman" panose="02020603050405020304" pitchFamily="18" charset="0"/>
                        </a:rPr>
                        <a:t>2</a:t>
                      </a:r>
                      <a:r>
                        <a:rPr lang="ru-RU" sz="1600" dirty="0">
                          <a:effectLst/>
                          <a:latin typeface="Arial" panose="020B0604020202020204" pitchFamily="34" charset="0"/>
                          <a:ea typeface="Times New Roman" panose="02020603050405020304" pitchFamily="18" charset="0"/>
                        </a:rPr>
                        <a:t>. Постоянное соответствие свойств подаваемого газа требованиям законодательства Российской Федерации о техническом регулировании (ГОСТ 5542-87)</a:t>
                      </a:r>
                    </a:p>
                  </a:txBody>
                  <a:tcPr marL="39370" marR="39370" marT="64770" marB="64770"/>
                </a:tc>
                <a:tc>
                  <a:txBody>
                    <a:bodyPr/>
                    <a:lstStyle/>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отклонение свойств </a:t>
                      </a:r>
                      <a:r>
                        <a:rPr lang="ru-RU" sz="1600" dirty="0">
                          <a:effectLst/>
                          <a:latin typeface="Arial" panose="020B0604020202020204" pitchFamily="34" charset="0"/>
                          <a:ea typeface="Times New Roman" panose="02020603050405020304" pitchFamily="18" charset="0"/>
                        </a:rPr>
                        <a:t>подаваемого газа от требований законодательства Российской Федерации о техническом регулировании </a:t>
                      </a:r>
                      <a:r>
                        <a:rPr lang="ru-RU" sz="1600" b="1" dirty="0">
                          <a:effectLst/>
                          <a:latin typeface="Arial" panose="020B0604020202020204" pitchFamily="34" charset="0"/>
                          <a:ea typeface="Times New Roman" panose="02020603050405020304" pitchFamily="18" charset="0"/>
                        </a:rPr>
                        <a:t>не допускается</a:t>
                      </a:r>
                    </a:p>
                  </a:txBody>
                  <a:tcPr marL="39370" marR="39370" marT="64770" marB="64770"/>
                </a:tc>
                <a:tc>
                  <a:txBody>
                    <a:bodyPr/>
                    <a:lstStyle/>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при несоответствии свойств </a:t>
                      </a:r>
                      <a:r>
                        <a:rPr lang="ru-RU" sz="1600" dirty="0">
                          <a:effectLst/>
                          <a:latin typeface="Arial" panose="020B0604020202020204" pitchFamily="34" charset="0"/>
                          <a:ea typeface="Times New Roman" panose="02020603050405020304" pitchFamily="18" charset="0"/>
                        </a:rPr>
                        <a:t>подаваемого газа требованиям законодательства Российской Федерации о техническом регулировании размер платы за коммунальную услугу, определенный за расчетный период в соответствии с </a:t>
                      </a:r>
                      <a:r>
                        <a:rPr lang="ru-RU" sz="1600" u="none" strike="noStrike" dirty="0">
                          <a:solidFill>
                            <a:srgbClr val="0000FF"/>
                          </a:solidFill>
                          <a:effectLst/>
                          <a:latin typeface="Arial" panose="020B0604020202020204" pitchFamily="34" charset="0"/>
                          <a:ea typeface="Times New Roman" panose="02020603050405020304" pitchFamily="18" charset="0"/>
                          <a:hlinkClick r:id="rId4" action="ppaction://hlinkfile" tooltip="РАСЧЕТ РАЗМЕРА ПЛАТЫ ЗА КОММУНАЛЬНЫЕ УСЛУГИ"/>
                        </a:rPr>
                        <a:t>приложением N 2</a:t>
                      </a:r>
                      <a:r>
                        <a:rPr lang="ru-RU" sz="1600" dirty="0">
                          <a:effectLst/>
                          <a:latin typeface="Arial" panose="020B0604020202020204" pitchFamily="34" charset="0"/>
                          <a:ea typeface="Times New Roman" panose="02020603050405020304" pitchFamily="18" charset="0"/>
                        </a:rPr>
                        <a:t> к Правилам, </a:t>
                      </a:r>
                      <a:r>
                        <a:rPr lang="ru-RU" sz="1600" b="1" dirty="0">
                          <a:effectLst/>
                          <a:latin typeface="Arial" panose="020B0604020202020204" pitchFamily="34" charset="0"/>
                          <a:ea typeface="Times New Roman" panose="02020603050405020304" pitchFamily="18" charset="0"/>
                        </a:rPr>
                        <a:t>снижается на размер платы, исчисленный суммарно за каждый день </a:t>
                      </a:r>
                      <a:r>
                        <a:rPr lang="ru-RU" sz="1600" dirty="0">
                          <a:effectLst/>
                          <a:latin typeface="Arial" panose="020B0604020202020204" pitchFamily="34" charset="0"/>
                          <a:ea typeface="Times New Roman" panose="02020603050405020304" pitchFamily="18" charset="0"/>
                        </a:rPr>
                        <a:t>предоставления коммунальной услуги ненадлежащего качества (</a:t>
                      </a:r>
                      <a:r>
                        <a:rPr lang="ru-RU" sz="1600" b="1" dirty="0">
                          <a:effectLst/>
                          <a:latin typeface="Arial" panose="020B0604020202020204" pitchFamily="34" charset="0"/>
                          <a:ea typeface="Times New Roman" panose="02020603050405020304" pitchFamily="18" charset="0"/>
                        </a:rPr>
                        <a:t>независимо от показаний приборов учета</a:t>
                      </a:r>
                      <a:r>
                        <a:rPr lang="ru-RU" sz="1600" dirty="0">
                          <a:effectLst/>
                          <a:latin typeface="Arial" panose="020B0604020202020204" pitchFamily="34" charset="0"/>
                          <a:ea typeface="Times New Roman" panose="02020603050405020304" pitchFamily="18" charset="0"/>
                        </a:rPr>
                        <a:t>) в соответствии с </a:t>
                      </a:r>
                      <a:r>
                        <a:rPr lang="ru-RU" sz="1600" u="none" strike="noStrike" dirty="0">
                          <a:solidFill>
                            <a:srgbClr val="0000FF"/>
                          </a:solidFill>
                          <a:effectLst/>
                          <a:latin typeface="Arial" panose="020B0604020202020204" pitchFamily="34" charset="0"/>
                          <a:ea typeface="Times New Roman" panose="02020603050405020304" pitchFamily="18" charset="0"/>
                          <a:hlinkClick r:id="rId5" action="ppaction://hlinkfile" tooltip="101. При предоставлении в расчетном периоде коммунальной услуги ненадлежащего качества размер платы за такую коммунальную услугу, определенный за расчетный период в соответствии с приложением N 2 к настоящим Правилам, подлежит уменьшению на размер платы, "/>
                        </a:rPr>
                        <a:t>пунктом 101</a:t>
                      </a:r>
                      <a:r>
                        <a:rPr lang="ru-RU" sz="1600" dirty="0">
                          <a:effectLst/>
                          <a:latin typeface="Arial" panose="020B0604020202020204" pitchFamily="34" charset="0"/>
                          <a:ea typeface="Times New Roman" panose="02020603050405020304" pitchFamily="18" charset="0"/>
                        </a:rPr>
                        <a:t> Правил</a:t>
                      </a:r>
                    </a:p>
                  </a:txBody>
                  <a:tcPr marL="39370" marR="39370" marT="64770" marB="64770"/>
                </a:tc>
              </a:tr>
            </a:tbl>
          </a:graphicData>
        </a:graphic>
      </p:graphicFrame>
    </p:spTree>
    <p:extLst>
      <p:ext uri="{BB962C8B-B14F-4D97-AF65-F5344CB8AC3E}">
        <p14:creationId xmlns:p14="http://schemas.microsoft.com/office/powerpoint/2010/main" val="369255730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3097374908"/>
              </p:ext>
            </p:extLst>
          </p:nvPr>
        </p:nvGraphicFramePr>
        <p:xfrm>
          <a:off x="179512" y="77704"/>
          <a:ext cx="8712967" cy="6260084"/>
        </p:xfrm>
        <a:graphic>
          <a:graphicData uri="http://schemas.openxmlformats.org/drawingml/2006/table">
            <a:tbl>
              <a:tblPr>
                <a:tableStyleId>{5C22544A-7EE6-4342-B048-85BDC9FD1C3A}</a:tableStyleId>
              </a:tblPr>
              <a:tblGrid>
                <a:gridCol w="1152128"/>
                <a:gridCol w="2088232"/>
                <a:gridCol w="5472607"/>
              </a:tblGrid>
              <a:tr h="1555110">
                <a:tc>
                  <a:txBody>
                    <a:bodyPr/>
                    <a:lstStyle/>
                    <a:p>
                      <a:pPr>
                        <a:lnSpc>
                          <a:spcPct val="107000"/>
                        </a:lnSpc>
                        <a:spcAft>
                          <a:spcPts val="0"/>
                        </a:spcAft>
                      </a:pPr>
                      <a:r>
                        <a:rPr lang="ru-RU" sz="1400" dirty="0">
                          <a:effectLst/>
                        </a:rPr>
                        <a:t> </a:t>
                      </a:r>
                      <a:endParaRPr lang="ru-RU" sz="14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400" dirty="0">
                          <a:effectLst/>
                        </a:rPr>
                        <a:t>Допустимая продолжительность перерывов предоставления коммунальной услуги и допустимые отклонения качества коммунальной услуги</a:t>
                      </a:r>
                      <a:endParaRPr lang="ru-RU" sz="14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400" dirty="0">
                          <a:effectLst/>
                        </a:rPr>
                        <a:t>Условия и порядок изменения размера платы за коммунальную услугу при предоставлении коммунальной услуги ненадлежащего качества и (или) с перерывами, превышающими установленную продолжительность</a:t>
                      </a:r>
                      <a:endParaRPr lang="ru-RU" sz="1400" dirty="0">
                        <a:effectLst/>
                        <a:latin typeface="Arial" panose="020B0604020202020204" pitchFamily="34" charset="0"/>
                        <a:ea typeface="Times New Roman" panose="02020603050405020304" pitchFamily="18" charset="0"/>
                      </a:endParaRPr>
                    </a:p>
                  </a:txBody>
                  <a:tcPr marL="39370" marR="39370" marT="64770" marB="64770"/>
                </a:tc>
              </a:tr>
              <a:tr h="3955474">
                <a:tc>
                  <a:txBody>
                    <a:bodyPr/>
                    <a:lstStyle/>
                    <a:p>
                      <a:pPr algn="just">
                        <a:lnSpc>
                          <a:spcPct val="107000"/>
                        </a:lnSpc>
                        <a:spcAft>
                          <a:spcPts val="0"/>
                        </a:spcAft>
                      </a:pPr>
                      <a:r>
                        <a:rPr lang="ru-RU" sz="1600" dirty="0" smtClean="0">
                          <a:effectLst/>
                          <a:latin typeface="Arial" panose="020B0604020202020204" pitchFamily="34" charset="0"/>
                          <a:ea typeface="Times New Roman" panose="02020603050405020304" pitchFamily="18" charset="0"/>
                        </a:rPr>
                        <a:t>3</a:t>
                      </a:r>
                      <a:r>
                        <a:rPr lang="ru-RU" sz="1600" dirty="0">
                          <a:effectLst/>
                          <a:latin typeface="Arial" panose="020B0604020202020204" pitchFamily="34" charset="0"/>
                          <a:ea typeface="Times New Roman" panose="02020603050405020304" pitchFamily="18" charset="0"/>
                        </a:rPr>
                        <a:t>. Давление газа - от </a:t>
                      </a:r>
                      <a:r>
                        <a:rPr lang="ru-RU" sz="1600" b="1" dirty="0">
                          <a:effectLst/>
                          <a:latin typeface="Arial" panose="020B0604020202020204" pitchFamily="34" charset="0"/>
                          <a:ea typeface="Times New Roman" panose="02020603050405020304" pitchFamily="18" charset="0"/>
                        </a:rPr>
                        <a:t>0,0012</a:t>
                      </a:r>
                      <a:r>
                        <a:rPr lang="ru-RU" sz="1600" dirty="0">
                          <a:effectLst/>
                          <a:latin typeface="Arial" panose="020B0604020202020204" pitchFamily="34" charset="0"/>
                          <a:ea typeface="Times New Roman" panose="02020603050405020304" pitchFamily="18" charset="0"/>
                        </a:rPr>
                        <a:t> </a:t>
                      </a:r>
                      <a:r>
                        <a:rPr lang="ru-RU" sz="1600" b="1" dirty="0">
                          <a:effectLst/>
                          <a:latin typeface="Arial" panose="020B0604020202020204" pitchFamily="34" charset="0"/>
                          <a:ea typeface="Times New Roman" panose="02020603050405020304" pitchFamily="18" charset="0"/>
                        </a:rPr>
                        <a:t>МПа</a:t>
                      </a:r>
                      <a:r>
                        <a:rPr lang="ru-RU" sz="1600" dirty="0">
                          <a:effectLst/>
                          <a:latin typeface="Arial" panose="020B0604020202020204" pitchFamily="34" charset="0"/>
                          <a:ea typeface="Times New Roman" panose="02020603050405020304" pitchFamily="18" charset="0"/>
                        </a:rPr>
                        <a:t> до </a:t>
                      </a:r>
                      <a:r>
                        <a:rPr lang="ru-RU" sz="1600" b="1" dirty="0">
                          <a:effectLst/>
                          <a:latin typeface="Arial" panose="020B0604020202020204" pitchFamily="34" charset="0"/>
                          <a:ea typeface="Times New Roman" panose="02020603050405020304" pitchFamily="18" charset="0"/>
                        </a:rPr>
                        <a:t>0,003 МПа</a:t>
                      </a:r>
                    </a:p>
                  </a:txBody>
                  <a:tcPr marL="39370" marR="39370" marT="64770" marB="64770"/>
                </a:tc>
                <a:tc>
                  <a:txBody>
                    <a:bodyPr/>
                    <a:lstStyle/>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отклонение давления газа более чем на 0,0005 МПа не допускается</a:t>
                      </a:r>
                    </a:p>
                  </a:txBody>
                  <a:tcPr marL="39370" marR="39370" marT="64770" marB="64770"/>
                </a:tc>
                <a:tc>
                  <a:txBody>
                    <a:bodyPr/>
                    <a:lstStyle/>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за каждый час периода </a:t>
                      </a:r>
                      <a:r>
                        <a:rPr lang="ru-RU" sz="1600" dirty="0">
                          <a:effectLst/>
                          <a:latin typeface="Arial" panose="020B0604020202020204" pitchFamily="34" charset="0"/>
                          <a:ea typeface="Times New Roman" panose="02020603050405020304" pitchFamily="18" charset="0"/>
                        </a:rPr>
                        <a:t>снабжения газом суммарно в течение расчетного периода, в котором произошло превышение допустимого отклонения давления:</a:t>
                      </a:r>
                    </a:p>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при давлении</a:t>
                      </a:r>
                      <a:r>
                        <a:rPr lang="ru-RU" sz="1600" dirty="0">
                          <a:effectLst/>
                          <a:latin typeface="Arial" panose="020B0604020202020204" pitchFamily="34" charset="0"/>
                          <a:ea typeface="Times New Roman" panose="02020603050405020304" pitchFamily="18" charset="0"/>
                        </a:rPr>
                        <a:t>, отличающемся от установленного </a:t>
                      </a:r>
                      <a:r>
                        <a:rPr lang="ru-RU" sz="1600" b="1" dirty="0">
                          <a:effectLst/>
                          <a:latin typeface="Arial" panose="020B0604020202020204" pitchFamily="34" charset="0"/>
                          <a:ea typeface="Times New Roman" panose="02020603050405020304" pitchFamily="18" charset="0"/>
                        </a:rPr>
                        <a:t>не более чем на 25 </a:t>
                      </a:r>
                      <a:r>
                        <a:rPr lang="ru-RU" sz="1600" b="1" dirty="0" smtClean="0">
                          <a:effectLst/>
                          <a:latin typeface="Arial" panose="020B0604020202020204" pitchFamily="34" charset="0"/>
                          <a:ea typeface="Times New Roman" panose="02020603050405020304" pitchFamily="18" charset="0"/>
                        </a:rPr>
                        <a:t>%</a:t>
                      </a:r>
                      <a:r>
                        <a:rPr lang="ru-RU" sz="1600" dirty="0" smtClean="0">
                          <a:effectLst/>
                          <a:latin typeface="Arial" panose="020B0604020202020204" pitchFamily="34" charset="0"/>
                          <a:ea typeface="Times New Roman" panose="02020603050405020304" pitchFamily="18" charset="0"/>
                        </a:rPr>
                        <a:t>, </a:t>
                      </a:r>
                      <a:r>
                        <a:rPr lang="ru-RU" sz="1600" dirty="0">
                          <a:effectLst/>
                          <a:latin typeface="Arial" panose="020B0604020202020204" pitchFamily="34" charset="0"/>
                          <a:ea typeface="Times New Roman" panose="02020603050405020304" pitchFamily="18" charset="0"/>
                        </a:rPr>
                        <a:t>размер платы за коммунальную услугу за такой расчетный период </a:t>
                      </a:r>
                      <a:r>
                        <a:rPr lang="ru-RU" sz="1600" b="1" dirty="0">
                          <a:effectLst/>
                          <a:latin typeface="Arial" panose="020B0604020202020204" pitchFamily="34" charset="0"/>
                          <a:ea typeface="Times New Roman" panose="02020603050405020304" pitchFamily="18" charset="0"/>
                        </a:rPr>
                        <a:t>снижается на 0,1 </a:t>
                      </a:r>
                      <a:r>
                        <a:rPr lang="ru-RU" sz="1600" b="1" dirty="0" smtClean="0">
                          <a:effectLst/>
                          <a:latin typeface="Arial" panose="020B0604020202020204" pitchFamily="34" charset="0"/>
                          <a:ea typeface="Times New Roman" panose="02020603050405020304" pitchFamily="18" charset="0"/>
                        </a:rPr>
                        <a:t>%</a:t>
                      </a:r>
                      <a:r>
                        <a:rPr lang="ru-RU" sz="1600" dirty="0" smtClean="0">
                          <a:effectLst/>
                          <a:latin typeface="Arial" panose="020B0604020202020204" pitchFamily="34" charset="0"/>
                          <a:ea typeface="Times New Roman" panose="02020603050405020304" pitchFamily="18" charset="0"/>
                        </a:rPr>
                        <a:t> </a:t>
                      </a:r>
                      <a:r>
                        <a:rPr lang="ru-RU" sz="1600" dirty="0">
                          <a:effectLst/>
                          <a:latin typeface="Arial" panose="020B0604020202020204" pitchFamily="34" charset="0"/>
                          <a:ea typeface="Times New Roman" panose="02020603050405020304" pitchFamily="18" charset="0"/>
                        </a:rPr>
                        <a:t>размера платы, определенного за такой расчетный период в соответствии с </a:t>
                      </a:r>
                      <a:r>
                        <a:rPr lang="ru-RU" sz="1600" u="none" strike="noStrike" dirty="0">
                          <a:solidFill>
                            <a:srgbClr val="0000FF"/>
                          </a:solidFill>
                          <a:effectLst/>
                          <a:latin typeface="Arial" panose="020B0604020202020204" pitchFamily="34" charset="0"/>
                          <a:ea typeface="Times New Roman" panose="02020603050405020304" pitchFamily="18" charset="0"/>
                          <a:hlinkClick r:id="rId4" action="ppaction://hlinkfile" tooltip="РАСЧЕТ РАЗМЕРА ПЛАТЫ ЗА КОММУНАЛЬНЫЕ УСЛУГИ"/>
                        </a:rPr>
                        <a:t>приложением N 2</a:t>
                      </a:r>
                      <a:r>
                        <a:rPr lang="ru-RU" sz="1600" dirty="0">
                          <a:effectLst/>
                          <a:latin typeface="Arial" panose="020B0604020202020204" pitchFamily="34" charset="0"/>
                          <a:ea typeface="Times New Roman" panose="02020603050405020304" pitchFamily="18" charset="0"/>
                        </a:rPr>
                        <a:t> к Правилам;</a:t>
                      </a:r>
                    </a:p>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при давлении</a:t>
                      </a:r>
                      <a:r>
                        <a:rPr lang="ru-RU" sz="1600" dirty="0">
                          <a:effectLst/>
                          <a:latin typeface="Arial" panose="020B0604020202020204" pitchFamily="34" charset="0"/>
                          <a:ea typeface="Times New Roman" panose="02020603050405020304" pitchFamily="18" charset="0"/>
                        </a:rPr>
                        <a:t>, отличающемся от установленного </a:t>
                      </a:r>
                      <a:r>
                        <a:rPr lang="ru-RU" sz="1600" b="1" dirty="0">
                          <a:effectLst/>
                          <a:latin typeface="Arial" panose="020B0604020202020204" pitchFamily="34" charset="0"/>
                          <a:ea typeface="Times New Roman" panose="02020603050405020304" pitchFamily="18" charset="0"/>
                        </a:rPr>
                        <a:t>более чем на 25 </a:t>
                      </a:r>
                      <a:r>
                        <a:rPr lang="ru-RU" sz="1600" b="1" dirty="0" smtClean="0">
                          <a:effectLst/>
                          <a:latin typeface="Arial" panose="020B0604020202020204" pitchFamily="34" charset="0"/>
                          <a:ea typeface="Times New Roman" panose="02020603050405020304" pitchFamily="18" charset="0"/>
                        </a:rPr>
                        <a:t>%</a:t>
                      </a:r>
                      <a:r>
                        <a:rPr lang="ru-RU" sz="1600" dirty="0" smtClean="0">
                          <a:effectLst/>
                          <a:latin typeface="Arial" panose="020B0604020202020204" pitchFamily="34" charset="0"/>
                          <a:ea typeface="Times New Roman" panose="02020603050405020304" pitchFamily="18" charset="0"/>
                        </a:rPr>
                        <a:t>, </a:t>
                      </a:r>
                      <a:r>
                        <a:rPr lang="ru-RU" sz="1600" dirty="0">
                          <a:effectLst/>
                          <a:latin typeface="Arial" panose="020B0604020202020204" pitchFamily="34" charset="0"/>
                          <a:ea typeface="Times New Roman" panose="02020603050405020304" pitchFamily="18" charset="0"/>
                        </a:rPr>
                        <a:t>размер платы за коммунальную услугу, определенный за расчетный период в соответствии с </a:t>
                      </a:r>
                      <a:r>
                        <a:rPr lang="ru-RU" sz="1600" u="none" strike="noStrike" dirty="0">
                          <a:solidFill>
                            <a:srgbClr val="0000FF"/>
                          </a:solidFill>
                          <a:effectLst/>
                          <a:latin typeface="Arial" panose="020B0604020202020204" pitchFamily="34" charset="0"/>
                          <a:ea typeface="Times New Roman" panose="02020603050405020304" pitchFamily="18" charset="0"/>
                          <a:hlinkClick r:id="rId4" action="ppaction://hlinkfile" tooltip="РАСЧЕТ РАЗМЕРА ПЛАТЫ ЗА КОММУНАЛЬНЫЕ УСЛУГИ"/>
                        </a:rPr>
                        <a:t>приложением N 2</a:t>
                      </a:r>
                      <a:r>
                        <a:rPr lang="ru-RU" sz="1600" dirty="0">
                          <a:effectLst/>
                          <a:latin typeface="Arial" panose="020B0604020202020204" pitchFamily="34" charset="0"/>
                          <a:ea typeface="Times New Roman" panose="02020603050405020304" pitchFamily="18" charset="0"/>
                        </a:rPr>
                        <a:t> к Правилам, снижается на размер платы, исчисленный суммарно за каждый день предоставления коммунальной услуги ненадлежащего качества (независимо от показаний приборов учета) в соответствии с </a:t>
                      </a:r>
                      <a:r>
                        <a:rPr lang="ru-RU" sz="1600" u="none" strike="noStrike" dirty="0">
                          <a:solidFill>
                            <a:srgbClr val="0000FF"/>
                          </a:solidFill>
                          <a:effectLst/>
                          <a:latin typeface="Arial" panose="020B0604020202020204" pitchFamily="34" charset="0"/>
                          <a:ea typeface="Times New Roman" panose="02020603050405020304" pitchFamily="18" charset="0"/>
                          <a:hlinkClick r:id="rId5" action="ppaction://hlinkfile" tooltip="101. При предоставлении в расчетном периоде коммунальной услуги ненадлежащего качества размер платы за такую коммунальную услугу, определенный за расчетный период в соответствии с приложением N 2 к настоящим Правилам, подлежит уменьшению на размер платы, "/>
                        </a:rPr>
                        <a:t>пунктом 101</a:t>
                      </a:r>
                      <a:r>
                        <a:rPr lang="ru-RU" sz="1600" dirty="0">
                          <a:effectLst/>
                          <a:latin typeface="Arial" panose="020B0604020202020204" pitchFamily="34" charset="0"/>
                          <a:ea typeface="Times New Roman" panose="02020603050405020304" pitchFamily="18" charset="0"/>
                        </a:rPr>
                        <a:t> Правил</a:t>
                      </a:r>
                    </a:p>
                  </a:txBody>
                  <a:tcPr marL="39370" marR="39370" marT="64770" marB="64770"/>
                </a:tc>
              </a:tr>
            </a:tbl>
          </a:graphicData>
        </a:graphic>
      </p:graphicFrame>
    </p:spTree>
    <p:extLst>
      <p:ext uri="{BB962C8B-B14F-4D97-AF65-F5344CB8AC3E}">
        <p14:creationId xmlns:p14="http://schemas.microsoft.com/office/powerpoint/2010/main" val="13505335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107504" y="1124744"/>
            <a:ext cx="8863562" cy="4529445"/>
          </a:xfrm>
          <a:prstGeom prst="rect">
            <a:avLst/>
          </a:prstGeom>
        </p:spPr>
        <p:txBody>
          <a:bodyPr wrap="square">
            <a:spAutoFit/>
          </a:bodyPr>
          <a:lstStyle/>
          <a:p>
            <a:pPr indent="342900" algn="ctr">
              <a:spcBef>
                <a:spcPts val="1000"/>
              </a:spcBef>
            </a:pPr>
            <a:r>
              <a:rPr lang="ru-RU" sz="2800" b="1" dirty="0">
                <a:latin typeface="Arial" panose="020B0604020202020204" pitchFamily="34" charset="0"/>
                <a:ea typeface="Times New Roman" panose="02020603050405020304" pitchFamily="18" charset="0"/>
              </a:rPr>
              <a:t>Виды коммунальных услуг</a:t>
            </a:r>
            <a:endParaRPr lang="ru-RU" sz="2800" dirty="0">
              <a:latin typeface="Arial" panose="020B0604020202020204" pitchFamily="34" charset="0"/>
              <a:ea typeface="Times New Roman" panose="02020603050405020304" pitchFamily="18" charset="0"/>
            </a:endParaRPr>
          </a:p>
          <a:p>
            <a:pPr indent="342900" algn="just">
              <a:spcBef>
                <a:spcPts val="1000"/>
              </a:spcBef>
              <a:spcAft>
                <a:spcPts val="0"/>
              </a:spcAft>
            </a:pPr>
            <a:r>
              <a:rPr lang="ru-RU" sz="2800" dirty="0" smtClean="0">
                <a:latin typeface="Arial" panose="020B0604020202020204" pitchFamily="34" charset="0"/>
                <a:ea typeface="Times New Roman" panose="02020603050405020304" pitchFamily="18" charset="0"/>
              </a:rPr>
              <a:t>е</a:t>
            </a:r>
            <a:r>
              <a:rPr lang="ru-RU" sz="2800" dirty="0">
                <a:latin typeface="Arial" panose="020B0604020202020204" pitchFamily="34" charset="0"/>
                <a:ea typeface="Times New Roman" panose="02020603050405020304" pitchFamily="18" charset="0"/>
              </a:rPr>
              <a:t>) </a:t>
            </a:r>
            <a:r>
              <a:rPr lang="ru-RU" sz="2800" b="1" dirty="0">
                <a:latin typeface="Arial" panose="020B0604020202020204" pitchFamily="34" charset="0"/>
                <a:ea typeface="Times New Roman" panose="02020603050405020304" pitchFamily="18" charset="0"/>
              </a:rPr>
              <a:t>отопление</a:t>
            </a:r>
            <a:r>
              <a:rPr lang="ru-RU" sz="2800" dirty="0">
                <a:latin typeface="Arial" panose="020B0604020202020204" pitchFamily="34" charset="0"/>
                <a:ea typeface="Times New Roman" panose="02020603050405020304" pitchFamily="18" charset="0"/>
              </a:rPr>
              <a:t>, то есть </a:t>
            </a:r>
            <a:r>
              <a:rPr lang="ru-RU" sz="2800" b="1" dirty="0">
                <a:latin typeface="Arial" panose="020B0604020202020204" pitchFamily="34" charset="0"/>
                <a:ea typeface="Times New Roman" panose="02020603050405020304" pitchFamily="18" charset="0"/>
              </a:rPr>
              <a:t>подача </a:t>
            </a:r>
            <a:r>
              <a:rPr lang="ru-RU" sz="2800" dirty="0">
                <a:latin typeface="Arial" panose="020B0604020202020204" pitchFamily="34" charset="0"/>
                <a:ea typeface="Times New Roman" panose="02020603050405020304" pitchFamily="18" charset="0"/>
              </a:rPr>
              <a:t>по</a:t>
            </a:r>
            <a:r>
              <a:rPr lang="ru-RU" sz="2800" b="1" dirty="0">
                <a:latin typeface="Arial" panose="020B0604020202020204" pitchFamily="34" charset="0"/>
                <a:ea typeface="Times New Roman" panose="02020603050405020304" pitchFamily="18" charset="0"/>
              </a:rPr>
              <a:t> </a:t>
            </a:r>
            <a:r>
              <a:rPr lang="ru-RU" sz="2800" dirty="0">
                <a:latin typeface="Arial" panose="020B0604020202020204" pitchFamily="34" charset="0"/>
                <a:ea typeface="Times New Roman" panose="02020603050405020304" pitchFamily="18" charset="0"/>
              </a:rPr>
              <a:t>централизованным сетям теплоснабжения и внутридомовым инженерным системам отопления </a:t>
            </a:r>
            <a:r>
              <a:rPr lang="ru-RU" sz="2800" b="1" dirty="0">
                <a:latin typeface="Arial" panose="020B0604020202020204" pitchFamily="34" charset="0"/>
                <a:ea typeface="Times New Roman" panose="02020603050405020304" pitchFamily="18" charset="0"/>
              </a:rPr>
              <a:t>тепловой энергии</a:t>
            </a:r>
            <a:r>
              <a:rPr lang="ru-RU" sz="2800" dirty="0">
                <a:latin typeface="Arial" panose="020B0604020202020204" pitchFamily="34" charset="0"/>
                <a:ea typeface="Times New Roman" panose="02020603050405020304" pitchFamily="18" charset="0"/>
              </a:rPr>
              <a:t>, обеспечивающей поддержание </a:t>
            </a:r>
            <a:r>
              <a:rPr lang="ru-RU" sz="2800" dirty="0" smtClean="0">
                <a:latin typeface="Arial" panose="020B0604020202020204" pitchFamily="34" charset="0"/>
                <a:ea typeface="Times New Roman" panose="02020603050405020304" pitchFamily="18" charset="0"/>
              </a:rPr>
              <a:t>в </a:t>
            </a:r>
            <a:r>
              <a:rPr lang="ru-RU" sz="2800" dirty="0">
                <a:latin typeface="Arial" panose="020B0604020202020204" pitchFamily="34" charset="0"/>
                <a:ea typeface="Times New Roman" panose="02020603050405020304" pitchFamily="18" charset="0"/>
              </a:rPr>
              <a:t>жилых и нежилых помещениях в </a:t>
            </a:r>
            <a:r>
              <a:rPr lang="ru-RU" sz="2800" dirty="0" smtClean="0">
                <a:latin typeface="Arial" panose="020B0604020202020204" pitchFamily="34" charset="0"/>
                <a:ea typeface="Times New Roman" panose="02020603050405020304" pitchFamily="18" charset="0"/>
              </a:rPr>
              <a:t>МКД, </a:t>
            </a:r>
            <a:r>
              <a:rPr lang="ru-RU" sz="2800" dirty="0">
                <a:latin typeface="Arial" panose="020B0604020202020204" pitchFamily="34" charset="0"/>
                <a:ea typeface="Times New Roman" panose="02020603050405020304" pitchFamily="18" charset="0"/>
              </a:rPr>
              <a:t>в помещениях, входящих в состав общего имущества в </a:t>
            </a:r>
            <a:r>
              <a:rPr lang="ru-RU" sz="2800" dirty="0" smtClean="0">
                <a:latin typeface="Arial" panose="020B0604020202020204" pitchFamily="34" charset="0"/>
                <a:ea typeface="Times New Roman" panose="02020603050405020304" pitchFamily="18" charset="0"/>
              </a:rPr>
              <a:t>МКД, </a:t>
            </a:r>
            <a:r>
              <a:rPr lang="ru-RU" sz="2800" dirty="0">
                <a:latin typeface="Arial" panose="020B0604020202020204" pitchFamily="34" charset="0"/>
                <a:ea typeface="Times New Roman" panose="02020603050405020304" pitchFamily="18" charset="0"/>
              </a:rPr>
              <a:t>температуры воздуха, указанной в </a:t>
            </a:r>
            <a:r>
              <a:rPr lang="ru-RU" sz="2800" dirty="0">
                <a:solidFill>
                  <a:srgbClr val="0000FF"/>
                </a:solidFill>
                <a:latin typeface="Arial" panose="020B0604020202020204" pitchFamily="34" charset="0"/>
                <a:ea typeface="Times New Roman" panose="02020603050405020304" pitchFamily="18" charset="0"/>
                <a:hlinkClick r:id="rId4" action="ppaction://hlinkfile" tooltip="15. Обеспечение нормативной температуры воздуха &lt;7&gt;:"/>
              </a:rPr>
              <a:t>пункте 15</a:t>
            </a:r>
            <a:r>
              <a:rPr lang="ru-RU" sz="2800" dirty="0">
                <a:latin typeface="Arial" panose="020B0604020202020204" pitchFamily="34" charset="0"/>
                <a:ea typeface="Times New Roman" panose="02020603050405020304" pitchFamily="18" charset="0"/>
              </a:rPr>
              <a:t> приложения N 1 к </a:t>
            </a:r>
            <a:r>
              <a:rPr lang="ru-RU" sz="2800" dirty="0" smtClean="0">
                <a:latin typeface="Arial" panose="020B0604020202020204" pitchFamily="34" charset="0"/>
                <a:ea typeface="Times New Roman" panose="02020603050405020304" pitchFamily="18" charset="0"/>
              </a:rPr>
              <a:t>Правилам 354, </a:t>
            </a:r>
            <a:r>
              <a:rPr lang="ru-RU" sz="2800" dirty="0">
                <a:latin typeface="Arial" panose="020B0604020202020204" pitchFamily="34" charset="0"/>
                <a:ea typeface="Times New Roman" panose="02020603050405020304" pitchFamily="18" charset="0"/>
              </a:rPr>
              <a:t>а также </a:t>
            </a:r>
            <a:r>
              <a:rPr lang="ru-RU" sz="2800" b="1" dirty="0">
                <a:latin typeface="Arial" panose="020B0604020202020204" pitchFamily="34" charset="0"/>
                <a:ea typeface="Times New Roman" panose="02020603050405020304" pitchFamily="18" charset="0"/>
              </a:rPr>
              <a:t>продажа твердого топлива </a:t>
            </a:r>
            <a:r>
              <a:rPr lang="ru-RU" sz="2800" dirty="0">
                <a:latin typeface="Arial" panose="020B0604020202020204" pitchFamily="34" charset="0"/>
                <a:ea typeface="Times New Roman" panose="02020603050405020304" pitchFamily="18" charset="0"/>
              </a:rPr>
              <a:t>при наличии печного отопления</a:t>
            </a:r>
            <a:r>
              <a:rPr lang="ru-RU" sz="2800" dirty="0" smtClean="0">
                <a:latin typeface="Arial" panose="020B0604020202020204" pitchFamily="34" charset="0"/>
                <a:ea typeface="Times New Roman" panose="02020603050405020304" pitchFamily="18" charset="0"/>
              </a:rPr>
              <a:t>;</a:t>
            </a:r>
            <a:endParaRPr lang="ru-RU" sz="28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3230403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3622512932"/>
              </p:ext>
            </p:extLst>
          </p:nvPr>
        </p:nvGraphicFramePr>
        <p:xfrm>
          <a:off x="179512" y="77704"/>
          <a:ext cx="8712967" cy="5859394"/>
        </p:xfrm>
        <a:graphic>
          <a:graphicData uri="http://schemas.openxmlformats.org/drawingml/2006/table">
            <a:tbl>
              <a:tblPr>
                <a:tableStyleId>{5C22544A-7EE6-4342-B048-85BDC9FD1C3A}</a:tableStyleId>
              </a:tblPr>
              <a:tblGrid>
                <a:gridCol w="1656184"/>
                <a:gridCol w="3456384"/>
                <a:gridCol w="3600399"/>
              </a:tblGrid>
              <a:tr h="1555110">
                <a:tc>
                  <a:txBody>
                    <a:bodyPr/>
                    <a:lstStyle/>
                    <a:p>
                      <a:pPr>
                        <a:lnSpc>
                          <a:spcPct val="107000"/>
                        </a:lnSpc>
                        <a:spcAft>
                          <a:spcPts val="0"/>
                        </a:spcAft>
                      </a:pPr>
                      <a:r>
                        <a:rPr lang="ru-RU" sz="1400" dirty="0">
                          <a:effectLst/>
                        </a:rPr>
                        <a:t> </a:t>
                      </a:r>
                      <a:endParaRPr lang="ru-RU" sz="14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400" dirty="0">
                          <a:effectLst/>
                        </a:rPr>
                        <a:t>Допустимая продолжительность перерывов предоставления коммунальной услуги и допустимые отклонения качества коммунальной услуги</a:t>
                      </a:r>
                      <a:endParaRPr lang="ru-RU" sz="14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400" dirty="0">
                          <a:effectLst/>
                        </a:rPr>
                        <a:t>Условия и порядок изменения размера платы за коммунальную услугу при предоставлении коммунальной услуги ненадлежащего качества и (или) с перерывами, превышающими установленную продолжительность</a:t>
                      </a:r>
                      <a:endParaRPr lang="ru-RU" sz="1400" dirty="0">
                        <a:effectLst/>
                        <a:latin typeface="Arial" panose="020B0604020202020204" pitchFamily="34" charset="0"/>
                        <a:ea typeface="Times New Roman" panose="02020603050405020304" pitchFamily="18" charset="0"/>
                      </a:endParaRPr>
                    </a:p>
                  </a:txBody>
                  <a:tcPr marL="39370" marR="39370" marT="64770" marB="64770"/>
                </a:tc>
              </a:tr>
              <a:tr h="3955474">
                <a:tc>
                  <a:txBody>
                    <a:bodyPr/>
                    <a:lstStyle/>
                    <a:p>
                      <a:pPr algn="just">
                        <a:lnSpc>
                          <a:spcPct val="107000"/>
                        </a:lnSpc>
                        <a:spcAft>
                          <a:spcPts val="0"/>
                        </a:spcAft>
                      </a:pPr>
                      <a:r>
                        <a:rPr lang="ru-RU" sz="1600" dirty="0" smtClean="0">
                          <a:effectLst/>
                          <a:latin typeface="Arial" panose="020B0604020202020204" pitchFamily="34" charset="0"/>
                          <a:ea typeface="Times New Roman" panose="02020603050405020304" pitchFamily="18" charset="0"/>
                        </a:rPr>
                        <a:t>1. </a:t>
                      </a:r>
                      <a:r>
                        <a:rPr lang="ru-RU" sz="1600" dirty="0">
                          <a:effectLst/>
                          <a:latin typeface="Arial" panose="020B0604020202020204" pitchFamily="34" charset="0"/>
                          <a:ea typeface="Times New Roman" panose="02020603050405020304" pitchFamily="18" charset="0"/>
                        </a:rPr>
                        <a:t>Бесперебойное круглосуточное отопление в течение отопительного периода </a:t>
                      </a:r>
                      <a:r>
                        <a:rPr lang="ru-RU" sz="1600" u="none" strike="noStrike" dirty="0">
                          <a:solidFill>
                            <a:srgbClr val="0000FF"/>
                          </a:solidFill>
                          <a:effectLst/>
                          <a:latin typeface="Arial" panose="020B0604020202020204" pitchFamily="34" charset="0"/>
                          <a:ea typeface="Times New Roman" panose="02020603050405020304" pitchFamily="18" charset="0"/>
                          <a:hlinkClick r:id="rId4" action="ppaction://hlinkfile" tooltip="&lt;6&gt; В случае применения пункта 14 настоящего приложения пункт 15 настоящего приложения не применяется с момента начала перерыва в отоплении."/>
                        </a:rPr>
                        <a:t>&lt;6&gt;</a:t>
                      </a:r>
                      <a:endParaRPr lang="ru-RU" sz="16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just">
                        <a:lnSpc>
                          <a:spcPct val="107000"/>
                        </a:lnSpc>
                        <a:spcAft>
                          <a:spcPts val="0"/>
                        </a:spcAft>
                      </a:pPr>
                      <a:r>
                        <a:rPr lang="ru-RU" sz="1600" dirty="0">
                          <a:effectLst/>
                          <a:latin typeface="Arial" panose="020B0604020202020204" pitchFamily="34" charset="0"/>
                          <a:ea typeface="Times New Roman" panose="02020603050405020304" pitchFamily="18" charset="0"/>
                        </a:rPr>
                        <a:t>допустимая продолжительность перерыва отопления:</a:t>
                      </a:r>
                    </a:p>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не более 24 часов </a:t>
                      </a:r>
                      <a:r>
                        <a:rPr lang="ru-RU" sz="1600" dirty="0">
                          <a:effectLst/>
                          <a:latin typeface="Arial" panose="020B0604020202020204" pitchFamily="34" charset="0"/>
                          <a:ea typeface="Times New Roman" panose="02020603050405020304" pitchFamily="18" charset="0"/>
                        </a:rPr>
                        <a:t>(суммарно) в течение 1 месяца;</a:t>
                      </a:r>
                    </a:p>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не более 16 часов </a:t>
                      </a:r>
                      <a:r>
                        <a:rPr lang="ru-RU" sz="1600" dirty="0">
                          <a:effectLst/>
                          <a:latin typeface="Arial" panose="020B0604020202020204" pitchFamily="34" charset="0"/>
                          <a:ea typeface="Times New Roman" panose="02020603050405020304" pitchFamily="18" charset="0"/>
                        </a:rPr>
                        <a:t>единовременно - </a:t>
                      </a:r>
                      <a:r>
                        <a:rPr lang="ru-RU" sz="1600" b="1" dirty="0">
                          <a:effectLst/>
                          <a:latin typeface="Arial" panose="020B0604020202020204" pitchFamily="34" charset="0"/>
                          <a:ea typeface="Times New Roman" panose="02020603050405020304" pitchFamily="18" charset="0"/>
                        </a:rPr>
                        <a:t>при температуре воздуха в жилых помещениях от +12 °C </a:t>
                      </a:r>
                      <a:r>
                        <a:rPr lang="ru-RU" sz="1600" dirty="0">
                          <a:effectLst/>
                          <a:latin typeface="Arial" panose="020B0604020202020204" pitchFamily="34" charset="0"/>
                          <a:ea typeface="Times New Roman" panose="02020603050405020304" pitchFamily="18" charset="0"/>
                        </a:rPr>
                        <a:t>до нормативной температуры, указанной в </a:t>
                      </a:r>
                      <a:r>
                        <a:rPr lang="ru-RU" sz="1600" u="none" strike="noStrike" dirty="0">
                          <a:solidFill>
                            <a:srgbClr val="0000FF"/>
                          </a:solidFill>
                          <a:effectLst/>
                          <a:latin typeface="Arial" panose="020B0604020202020204" pitchFamily="34" charset="0"/>
                          <a:ea typeface="Times New Roman" panose="02020603050405020304" pitchFamily="18" charset="0"/>
                          <a:hlinkClick r:id="rId5" action="ppaction://hlinkfile" tooltip="15. Обеспечение нормативной температуры воздуха &lt;7&gt;:"/>
                        </a:rPr>
                        <a:t>пункте 15</a:t>
                      </a:r>
                      <a:r>
                        <a:rPr lang="ru-RU" sz="1600" dirty="0">
                          <a:effectLst/>
                          <a:latin typeface="Arial" panose="020B0604020202020204" pitchFamily="34" charset="0"/>
                          <a:ea typeface="Times New Roman" panose="02020603050405020304" pitchFamily="18" charset="0"/>
                        </a:rPr>
                        <a:t> настоящего приложения;</a:t>
                      </a:r>
                    </a:p>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не более 8 часов единовременно - </a:t>
                      </a:r>
                      <a:r>
                        <a:rPr lang="ru-RU" sz="1600" b="0" dirty="0">
                          <a:effectLst/>
                          <a:latin typeface="Arial" panose="020B0604020202020204" pitchFamily="34" charset="0"/>
                          <a:ea typeface="Times New Roman" panose="02020603050405020304" pitchFamily="18" charset="0"/>
                        </a:rPr>
                        <a:t>при температуре воздуха в жилых помещениях</a:t>
                      </a:r>
                      <a:r>
                        <a:rPr lang="ru-RU" sz="1600" b="1" dirty="0">
                          <a:effectLst/>
                          <a:latin typeface="Arial" panose="020B0604020202020204" pitchFamily="34" charset="0"/>
                          <a:ea typeface="Times New Roman" panose="02020603050405020304" pitchFamily="18" charset="0"/>
                        </a:rPr>
                        <a:t> от +10 °C до +12 °C</a:t>
                      </a:r>
                      <a:r>
                        <a:rPr lang="ru-RU" sz="1600" dirty="0">
                          <a:effectLst/>
                          <a:latin typeface="Arial" panose="020B0604020202020204" pitchFamily="34" charset="0"/>
                          <a:ea typeface="Times New Roman" panose="02020603050405020304" pitchFamily="18" charset="0"/>
                        </a:rPr>
                        <a:t>;</a:t>
                      </a:r>
                    </a:p>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не более 4 часов </a:t>
                      </a:r>
                      <a:r>
                        <a:rPr lang="ru-RU" sz="1600" dirty="0">
                          <a:effectLst/>
                          <a:latin typeface="Arial" panose="020B0604020202020204" pitchFamily="34" charset="0"/>
                          <a:ea typeface="Times New Roman" panose="02020603050405020304" pitchFamily="18" charset="0"/>
                        </a:rPr>
                        <a:t>единовременно - при температуре воздуха в жилых помещениях </a:t>
                      </a:r>
                      <a:r>
                        <a:rPr lang="ru-RU" sz="1600" b="1" dirty="0">
                          <a:effectLst/>
                          <a:latin typeface="Arial" panose="020B0604020202020204" pitchFamily="34" charset="0"/>
                          <a:ea typeface="Times New Roman" panose="02020603050405020304" pitchFamily="18" charset="0"/>
                        </a:rPr>
                        <a:t>от +8 °C до +10 °C</a:t>
                      </a:r>
                    </a:p>
                  </a:txBody>
                  <a:tcPr marL="39370" marR="39370" marT="64770" marB="64770"/>
                </a:tc>
                <a:tc>
                  <a:txBody>
                    <a:bodyPr/>
                    <a:lstStyle/>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за каждый час </a:t>
                      </a:r>
                      <a:r>
                        <a:rPr lang="ru-RU" sz="1600" dirty="0">
                          <a:effectLst/>
                          <a:latin typeface="Arial" panose="020B0604020202020204" pitchFamily="34" charset="0"/>
                          <a:ea typeface="Times New Roman" panose="02020603050405020304" pitchFamily="18" charset="0"/>
                        </a:rPr>
                        <a:t>превышения допустимой продолжительности перерыва отопления, исчисленной суммарно за расчетный период, в котором произошло указанное превышение, размер платы за коммунальную услугу за такой расчетный период </a:t>
                      </a:r>
                      <a:r>
                        <a:rPr lang="ru-RU" sz="1600" b="1" dirty="0">
                          <a:effectLst/>
                          <a:latin typeface="Arial" panose="020B0604020202020204" pitchFamily="34" charset="0"/>
                          <a:ea typeface="Times New Roman" panose="02020603050405020304" pitchFamily="18" charset="0"/>
                        </a:rPr>
                        <a:t>снижается на 0,15 процента</a:t>
                      </a:r>
                      <a:r>
                        <a:rPr lang="ru-RU" sz="1600" dirty="0">
                          <a:effectLst/>
                          <a:latin typeface="Arial" panose="020B0604020202020204" pitchFamily="34" charset="0"/>
                          <a:ea typeface="Times New Roman" panose="02020603050405020304" pitchFamily="18" charset="0"/>
                        </a:rPr>
                        <a:t> размера платы, определенного за такой расчетный период в соответствии с </a:t>
                      </a:r>
                      <a:r>
                        <a:rPr lang="ru-RU" sz="1600" u="none" strike="noStrike" dirty="0">
                          <a:solidFill>
                            <a:srgbClr val="0000FF"/>
                          </a:solidFill>
                          <a:effectLst/>
                          <a:latin typeface="Arial" panose="020B0604020202020204" pitchFamily="34" charset="0"/>
                          <a:ea typeface="Times New Roman" panose="02020603050405020304" pitchFamily="18" charset="0"/>
                          <a:hlinkClick r:id="rId6" action="ppaction://hlinkfile" tooltip="РАСЧЕТ РАЗМЕРА ПЛАТЫ ЗА КОММУНАЛЬНЫЕ УСЛУГИ"/>
                        </a:rPr>
                        <a:t>приложением N 2</a:t>
                      </a:r>
                      <a:r>
                        <a:rPr lang="ru-RU" sz="1600" dirty="0">
                          <a:effectLst/>
                          <a:latin typeface="Arial" panose="020B0604020202020204" pitchFamily="34" charset="0"/>
                          <a:ea typeface="Times New Roman" panose="02020603050405020304" pitchFamily="18" charset="0"/>
                        </a:rPr>
                        <a:t> к Правилам, с учетом положений </a:t>
                      </a:r>
                      <a:r>
                        <a:rPr lang="ru-RU" sz="1600" u="none" strike="noStrike" dirty="0">
                          <a:solidFill>
                            <a:srgbClr val="0000FF"/>
                          </a:solidFill>
                          <a:effectLst/>
                          <a:latin typeface="Arial" panose="020B0604020202020204" pitchFamily="34" charset="0"/>
                          <a:ea typeface="Times New Roman" panose="02020603050405020304" pitchFamily="18" charset="0"/>
                          <a:hlinkClick r:id="rId7" action="ppaction://hlinkfile" tooltip="IX. Случаи и основания изменения размера платы"/>
                        </a:rPr>
                        <a:t>раздела IX</a:t>
                      </a:r>
                      <a:r>
                        <a:rPr lang="ru-RU" sz="1600" dirty="0">
                          <a:effectLst/>
                          <a:latin typeface="Arial" panose="020B0604020202020204" pitchFamily="34" charset="0"/>
                          <a:ea typeface="Times New Roman" panose="02020603050405020304" pitchFamily="18" charset="0"/>
                        </a:rPr>
                        <a:t> Правил</a:t>
                      </a:r>
                    </a:p>
                  </a:txBody>
                  <a:tcPr marL="39370" marR="39370" marT="64770" marB="64770"/>
                </a:tc>
              </a:tr>
            </a:tbl>
          </a:graphicData>
        </a:graphic>
      </p:graphicFrame>
    </p:spTree>
    <p:extLst>
      <p:ext uri="{BB962C8B-B14F-4D97-AF65-F5344CB8AC3E}">
        <p14:creationId xmlns:p14="http://schemas.microsoft.com/office/powerpoint/2010/main" val="20176585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3224146966"/>
              </p:ext>
            </p:extLst>
          </p:nvPr>
        </p:nvGraphicFramePr>
        <p:xfrm>
          <a:off x="179512" y="77704"/>
          <a:ext cx="8712967" cy="6292724"/>
        </p:xfrm>
        <a:graphic>
          <a:graphicData uri="http://schemas.openxmlformats.org/drawingml/2006/table">
            <a:tbl>
              <a:tblPr>
                <a:tableStyleId>{5C22544A-7EE6-4342-B048-85BDC9FD1C3A}</a:tableStyleId>
              </a:tblPr>
              <a:tblGrid>
                <a:gridCol w="2952328"/>
                <a:gridCol w="2592288"/>
                <a:gridCol w="3168351"/>
              </a:tblGrid>
              <a:tr h="1555110">
                <a:tc>
                  <a:txBody>
                    <a:bodyPr/>
                    <a:lstStyle/>
                    <a:p>
                      <a:pPr>
                        <a:lnSpc>
                          <a:spcPct val="107000"/>
                        </a:lnSpc>
                        <a:spcAft>
                          <a:spcPts val="0"/>
                        </a:spcAft>
                      </a:pPr>
                      <a:r>
                        <a:rPr lang="ru-RU" sz="1400" dirty="0">
                          <a:effectLst/>
                        </a:rPr>
                        <a:t> </a:t>
                      </a:r>
                      <a:endParaRPr lang="ru-RU" sz="14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400" dirty="0">
                          <a:effectLst/>
                        </a:rPr>
                        <a:t>Допустимая продолжительность перерывов предоставления коммунальной услуги и допустимые отклонения качества коммунальной услуги</a:t>
                      </a:r>
                      <a:endParaRPr lang="ru-RU" sz="14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400" dirty="0">
                          <a:effectLst/>
                        </a:rPr>
                        <a:t>Условия и порядок изменения размера платы за коммунальную услугу при предоставлении коммунальной услуги ненадлежащего качества и (или) с перерывами, превышающими установленную продолжительность</a:t>
                      </a:r>
                      <a:endParaRPr lang="ru-RU" sz="1400" dirty="0">
                        <a:effectLst/>
                        <a:latin typeface="Arial" panose="020B0604020202020204" pitchFamily="34" charset="0"/>
                        <a:ea typeface="Times New Roman" panose="02020603050405020304" pitchFamily="18" charset="0"/>
                      </a:endParaRPr>
                    </a:p>
                  </a:txBody>
                  <a:tcPr marL="39370" marR="39370" marT="64770" marB="64770"/>
                </a:tc>
              </a:tr>
              <a:tr h="3955474">
                <a:tc>
                  <a:txBody>
                    <a:bodyPr/>
                    <a:lstStyle/>
                    <a:p>
                      <a:pPr algn="just">
                        <a:lnSpc>
                          <a:spcPct val="107000"/>
                        </a:lnSpc>
                        <a:spcAft>
                          <a:spcPts val="0"/>
                        </a:spcAft>
                      </a:pPr>
                      <a:r>
                        <a:rPr lang="ru-RU" sz="1600" dirty="0" smtClean="0">
                          <a:effectLst/>
                          <a:latin typeface="Arial" panose="020B0604020202020204" pitchFamily="34" charset="0"/>
                          <a:ea typeface="Times New Roman" panose="02020603050405020304" pitchFamily="18" charset="0"/>
                        </a:rPr>
                        <a:t>2. </a:t>
                      </a:r>
                      <a:r>
                        <a:rPr lang="ru-RU" sz="1600" dirty="0">
                          <a:effectLst/>
                          <a:latin typeface="Arial" panose="020B0604020202020204" pitchFamily="34" charset="0"/>
                          <a:ea typeface="Times New Roman" panose="02020603050405020304" pitchFamily="18" charset="0"/>
                        </a:rPr>
                        <a:t>Обеспечение нормативной температуры воздуха </a:t>
                      </a:r>
                      <a:r>
                        <a:rPr lang="ru-RU" sz="1600" u="none" strike="noStrike" dirty="0">
                          <a:solidFill>
                            <a:srgbClr val="0000FF"/>
                          </a:solidFill>
                          <a:effectLst/>
                          <a:latin typeface="Arial" panose="020B0604020202020204" pitchFamily="34" charset="0"/>
                          <a:ea typeface="Times New Roman" panose="02020603050405020304" pitchFamily="18" charset="0"/>
                          <a:hlinkClick r:id="rId4" action="ppaction://hlinkfile" tooltip="&lt;7&gt; Измерение температуры воздуха в жилых помещениях осуществляется в комнате (при наличии нескольких комнат - в наибольшей по площади жилой комнате), в центре плоскостей, отстоящих от внутренней поверхности наружной стены и обогревающего элемента на 0,5 "/>
                        </a:rPr>
                        <a:t>&lt;7&gt;</a:t>
                      </a:r>
                      <a:r>
                        <a:rPr lang="ru-RU" sz="1600" dirty="0">
                          <a:effectLst/>
                          <a:latin typeface="Arial" panose="020B0604020202020204" pitchFamily="34" charset="0"/>
                          <a:ea typeface="Times New Roman" panose="02020603050405020304" pitchFamily="18" charset="0"/>
                        </a:rPr>
                        <a:t>:</a:t>
                      </a:r>
                    </a:p>
                    <a:p>
                      <a:pPr algn="just">
                        <a:lnSpc>
                          <a:spcPct val="107000"/>
                        </a:lnSpc>
                        <a:spcAft>
                          <a:spcPts val="0"/>
                        </a:spcAft>
                      </a:pPr>
                      <a:r>
                        <a:rPr lang="ru-RU" sz="1600" dirty="0">
                          <a:effectLst/>
                          <a:latin typeface="Arial" panose="020B0604020202020204" pitchFamily="34" charset="0"/>
                          <a:ea typeface="Times New Roman" panose="02020603050405020304" pitchFamily="18" charset="0"/>
                        </a:rPr>
                        <a:t>в жилых помещениях - </a:t>
                      </a:r>
                      <a:r>
                        <a:rPr lang="ru-RU" sz="1600" b="1" dirty="0">
                          <a:effectLst/>
                          <a:latin typeface="Arial" panose="020B0604020202020204" pitchFamily="34" charset="0"/>
                          <a:ea typeface="Times New Roman" panose="02020603050405020304" pitchFamily="18" charset="0"/>
                        </a:rPr>
                        <a:t>не ниже +18 °C (в угловых комнатах - +20 °C)</a:t>
                      </a:r>
                      <a:r>
                        <a:rPr lang="ru-RU" sz="1600" dirty="0">
                          <a:effectLst/>
                          <a:latin typeface="Arial" panose="020B0604020202020204" pitchFamily="34" charset="0"/>
                          <a:ea typeface="Times New Roman" panose="02020603050405020304" pitchFamily="18" charset="0"/>
                        </a:rPr>
                        <a:t>, в районах с температурой наиболее холодной пятидневки (обеспеченностью 0,92) </a:t>
                      </a:r>
                      <a:r>
                        <a:rPr lang="ru-RU" sz="1600" b="1" dirty="0">
                          <a:effectLst/>
                          <a:latin typeface="Arial" panose="020B0604020202020204" pitchFamily="34" charset="0"/>
                          <a:ea typeface="Times New Roman" panose="02020603050405020304" pitchFamily="18" charset="0"/>
                        </a:rPr>
                        <a:t>-31 °C и ниже</a:t>
                      </a:r>
                      <a:r>
                        <a:rPr lang="ru-RU" sz="1600" dirty="0">
                          <a:effectLst/>
                          <a:latin typeface="Arial" panose="020B0604020202020204" pitchFamily="34" charset="0"/>
                          <a:ea typeface="Times New Roman" panose="02020603050405020304" pitchFamily="18" charset="0"/>
                        </a:rPr>
                        <a:t> - в жилых помещениях - </a:t>
                      </a:r>
                      <a:r>
                        <a:rPr lang="ru-RU" sz="1600" b="1" dirty="0">
                          <a:effectLst/>
                          <a:latin typeface="Arial" panose="020B0604020202020204" pitchFamily="34" charset="0"/>
                          <a:ea typeface="Times New Roman" panose="02020603050405020304" pitchFamily="18" charset="0"/>
                        </a:rPr>
                        <a:t>не ниже +20 °C (в угловых комнатах - +22 °C);</a:t>
                      </a:r>
                    </a:p>
                    <a:p>
                      <a:pPr algn="just">
                        <a:lnSpc>
                          <a:spcPct val="107000"/>
                        </a:lnSpc>
                        <a:spcAft>
                          <a:spcPts val="0"/>
                        </a:spcAft>
                      </a:pPr>
                      <a:r>
                        <a:rPr lang="ru-RU" sz="1600" dirty="0">
                          <a:effectLst/>
                          <a:latin typeface="Arial" panose="020B0604020202020204" pitchFamily="34" charset="0"/>
                          <a:ea typeface="Times New Roman" panose="02020603050405020304" pitchFamily="18" charset="0"/>
                        </a:rPr>
                        <a:t>в других помещениях в соответствии с требованиями законодательства </a:t>
                      </a:r>
                      <a:r>
                        <a:rPr lang="ru-RU" sz="1600" dirty="0" smtClean="0">
                          <a:effectLst/>
                          <a:latin typeface="Arial" panose="020B0604020202020204" pitchFamily="34" charset="0"/>
                          <a:ea typeface="Times New Roman" panose="02020603050405020304" pitchFamily="18" charset="0"/>
                        </a:rPr>
                        <a:t>о тех. </a:t>
                      </a:r>
                      <a:r>
                        <a:rPr lang="ru-RU" sz="1600" dirty="0">
                          <a:effectLst/>
                          <a:latin typeface="Arial" panose="020B0604020202020204" pitchFamily="34" charset="0"/>
                          <a:ea typeface="Times New Roman" panose="02020603050405020304" pitchFamily="18" charset="0"/>
                        </a:rPr>
                        <a:t>регулировании (ГОСТ Р 51617-2000)</a:t>
                      </a:r>
                    </a:p>
                  </a:txBody>
                  <a:tcPr marL="39370" marR="39370" marT="64770" marB="64770"/>
                </a:tc>
                <a:tc>
                  <a:txBody>
                    <a:bodyPr/>
                    <a:lstStyle/>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допустимое превышение </a:t>
                      </a:r>
                      <a:r>
                        <a:rPr lang="ru-RU" sz="1600" dirty="0">
                          <a:effectLst/>
                          <a:latin typeface="Arial" panose="020B0604020202020204" pitchFamily="34" charset="0"/>
                          <a:ea typeface="Times New Roman" panose="02020603050405020304" pitchFamily="18" charset="0"/>
                        </a:rPr>
                        <a:t>нормативной температуры - </a:t>
                      </a:r>
                      <a:r>
                        <a:rPr lang="ru-RU" sz="1600" b="1" dirty="0">
                          <a:effectLst/>
                          <a:latin typeface="Arial" panose="020B0604020202020204" pitchFamily="34" charset="0"/>
                          <a:ea typeface="Times New Roman" panose="02020603050405020304" pitchFamily="18" charset="0"/>
                        </a:rPr>
                        <a:t>не более 4 °C;</a:t>
                      </a:r>
                    </a:p>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допустимое снижение </a:t>
                      </a:r>
                      <a:r>
                        <a:rPr lang="ru-RU" sz="1600" dirty="0">
                          <a:effectLst/>
                          <a:latin typeface="Arial" panose="020B0604020202020204" pitchFamily="34" charset="0"/>
                          <a:ea typeface="Times New Roman" panose="02020603050405020304" pitchFamily="18" charset="0"/>
                        </a:rPr>
                        <a:t>нормативной температуры </a:t>
                      </a:r>
                      <a:r>
                        <a:rPr lang="ru-RU" sz="1600" b="1" dirty="0">
                          <a:effectLst/>
                          <a:latin typeface="Arial" panose="020B0604020202020204" pitchFamily="34" charset="0"/>
                          <a:ea typeface="Times New Roman" panose="02020603050405020304" pitchFamily="18" charset="0"/>
                        </a:rPr>
                        <a:t>в ночное время суток</a:t>
                      </a:r>
                      <a:r>
                        <a:rPr lang="ru-RU" sz="1600" dirty="0">
                          <a:effectLst/>
                          <a:latin typeface="Arial" panose="020B0604020202020204" pitchFamily="34" charset="0"/>
                          <a:ea typeface="Times New Roman" panose="02020603050405020304" pitchFamily="18" charset="0"/>
                        </a:rPr>
                        <a:t> (от 0.00 до 5.00 часов) - </a:t>
                      </a:r>
                      <a:r>
                        <a:rPr lang="ru-RU" sz="1600" b="1" dirty="0">
                          <a:effectLst/>
                          <a:latin typeface="Arial" panose="020B0604020202020204" pitchFamily="34" charset="0"/>
                          <a:ea typeface="Times New Roman" panose="02020603050405020304" pitchFamily="18" charset="0"/>
                        </a:rPr>
                        <a:t>не более 3 °C;</a:t>
                      </a:r>
                    </a:p>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снижение температуры </a:t>
                      </a:r>
                      <a:r>
                        <a:rPr lang="ru-RU" sz="1600" dirty="0">
                          <a:effectLst/>
                          <a:latin typeface="Arial" panose="020B0604020202020204" pitchFamily="34" charset="0"/>
                          <a:ea typeface="Times New Roman" panose="02020603050405020304" pitchFamily="18" charset="0"/>
                        </a:rPr>
                        <a:t>воздуха в жилом помещении </a:t>
                      </a:r>
                      <a:r>
                        <a:rPr lang="ru-RU" sz="1600" b="1" dirty="0">
                          <a:effectLst/>
                          <a:latin typeface="Arial" panose="020B0604020202020204" pitchFamily="34" charset="0"/>
                          <a:ea typeface="Times New Roman" panose="02020603050405020304" pitchFamily="18" charset="0"/>
                        </a:rPr>
                        <a:t>в дневное время </a:t>
                      </a:r>
                      <a:r>
                        <a:rPr lang="ru-RU" sz="1600" dirty="0">
                          <a:effectLst/>
                          <a:latin typeface="Arial" panose="020B0604020202020204" pitchFamily="34" charset="0"/>
                          <a:ea typeface="Times New Roman" panose="02020603050405020304" pitchFamily="18" charset="0"/>
                        </a:rPr>
                        <a:t>(от 5.00 до 0.00 часов) </a:t>
                      </a:r>
                      <a:r>
                        <a:rPr lang="ru-RU" sz="1600" b="1" dirty="0">
                          <a:effectLst/>
                          <a:latin typeface="Arial" panose="020B0604020202020204" pitchFamily="34" charset="0"/>
                          <a:ea typeface="Times New Roman" panose="02020603050405020304" pitchFamily="18" charset="0"/>
                        </a:rPr>
                        <a:t>не допускается</a:t>
                      </a:r>
                    </a:p>
                  </a:txBody>
                  <a:tcPr marL="39370" marR="39370" marT="64770" marB="64770"/>
                </a:tc>
                <a:tc>
                  <a:txBody>
                    <a:bodyPr/>
                    <a:lstStyle/>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за каждый час отклонения </a:t>
                      </a:r>
                      <a:r>
                        <a:rPr lang="ru-RU" sz="1600" dirty="0">
                          <a:effectLst/>
                          <a:latin typeface="Arial" panose="020B0604020202020204" pitchFamily="34" charset="0"/>
                          <a:ea typeface="Times New Roman" panose="02020603050405020304" pitchFamily="18" charset="0"/>
                        </a:rPr>
                        <a:t>температуры воздуха в жилом помещении суммарно в течение расчетного периода, в котором произошло указанное отклонение, размер платы за коммунальную услугу за такой расчетный период </a:t>
                      </a:r>
                      <a:r>
                        <a:rPr lang="ru-RU" sz="1600" b="1" dirty="0">
                          <a:effectLst/>
                          <a:latin typeface="Arial" panose="020B0604020202020204" pitchFamily="34" charset="0"/>
                          <a:ea typeface="Times New Roman" panose="02020603050405020304" pitchFamily="18" charset="0"/>
                        </a:rPr>
                        <a:t>снижается на 0,15 процента</a:t>
                      </a:r>
                      <a:r>
                        <a:rPr lang="ru-RU" sz="1600" dirty="0">
                          <a:effectLst/>
                          <a:latin typeface="Arial" panose="020B0604020202020204" pitchFamily="34" charset="0"/>
                          <a:ea typeface="Times New Roman" panose="02020603050405020304" pitchFamily="18" charset="0"/>
                        </a:rPr>
                        <a:t> размера платы, определенного за такой расчетный период в соответствии с </a:t>
                      </a:r>
                      <a:r>
                        <a:rPr lang="ru-RU" sz="1600" u="none" strike="noStrike" dirty="0">
                          <a:solidFill>
                            <a:srgbClr val="0000FF"/>
                          </a:solidFill>
                          <a:effectLst/>
                          <a:latin typeface="Arial" panose="020B0604020202020204" pitchFamily="34" charset="0"/>
                          <a:ea typeface="Times New Roman" panose="02020603050405020304" pitchFamily="18" charset="0"/>
                          <a:hlinkClick r:id="rId5" action="ppaction://hlinkfile" tooltip="РАСЧЕТ РАЗМЕРА ПЛАТЫ ЗА КОММУНАЛЬНЫЕ УСЛУГИ"/>
                        </a:rPr>
                        <a:t>приложением N 2</a:t>
                      </a:r>
                      <a:r>
                        <a:rPr lang="ru-RU" sz="1600" dirty="0">
                          <a:effectLst/>
                          <a:latin typeface="Arial" panose="020B0604020202020204" pitchFamily="34" charset="0"/>
                          <a:ea typeface="Times New Roman" panose="02020603050405020304" pitchFamily="18" charset="0"/>
                        </a:rPr>
                        <a:t> к Правилам, за каждый градус отклонения температуры, с учетом положений </a:t>
                      </a:r>
                      <a:r>
                        <a:rPr lang="ru-RU" sz="1600" u="none" strike="noStrike" dirty="0">
                          <a:solidFill>
                            <a:srgbClr val="0000FF"/>
                          </a:solidFill>
                          <a:effectLst/>
                          <a:latin typeface="Arial" panose="020B0604020202020204" pitchFamily="34" charset="0"/>
                          <a:ea typeface="Times New Roman" panose="02020603050405020304" pitchFamily="18" charset="0"/>
                          <a:hlinkClick r:id="rId6" action="ppaction://hlinkfile" tooltip="IX. Случаи и основания изменения размера платы"/>
                        </a:rPr>
                        <a:t>раздела IX</a:t>
                      </a:r>
                      <a:r>
                        <a:rPr lang="ru-RU" sz="1600" dirty="0">
                          <a:effectLst/>
                          <a:latin typeface="Arial" panose="020B0604020202020204" pitchFamily="34" charset="0"/>
                          <a:ea typeface="Times New Roman" panose="02020603050405020304" pitchFamily="18" charset="0"/>
                        </a:rPr>
                        <a:t> Правил</a:t>
                      </a:r>
                    </a:p>
                  </a:txBody>
                  <a:tcPr marL="39370" marR="39370" marT="64770" marB="64770"/>
                </a:tc>
              </a:tr>
            </a:tbl>
          </a:graphicData>
        </a:graphic>
      </p:graphicFrame>
    </p:spTree>
    <p:extLst>
      <p:ext uri="{BB962C8B-B14F-4D97-AF65-F5344CB8AC3E}">
        <p14:creationId xmlns:p14="http://schemas.microsoft.com/office/powerpoint/2010/main" val="123880838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0" y="188640"/>
            <a:ext cx="9036496" cy="6093976"/>
          </a:xfrm>
          <a:prstGeom prst="rect">
            <a:avLst/>
          </a:prstGeom>
        </p:spPr>
        <p:txBody>
          <a:bodyPr wrap="square">
            <a:spAutoFit/>
          </a:bodyPr>
          <a:lstStyle/>
          <a:p>
            <a:pPr algn="just"/>
            <a:r>
              <a:rPr lang="ru-RU" sz="2600" dirty="0" smtClean="0">
                <a:latin typeface="Arial" panose="020B0604020202020204" pitchFamily="34" charset="0"/>
                <a:ea typeface="Times New Roman" panose="02020603050405020304" pitchFamily="18" charset="0"/>
                <a:cs typeface="Arial" panose="020B0604020202020204" pitchFamily="34" charset="0"/>
              </a:rPr>
              <a:t>    Указанные требования к температуре жилого помещения </a:t>
            </a:r>
            <a:r>
              <a:rPr lang="ru-RU" sz="2600" b="1" dirty="0">
                <a:latin typeface="Arial" panose="020B0604020202020204" pitchFamily="34" charset="0"/>
                <a:ea typeface="Times New Roman" panose="02020603050405020304" pitchFamily="18" charset="0"/>
                <a:cs typeface="Arial" panose="020B0604020202020204" pitchFamily="34" charset="0"/>
              </a:rPr>
              <a:t>применяются</a:t>
            </a:r>
            <a:r>
              <a:rPr lang="ru-RU" sz="2600" dirty="0">
                <a:latin typeface="Arial" panose="020B0604020202020204" pitchFamily="34" charset="0"/>
                <a:ea typeface="Times New Roman" panose="02020603050405020304" pitchFamily="18" charset="0"/>
                <a:cs typeface="Arial" panose="020B0604020202020204" pitchFamily="34" charset="0"/>
              </a:rPr>
              <a:t> при </a:t>
            </a:r>
            <a:r>
              <a:rPr lang="ru-RU" sz="2600" b="1" dirty="0">
                <a:latin typeface="Arial" panose="020B0604020202020204" pitchFamily="34" charset="0"/>
                <a:ea typeface="Times New Roman" panose="02020603050405020304" pitchFamily="18" charset="0"/>
                <a:cs typeface="Arial" panose="020B0604020202020204" pitchFamily="34" charset="0"/>
              </a:rPr>
              <a:t>температуре</a:t>
            </a:r>
            <a:r>
              <a:rPr lang="ru-RU" sz="2600" dirty="0">
                <a:latin typeface="Arial" panose="020B0604020202020204" pitchFamily="34" charset="0"/>
                <a:ea typeface="Times New Roman" panose="02020603050405020304" pitchFamily="18" charset="0"/>
                <a:cs typeface="Arial" panose="020B0604020202020204" pitchFamily="34" charset="0"/>
              </a:rPr>
              <a:t> наружного воздуха </a:t>
            </a:r>
            <a:r>
              <a:rPr lang="ru-RU" sz="2600" b="1" dirty="0">
                <a:latin typeface="Arial" panose="020B0604020202020204" pitchFamily="34" charset="0"/>
                <a:ea typeface="Times New Roman" panose="02020603050405020304" pitchFamily="18" charset="0"/>
                <a:cs typeface="Arial" panose="020B0604020202020204" pitchFamily="34" charset="0"/>
              </a:rPr>
              <a:t>не ниже расчетной</a:t>
            </a:r>
            <a:r>
              <a:rPr lang="ru-RU" sz="2600" dirty="0">
                <a:latin typeface="Arial" panose="020B0604020202020204" pitchFamily="34" charset="0"/>
                <a:ea typeface="Times New Roman" panose="02020603050405020304" pitchFamily="18" charset="0"/>
                <a:cs typeface="Arial" panose="020B0604020202020204" pitchFamily="34" charset="0"/>
              </a:rPr>
              <a:t>, принятой </a:t>
            </a:r>
            <a:r>
              <a:rPr lang="ru-RU" sz="2600" b="1" dirty="0">
                <a:latin typeface="Arial" panose="020B0604020202020204" pitchFamily="34" charset="0"/>
                <a:ea typeface="Times New Roman" panose="02020603050405020304" pitchFamily="18" charset="0"/>
                <a:cs typeface="Arial" panose="020B0604020202020204" pitchFamily="34" charset="0"/>
              </a:rPr>
              <a:t>при проектировании </a:t>
            </a:r>
            <a:r>
              <a:rPr lang="ru-RU" sz="2600" dirty="0">
                <a:latin typeface="Arial" panose="020B0604020202020204" pitchFamily="34" charset="0"/>
                <a:ea typeface="Times New Roman" panose="02020603050405020304" pitchFamily="18" charset="0"/>
                <a:cs typeface="Arial" panose="020B0604020202020204" pitchFamily="34" charset="0"/>
              </a:rPr>
              <a:t>системы отопления, </a:t>
            </a:r>
            <a:r>
              <a:rPr lang="ru-RU" sz="2600" b="1" dirty="0">
                <a:latin typeface="Arial" panose="020B0604020202020204" pitchFamily="34" charset="0"/>
                <a:ea typeface="Times New Roman" panose="02020603050405020304" pitchFamily="18" charset="0"/>
                <a:cs typeface="Arial" panose="020B0604020202020204" pitchFamily="34" charset="0"/>
              </a:rPr>
              <a:t>при условии выполнения мероприятий по утеплению помещений </a:t>
            </a:r>
            <a:r>
              <a:rPr lang="ru-RU" sz="2600" dirty="0">
                <a:latin typeface="Arial" panose="020B0604020202020204" pitchFamily="34" charset="0"/>
                <a:ea typeface="Times New Roman" panose="02020603050405020304" pitchFamily="18" charset="0"/>
                <a:cs typeface="Arial" panose="020B0604020202020204" pitchFamily="34" charset="0"/>
              </a:rPr>
              <a:t>(ГОСТ Р </a:t>
            </a:r>
            <a:r>
              <a:rPr lang="ru-RU" sz="2600" dirty="0" smtClean="0">
                <a:latin typeface="Arial" panose="020B0604020202020204" pitchFamily="34" charset="0"/>
                <a:ea typeface="Times New Roman" panose="02020603050405020304" pitchFamily="18" charset="0"/>
                <a:cs typeface="Arial" panose="020B0604020202020204" pitchFamily="34" charset="0"/>
              </a:rPr>
              <a:t>51617-2000</a:t>
            </a:r>
          </a:p>
          <a:p>
            <a:pPr algn="just"/>
            <a:r>
              <a:rPr lang="ru-RU" sz="2600" dirty="0" smtClean="0">
                <a:latin typeface="Arial" panose="020B0604020202020204" pitchFamily="34" charset="0"/>
                <a:cs typeface="Arial" panose="020B0604020202020204" pitchFamily="34" charset="0"/>
              </a:rPr>
              <a:t>   Измерение </a:t>
            </a:r>
            <a:r>
              <a:rPr lang="ru-RU" sz="2600" dirty="0">
                <a:latin typeface="Arial" panose="020B0604020202020204" pitchFamily="34" charset="0"/>
                <a:cs typeface="Arial" panose="020B0604020202020204" pitchFamily="34" charset="0"/>
              </a:rPr>
              <a:t>температуры воздуха в жилых помещениях осуществляется </a:t>
            </a:r>
            <a:r>
              <a:rPr lang="ru-RU" sz="2600" b="1" dirty="0">
                <a:latin typeface="Arial" panose="020B0604020202020204" pitchFamily="34" charset="0"/>
                <a:cs typeface="Arial" panose="020B0604020202020204" pitchFamily="34" charset="0"/>
              </a:rPr>
              <a:t>в комнате </a:t>
            </a:r>
            <a:r>
              <a:rPr lang="ru-RU" sz="2600" dirty="0">
                <a:latin typeface="Arial" panose="020B0604020202020204" pitchFamily="34" charset="0"/>
                <a:cs typeface="Arial" panose="020B0604020202020204" pitchFamily="34" charset="0"/>
              </a:rPr>
              <a:t>(при наличии нескольких комнат - в наибольшей по площади жилой комнате), </a:t>
            </a:r>
            <a:r>
              <a:rPr lang="ru-RU" sz="2600" b="1" dirty="0">
                <a:latin typeface="Arial" panose="020B0604020202020204" pitchFamily="34" charset="0"/>
                <a:cs typeface="Arial" panose="020B0604020202020204" pitchFamily="34" charset="0"/>
              </a:rPr>
              <a:t>в центре плоскостей</a:t>
            </a:r>
            <a:r>
              <a:rPr lang="ru-RU" sz="2600" dirty="0">
                <a:latin typeface="Arial" panose="020B0604020202020204" pitchFamily="34" charset="0"/>
                <a:cs typeface="Arial" panose="020B0604020202020204" pitchFamily="34" charset="0"/>
              </a:rPr>
              <a:t>, </a:t>
            </a:r>
            <a:r>
              <a:rPr lang="ru-RU" sz="2600" b="1" dirty="0">
                <a:latin typeface="Arial" panose="020B0604020202020204" pitchFamily="34" charset="0"/>
                <a:cs typeface="Arial" panose="020B0604020202020204" pitchFamily="34" charset="0"/>
              </a:rPr>
              <a:t>отстоящих от </a:t>
            </a:r>
            <a:r>
              <a:rPr lang="ru-RU" sz="2600" dirty="0">
                <a:latin typeface="Arial" panose="020B0604020202020204" pitchFamily="34" charset="0"/>
                <a:cs typeface="Arial" panose="020B0604020202020204" pitchFamily="34" charset="0"/>
              </a:rPr>
              <a:t>внутренней поверхности </a:t>
            </a:r>
            <a:r>
              <a:rPr lang="ru-RU" sz="2600" b="1" dirty="0">
                <a:latin typeface="Arial" panose="020B0604020202020204" pitchFamily="34" charset="0"/>
                <a:cs typeface="Arial" panose="020B0604020202020204" pitchFamily="34" charset="0"/>
              </a:rPr>
              <a:t>наружной стены и обогревающего элемента на 0,5 м </a:t>
            </a:r>
            <a:r>
              <a:rPr lang="ru-RU" sz="2600" dirty="0">
                <a:latin typeface="Arial" panose="020B0604020202020204" pitchFamily="34" charset="0"/>
                <a:cs typeface="Arial" panose="020B0604020202020204" pitchFamily="34" charset="0"/>
              </a:rPr>
              <a:t>и в центре помещения (точке пересечения диагональных линий помещения) </a:t>
            </a:r>
            <a:r>
              <a:rPr lang="ru-RU" sz="2600" b="1" dirty="0">
                <a:latin typeface="Arial" panose="020B0604020202020204" pitchFamily="34" charset="0"/>
                <a:cs typeface="Arial" panose="020B0604020202020204" pitchFamily="34" charset="0"/>
              </a:rPr>
              <a:t>на высоте 1 м.</a:t>
            </a:r>
            <a:r>
              <a:rPr lang="ru-RU" sz="2600" dirty="0">
                <a:latin typeface="Arial" panose="020B0604020202020204" pitchFamily="34" charset="0"/>
                <a:cs typeface="Arial" panose="020B0604020202020204" pitchFamily="34" charset="0"/>
              </a:rPr>
              <a:t> При этом измерительные приборы должны соответствовать требованиям </a:t>
            </a:r>
            <a:r>
              <a:rPr lang="ru-RU" sz="2600" dirty="0" smtClean="0">
                <a:latin typeface="Arial" panose="020B0604020202020204" pitchFamily="34" charset="0"/>
                <a:cs typeface="Arial" panose="020B0604020202020204" pitchFamily="34" charset="0"/>
              </a:rPr>
              <a:t>стандартов</a:t>
            </a:r>
            <a:endParaRPr lang="ru-RU"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03282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591059022"/>
              </p:ext>
            </p:extLst>
          </p:nvPr>
        </p:nvGraphicFramePr>
        <p:xfrm>
          <a:off x="107504" y="0"/>
          <a:ext cx="8784975" cy="7042849"/>
        </p:xfrm>
        <a:graphic>
          <a:graphicData uri="http://schemas.openxmlformats.org/drawingml/2006/table">
            <a:tbl>
              <a:tblPr>
                <a:tableStyleId>{5C22544A-7EE6-4342-B048-85BDC9FD1C3A}</a:tableStyleId>
              </a:tblPr>
              <a:tblGrid>
                <a:gridCol w="3194537"/>
                <a:gridCol w="1887681"/>
                <a:gridCol w="3702757"/>
              </a:tblGrid>
              <a:tr h="1555110">
                <a:tc>
                  <a:txBody>
                    <a:bodyPr/>
                    <a:lstStyle/>
                    <a:p>
                      <a:pPr>
                        <a:lnSpc>
                          <a:spcPct val="107000"/>
                        </a:lnSpc>
                        <a:spcAft>
                          <a:spcPts val="0"/>
                        </a:spcAft>
                      </a:pPr>
                      <a:r>
                        <a:rPr lang="ru-RU" sz="1400" dirty="0">
                          <a:effectLst/>
                        </a:rPr>
                        <a:t> </a:t>
                      </a:r>
                      <a:endParaRPr lang="ru-RU" sz="14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400" dirty="0">
                          <a:effectLst/>
                        </a:rPr>
                        <a:t>Допустимая продолжительность перерывов предоставления коммунальной услуги и допустимые отклонения качества коммунальной услуги</a:t>
                      </a:r>
                      <a:endParaRPr lang="ru-RU" sz="14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400" dirty="0">
                          <a:effectLst/>
                        </a:rPr>
                        <a:t>Условия и порядок изменения размера платы за коммунальную услугу при предоставлении коммунальной услуги ненадлежащего качества и (или) с перерывами, превышающими установленную продолжительность</a:t>
                      </a:r>
                      <a:endParaRPr lang="ru-RU" sz="1400" dirty="0">
                        <a:effectLst/>
                        <a:latin typeface="Arial" panose="020B0604020202020204" pitchFamily="34" charset="0"/>
                        <a:ea typeface="Times New Roman" panose="02020603050405020304" pitchFamily="18" charset="0"/>
                      </a:endParaRPr>
                    </a:p>
                  </a:txBody>
                  <a:tcPr marL="39370" marR="39370" marT="64770" marB="64770"/>
                </a:tc>
              </a:tr>
              <a:tr h="3955474">
                <a:tc>
                  <a:txBody>
                    <a:bodyPr/>
                    <a:lstStyle/>
                    <a:p>
                      <a:pPr>
                        <a:lnSpc>
                          <a:spcPct val="107000"/>
                        </a:lnSpc>
                        <a:spcAft>
                          <a:spcPts val="0"/>
                        </a:spcAft>
                      </a:pPr>
                      <a:r>
                        <a:rPr lang="ru-RU" sz="1600" dirty="0" smtClean="0">
                          <a:effectLst/>
                          <a:latin typeface="Arial" panose="020B0604020202020204" pitchFamily="34" charset="0"/>
                          <a:ea typeface="Times New Roman" panose="02020603050405020304" pitchFamily="18" charset="0"/>
                        </a:rPr>
                        <a:t>3. </a:t>
                      </a:r>
                      <a:r>
                        <a:rPr lang="ru-RU" sz="1600" b="1" dirty="0">
                          <a:effectLst/>
                          <a:latin typeface="Arial" panose="020B0604020202020204" pitchFamily="34" charset="0"/>
                          <a:ea typeface="Times New Roman" panose="02020603050405020304" pitchFamily="18" charset="0"/>
                        </a:rPr>
                        <a:t>Давление во внутридомовой системе отопления:</a:t>
                      </a:r>
                    </a:p>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с чугунными радиаторами</a:t>
                      </a:r>
                      <a:r>
                        <a:rPr lang="ru-RU" sz="1600" dirty="0">
                          <a:effectLst/>
                          <a:latin typeface="Arial" panose="020B0604020202020204" pitchFamily="34" charset="0"/>
                          <a:ea typeface="Times New Roman" panose="02020603050405020304" pitchFamily="18" charset="0"/>
                        </a:rPr>
                        <a:t> - </a:t>
                      </a:r>
                      <a:r>
                        <a:rPr lang="ru-RU" sz="1600" b="1" dirty="0">
                          <a:effectLst/>
                          <a:latin typeface="Arial" panose="020B0604020202020204" pitchFamily="34" charset="0"/>
                          <a:ea typeface="Times New Roman" panose="02020603050405020304" pitchFamily="18" charset="0"/>
                        </a:rPr>
                        <a:t>не более 0,6 МПа </a:t>
                      </a:r>
                      <a:r>
                        <a:rPr lang="ru-RU" sz="1600" dirty="0">
                          <a:effectLst/>
                          <a:latin typeface="Arial" panose="020B0604020202020204" pitchFamily="34" charset="0"/>
                          <a:ea typeface="Times New Roman" panose="02020603050405020304" pitchFamily="18" charset="0"/>
                        </a:rPr>
                        <a:t>(6 кгс/кв. см);</a:t>
                      </a:r>
                    </a:p>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с системами </a:t>
                      </a:r>
                      <a:r>
                        <a:rPr lang="ru-RU" sz="1600" b="1" dirty="0" err="1">
                          <a:effectLst/>
                          <a:latin typeface="Arial" panose="020B0604020202020204" pitchFamily="34" charset="0"/>
                          <a:ea typeface="Times New Roman" panose="02020603050405020304" pitchFamily="18" charset="0"/>
                        </a:rPr>
                        <a:t>конвекторного</a:t>
                      </a:r>
                      <a:r>
                        <a:rPr lang="ru-RU" sz="1600" b="1" dirty="0">
                          <a:effectLst/>
                          <a:latin typeface="Arial" panose="020B0604020202020204" pitchFamily="34" charset="0"/>
                          <a:ea typeface="Times New Roman" panose="02020603050405020304" pitchFamily="18" charset="0"/>
                        </a:rPr>
                        <a:t> и панельного отопления, калориферами</a:t>
                      </a:r>
                      <a:r>
                        <a:rPr lang="ru-RU" sz="1600" dirty="0">
                          <a:effectLst/>
                          <a:latin typeface="Arial" panose="020B0604020202020204" pitchFamily="34" charset="0"/>
                          <a:ea typeface="Times New Roman" panose="02020603050405020304" pitchFamily="18" charset="0"/>
                        </a:rPr>
                        <a:t>, а также прочими отопительными приборами - </a:t>
                      </a:r>
                      <a:r>
                        <a:rPr lang="ru-RU" sz="1600" b="1" dirty="0">
                          <a:effectLst/>
                          <a:latin typeface="Arial" panose="020B0604020202020204" pitchFamily="34" charset="0"/>
                          <a:ea typeface="Times New Roman" panose="02020603050405020304" pitchFamily="18" charset="0"/>
                        </a:rPr>
                        <a:t>не более 1 МПа </a:t>
                      </a:r>
                      <a:r>
                        <a:rPr lang="ru-RU" sz="1600" dirty="0">
                          <a:effectLst/>
                          <a:latin typeface="Arial" panose="020B0604020202020204" pitchFamily="34" charset="0"/>
                          <a:ea typeface="Times New Roman" panose="02020603050405020304" pitchFamily="18" charset="0"/>
                        </a:rPr>
                        <a:t>(10 кгс/кв. см);</a:t>
                      </a:r>
                    </a:p>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с любыми отопительными приборами </a:t>
                      </a:r>
                      <a:r>
                        <a:rPr lang="ru-RU" sz="1600" dirty="0">
                          <a:effectLst/>
                          <a:latin typeface="Arial" panose="020B0604020202020204" pitchFamily="34" charset="0"/>
                          <a:ea typeface="Times New Roman" panose="02020603050405020304" pitchFamily="18" charset="0"/>
                        </a:rPr>
                        <a:t>- </a:t>
                      </a:r>
                      <a:r>
                        <a:rPr lang="ru-RU" sz="1600" b="1" dirty="0">
                          <a:effectLst/>
                          <a:latin typeface="Arial" panose="020B0604020202020204" pitchFamily="34" charset="0"/>
                          <a:ea typeface="Times New Roman" panose="02020603050405020304" pitchFamily="18" charset="0"/>
                        </a:rPr>
                        <a:t>не менее чем на 0,05 МПа</a:t>
                      </a:r>
                      <a:r>
                        <a:rPr lang="ru-RU" sz="1600" dirty="0">
                          <a:effectLst/>
                          <a:latin typeface="Arial" panose="020B0604020202020204" pitchFamily="34" charset="0"/>
                          <a:ea typeface="Times New Roman" panose="02020603050405020304" pitchFamily="18" charset="0"/>
                        </a:rPr>
                        <a:t> (0,5 кгс/кв. см) превышающее статическое давление, требуемое для постоянного заполнения системы отопления теплоносителем</a:t>
                      </a:r>
                    </a:p>
                  </a:txBody>
                  <a:tcPr marL="39370" marR="39370" marT="64770" marB="64770"/>
                </a:tc>
                <a:tc>
                  <a:txBody>
                    <a:bodyPr/>
                    <a:lstStyle/>
                    <a:p>
                      <a:pPr>
                        <a:lnSpc>
                          <a:spcPct val="107000"/>
                        </a:lnSpc>
                        <a:spcAft>
                          <a:spcPts val="0"/>
                        </a:spcAft>
                      </a:pPr>
                      <a:r>
                        <a:rPr lang="ru-RU" sz="1600" b="1" dirty="0">
                          <a:effectLst/>
                          <a:latin typeface="Arial" panose="020B0604020202020204" pitchFamily="34" charset="0"/>
                          <a:ea typeface="Times New Roman" panose="02020603050405020304" pitchFamily="18" charset="0"/>
                        </a:rPr>
                        <a:t>отклонение давления </a:t>
                      </a:r>
                      <a:r>
                        <a:rPr lang="ru-RU" sz="1600" dirty="0">
                          <a:effectLst/>
                          <a:latin typeface="Arial" panose="020B0604020202020204" pitchFamily="34" charset="0"/>
                          <a:ea typeface="Times New Roman" panose="02020603050405020304" pitchFamily="18" charset="0"/>
                        </a:rPr>
                        <a:t>во внутридомовой системе отопления от установленных значений </a:t>
                      </a:r>
                      <a:r>
                        <a:rPr lang="ru-RU" sz="1600" b="1" dirty="0">
                          <a:effectLst/>
                          <a:latin typeface="Arial" panose="020B0604020202020204" pitchFamily="34" charset="0"/>
                          <a:ea typeface="Times New Roman" panose="02020603050405020304" pitchFamily="18" charset="0"/>
                        </a:rPr>
                        <a:t>не допускается</a:t>
                      </a:r>
                    </a:p>
                  </a:txBody>
                  <a:tcPr marL="39370" marR="39370" marT="64770" marB="64770"/>
                </a:tc>
                <a:tc>
                  <a:txBody>
                    <a:bodyPr/>
                    <a:lstStyle/>
                    <a:p>
                      <a:pPr>
                        <a:lnSpc>
                          <a:spcPct val="107000"/>
                        </a:lnSpc>
                        <a:spcAft>
                          <a:spcPts val="0"/>
                        </a:spcAft>
                      </a:pPr>
                      <a:r>
                        <a:rPr lang="ru-RU" sz="1600" b="1" dirty="0">
                          <a:effectLst/>
                          <a:latin typeface="Arial" panose="020B0604020202020204" pitchFamily="34" charset="0"/>
                          <a:ea typeface="Times New Roman" panose="02020603050405020304" pitchFamily="18" charset="0"/>
                        </a:rPr>
                        <a:t>за каждый час отклонения </a:t>
                      </a:r>
                      <a:r>
                        <a:rPr lang="ru-RU" sz="1600" dirty="0">
                          <a:effectLst/>
                          <a:latin typeface="Arial" panose="020B0604020202020204" pitchFamily="34" charset="0"/>
                          <a:ea typeface="Times New Roman" panose="02020603050405020304" pitchFamily="18" charset="0"/>
                        </a:rPr>
                        <a:t>от установленного давления во внутридомовой системе отопления суммарно в течение расчетного периода, в котором произошло указанное отклонение, при давлении, отличающемся от установленного </a:t>
                      </a:r>
                      <a:r>
                        <a:rPr lang="ru-RU" sz="1600" b="1" dirty="0">
                          <a:effectLst/>
                          <a:latin typeface="Arial" panose="020B0604020202020204" pitchFamily="34" charset="0"/>
                          <a:ea typeface="Times New Roman" panose="02020603050405020304" pitchFamily="18" charset="0"/>
                        </a:rPr>
                        <a:t>более чем на 25 </a:t>
                      </a:r>
                      <a:r>
                        <a:rPr lang="ru-RU" sz="1600" b="1" dirty="0" smtClean="0">
                          <a:effectLst/>
                          <a:latin typeface="Arial" panose="020B0604020202020204" pitchFamily="34" charset="0"/>
                          <a:ea typeface="Times New Roman" panose="02020603050405020304" pitchFamily="18" charset="0"/>
                        </a:rPr>
                        <a:t>%</a:t>
                      </a:r>
                      <a:r>
                        <a:rPr lang="ru-RU" sz="1600" dirty="0" smtClean="0">
                          <a:effectLst/>
                          <a:latin typeface="Arial" panose="020B0604020202020204" pitchFamily="34" charset="0"/>
                          <a:ea typeface="Times New Roman" panose="02020603050405020304" pitchFamily="18" charset="0"/>
                        </a:rPr>
                        <a:t>, </a:t>
                      </a:r>
                      <a:r>
                        <a:rPr lang="ru-RU" sz="1600" dirty="0">
                          <a:effectLst/>
                          <a:latin typeface="Arial" panose="020B0604020202020204" pitchFamily="34" charset="0"/>
                          <a:ea typeface="Times New Roman" panose="02020603050405020304" pitchFamily="18" charset="0"/>
                        </a:rPr>
                        <a:t>размер платы за коммунальную услугу, определенный за расчетный период в соответствии с </a:t>
                      </a:r>
                      <a:r>
                        <a:rPr lang="ru-RU" sz="1600" u="none" strike="noStrike" dirty="0">
                          <a:solidFill>
                            <a:srgbClr val="0000FF"/>
                          </a:solidFill>
                          <a:effectLst/>
                          <a:latin typeface="Arial" panose="020B0604020202020204" pitchFamily="34" charset="0"/>
                          <a:ea typeface="Times New Roman" panose="02020603050405020304" pitchFamily="18" charset="0"/>
                          <a:hlinkClick r:id="rId4" action="ppaction://hlinkfile" tooltip="РАСЧЕТ РАЗМЕРА ПЛАТЫ ЗА КОММУНАЛЬНЫЕ УСЛУГИ"/>
                        </a:rPr>
                        <a:t>приложением N 2</a:t>
                      </a:r>
                      <a:r>
                        <a:rPr lang="ru-RU" sz="1600" dirty="0">
                          <a:effectLst/>
                          <a:latin typeface="Arial" panose="020B0604020202020204" pitchFamily="34" charset="0"/>
                          <a:ea typeface="Times New Roman" panose="02020603050405020304" pitchFamily="18" charset="0"/>
                        </a:rPr>
                        <a:t> к Правилам, </a:t>
                      </a:r>
                      <a:r>
                        <a:rPr lang="ru-RU" sz="1600" b="1" dirty="0">
                          <a:effectLst/>
                          <a:latin typeface="Arial" panose="020B0604020202020204" pitchFamily="34" charset="0"/>
                          <a:ea typeface="Times New Roman" panose="02020603050405020304" pitchFamily="18" charset="0"/>
                        </a:rPr>
                        <a:t>снижается на размер платы, исчисленный суммарно за каждый день </a:t>
                      </a:r>
                      <a:r>
                        <a:rPr lang="ru-RU" sz="1600" dirty="0">
                          <a:effectLst/>
                          <a:latin typeface="Arial" panose="020B0604020202020204" pitchFamily="34" charset="0"/>
                          <a:ea typeface="Times New Roman" panose="02020603050405020304" pitchFamily="18" charset="0"/>
                        </a:rPr>
                        <a:t>предоставления коммунальной услуги ненадлежащего качества (</a:t>
                      </a:r>
                      <a:r>
                        <a:rPr lang="ru-RU" sz="1600" b="1" dirty="0">
                          <a:effectLst/>
                          <a:latin typeface="Arial" panose="020B0604020202020204" pitchFamily="34" charset="0"/>
                          <a:ea typeface="Times New Roman" panose="02020603050405020304" pitchFamily="18" charset="0"/>
                        </a:rPr>
                        <a:t>независимо от показаний приборов учета</a:t>
                      </a:r>
                      <a:r>
                        <a:rPr lang="ru-RU" sz="1600" dirty="0">
                          <a:effectLst/>
                          <a:latin typeface="Arial" panose="020B0604020202020204" pitchFamily="34" charset="0"/>
                          <a:ea typeface="Times New Roman" panose="02020603050405020304" pitchFamily="18" charset="0"/>
                        </a:rPr>
                        <a:t>) в соответствии с </a:t>
                      </a:r>
                      <a:r>
                        <a:rPr lang="ru-RU" sz="1600" u="none" strike="noStrike" dirty="0">
                          <a:solidFill>
                            <a:srgbClr val="0000FF"/>
                          </a:solidFill>
                          <a:effectLst/>
                          <a:latin typeface="Arial" panose="020B0604020202020204" pitchFamily="34" charset="0"/>
                          <a:ea typeface="Times New Roman" panose="02020603050405020304" pitchFamily="18" charset="0"/>
                          <a:hlinkClick r:id="rId5" action="ppaction://hlinkfile" tooltip="101. При предоставлении в расчетном периоде коммунальной услуги ненадлежащего качества размер платы за такую коммунальную услугу, определенный за расчетный период в соответствии с приложением N 2 к настоящим Правилам, подлежит уменьшению на размер платы, "/>
                        </a:rPr>
                        <a:t>пунктом 101</a:t>
                      </a:r>
                      <a:r>
                        <a:rPr lang="ru-RU" sz="1600" dirty="0">
                          <a:effectLst/>
                          <a:latin typeface="Arial" panose="020B0604020202020204" pitchFamily="34" charset="0"/>
                          <a:ea typeface="Times New Roman" panose="02020603050405020304" pitchFamily="18" charset="0"/>
                        </a:rPr>
                        <a:t> Правил</a:t>
                      </a:r>
                    </a:p>
                  </a:txBody>
                  <a:tcPr marL="39370" marR="39370" marT="64770" marB="64770"/>
                </a:tc>
              </a:tr>
            </a:tbl>
          </a:graphicData>
        </a:graphic>
      </p:graphicFrame>
    </p:spTree>
    <p:extLst>
      <p:ext uri="{BB962C8B-B14F-4D97-AF65-F5344CB8AC3E}">
        <p14:creationId xmlns:p14="http://schemas.microsoft.com/office/powerpoint/2010/main" val="175835454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18577" y="116632"/>
            <a:ext cx="8945911" cy="6124754"/>
          </a:xfrm>
          <a:prstGeom prst="rect">
            <a:avLst/>
          </a:prstGeom>
        </p:spPr>
        <p:txBody>
          <a:bodyPr wrap="square">
            <a:spAutoFit/>
          </a:bodyPr>
          <a:lstStyle/>
          <a:p>
            <a:pPr indent="342900" algn="just">
              <a:spcBef>
                <a:spcPts val="1000"/>
              </a:spcBef>
              <a:spcAft>
                <a:spcPts val="0"/>
              </a:spcAft>
            </a:pPr>
            <a:r>
              <a:rPr lang="ru-RU" sz="2800" b="1" dirty="0" smtClean="0">
                <a:latin typeface="Arial" panose="020B0604020202020204" pitchFamily="34" charset="0"/>
                <a:ea typeface="Times New Roman" panose="02020603050405020304" pitchFamily="18" charset="0"/>
              </a:rPr>
              <a:t>Если тепловая энергия для нужд отопления </a:t>
            </a:r>
            <a:r>
              <a:rPr lang="ru-RU" sz="2800" dirty="0" smtClean="0">
                <a:latin typeface="Arial" panose="020B0604020202020204" pitchFamily="34" charset="0"/>
                <a:ea typeface="Times New Roman" panose="02020603050405020304" pitchFamily="18" charset="0"/>
              </a:rPr>
              <a:t>помещений подается во внутридомовые инженерные системы по централизованным сетям инженерно-технического обеспечения, то </a:t>
            </a:r>
            <a:r>
              <a:rPr lang="ru-RU" sz="2800" b="1" dirty="0" smtClean="0">
                <a:latin typeface="Arial" panose="020B0604020202020204" pitchFamily="34" charset="0"/>
                <a:ea typeface="Times New Roman" panose="02020603050405020304" pitchFamily="18" charset="0"/>
              </a:rPr>
              <a:t>исполнитель начинает и заканчивает отопительный период в сроки, установленные уполномоченным органом</a:t>
            </a:r>
            <a:r>
              <a:rPr lang="ru-RU" sz="2800" dirty="0" smtClean="0">
                <a:latin typeface="Arial" panose="020B0604020202020204" pitchFamily="34" charset="0"/>
                <a:ea typeface="Times New Roman" panose="02020603050405020304" pitchFamily="18" charset="0"/>
              </a:rPr>
              <a:t>. </a:t>
            </a:r>
            <a:r>
              <a:rPr lang="ru-RU" sz="2800" b="1" dirty="0" smtClean="0">
                <a:latin typeface="Arial" panose="020B0604020202020204" pitchFamily="34" charset="0"/>
                <a:ea typeface="Times New Roman" panose="02020603050405020304" pitchFamily="18" charset="0"/>
              </a:rPr>
              <a:t>Отопительный период</a:t>
            </a:r>
            <a:r>
              <a:rPr lang="ru-RU" sz="2800" dirty="0" smtClean="0">
                <a:latin typeface="Arial" panose="020B0604020202020204" pitchFamily="34" charset="0"/>
                <a:ea typeface="Times New Roman" panose="02020603050405020304" pitchFamily="18" charset="0"/>
              </a:rPr>
              <a:t> должен </a:t>
            </a:r>
            <a:r>
              <a:rPr lang="ru-RU" sz="2800" b="1" dirty="0" smtClean="0">
                <a:latin typeface="Arial" panose="020B0604020202020204" pitchFamily="34" charset="0"/>
                <a:ea typeface="Times New Roman" panose="02020603050405020304" pitchFamily="18" charset="0"/>
              </a:rPr>
              <a:t>начинаться не позднее </a:t>
            </a:r>
            <a:r>
              <a:rPr lang="ru-RU" sz="2800" dirty="0" smtClean="0">
                <a:latin typeface="Arial" panose="020B0604020202020204" pitchFamily="34" charset="0"/>
                <a:ea typeface="Times New Roman" panose="02020603050405020304" pitchFamily="18" charset="0"/>
              </a:rPr>
              <a:t>и </a:t>
            </a:r>
            <a:r>
              <a:rPr lang="ru-RU" sz="2800" b="1" dirty="0" smtClean="0">
                <a:latin typeface="Arial" panose="020B0604020202020204" pitchFamily="34" charset="0"/>
                <a:ea typeface="Times New Roman" panose="02020603050405020304" pitchFamily="18" charset="0"/>
              </a:rPr>
              <a:t>заканчиваться не ранее дня, следующего за днем окончания 5-дневного периода</a:t>
            </a:r>
            <a:r>
              <a:rPr lang="ru-RU" sz="2800" dirty="0" smtClean="0">
                <a:latin typeface="Arial" panose="020B0604020202020204" pitchFamily="34" charset="0"/>
                <a:ea typeface="Times New Roman" panose="02020603050405020304" pitchFamily="18" charset="0"/>
              </a:rPr>
              <a:t>, в течение которого соответственно </a:t>
            </a:r>
            <a:r>
              <a:rPr lang="ru-RU" sz="2800" b="1" dirty="0" smtClean="0">
                <a:latin typeface="Arial" panose="020B0604020202020204" pitchFamily="34" charset="0"/>
                <a:ea typeface="Times New Roman" panose="02020603050405020304" pitchFamily="18" charset="0"/>
              </a:rPr>
              <a:t>среднесуточная температура наружного воздуха ниже 8 </a:t>
            </a:r>
            <a:r>
              <a:rPr lang="ru-RU" sz="2800" dirty="0" smtClean="0">
                <a:latin typeface="Arial" panose="020B0604020202020204" pitchFamily="34" charset="0"/>
                <a:ea typeface="Times New Roman" panose="02020603050405020304" pitchFamily="18" charset="0"/>
              </a:rPr>
              <a:t>градусов Цельсия или </a:t>
            </a:r>
            <a:r>
              <a:rPr lang="ru-RU" sz="2800" b="1" dirty="0" smtClean="0">
                <a:latin typeface="Arial" panose="020B0604020202020204" pitchFamily="34" charset="0"/>
                <a:ea typeface="Times New Roman" panose="02020603050405020304" pitchFamily="18" charset="0"/>
              </a:rPr>
              <a:t>среднесуточная температура наружного воздуха выше 8 </a:t>
            </a:r>
            <a:r>
              <a:rPr lang="ru-RU" sz="2800" dirty="0" smtClean="0">
                <a:latin typeface="Arial" panose="020B0604020202020204" pitchFamily="34" charset="0"/>
                <a:ea typeface="Times New Roman" panose="02020603050405020304" pitchFamily="18" charset="0"/>
              </a:rPr>
              <a:t>градусов Цельсия.</a:t>
            </a:r>
          </a:p>
        </p:txBody>
      </p:sp>
    </p:spTree>
    <p:extLst>
      <p:ext uri="{BB962C8B-B14F-4D97-AF65-F5344CB8AC3E}">
        <p14:creationId xmlns:p14="http://schemas.microsoft.com/office/powerpoint/2010/main" val="76137258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18577" y="188640"/>
            <a:ext cx="9017919" cy="6555641"/>
          </a:xfrm>
          <a:prstGeom prst="rect">
            <a:avLst/>
          </a:prstGeom>
        </p:spPr>
        <p:txBody>
          <a:bodyPr wrap="square">
            <a:spAutoFit/>
          </a:bodyPr>
          <a:lstStyle/>
          <a:p>
            <a:pPr indent="342900" algn="just">
              <a:spcBef>
                <a:spcPts val="1000"/>
              </a:spcBef>
              <a:spcAft>
                <a:spcPts val="0"/>
              </a:spcAft>
            </a:pPr>
            <a:r>
              <a:rPr lang="ru-RU" sz="2800" dirty="0" smtClean="0">
                <a:latin typeface="Arial" panose="020B0604020202020204" pitchFamily="34" charset="0"/>
                <a:ea typeface="Times New Roman" panose="02020603050405020304" pitchFamily="18" charset="0"/>
              </a:rPr>
              <a:t>Если </a:t>
            </a:r>
            <a:r>
              <a:rPr lang="ru-RU" sz="2800" b="1" dirty="0" smtClean="0">
                <a:latin typeface="Arial" panose="020B0604020202020204" pitchFamily="34" charset="0"/>
                <a:ea typeface="Times New Roman" panose="02020603050405020304" pitchFamily="18" charset="0"/>
              </a:rPr>
              <a:t>при отсутствии централизованного теплоснабжения </a:t>
            </a:r>
            <a:r>
              <a:rPr lang="ru-RU" sz="2800" dirty="0" smtClean="0">
                <a:latin typeface="Arial" panose="020B0604020202020204" pitchFamily="34" charset="0"/>
                <a:ea typeface="Times New Roman" panose="02020603050405020304" pitchFamily="18" charset="0"/>
              </a:rPr>
              <a:t>производство и </a:t>
            </a:r>
            <a:r>
              <a:rPr lang="ru-RU" sz="2800" b="1" dirty="0" smtClean="0">
                <a:latin typeface="Arial" panose="020B0604020202020204" pitchFamily="34" charset="0"/>
                <a:ea typeface="Times New Roman" panose="02020603050405020304" pitchFamily="18" charset="0"/>
              </a:rPr>
              <a:t>предоставление исполнителем </a:t>
            </a:r>
            <a:r>
              <a:rPr lang="ru-RU" sz="2800" dirty="0" smtClean="0">
                <a:latin typeface="Arial" panose="020B0604020202020204" pitchFamily="34" charset="0"/>
                <a:ea typeface="Times New Roman" panose="02020603050405020304" pitchFamily="18" charset="0"/>
              </a:rPr>
              <a:t>коммунальной </a:t>
            </a:r>
            <a:r>
              <a:rPr lang="ru-RU" sz="2800" b="1" dirty="0" smtClean="0">
                <a:latin typeface="Arial" panose="020B0604020202020204" pitchFamily="34" charset="0"/>
                <a:ea typeface="Times New Roman" panose="02020603050405020304" pitchFamily="18" charset="0"/>
              </a:rPr>
              <a:t>услуги по отоплению </a:t>
            </a:r>
            <a:r>
              <a:rPr lang="ru-RU" sz="2800" dirty="0" smtClean="0">
                <a:latin typeface="Arial" panose="020B0604020202020204" pitchFamily="34" charset="0"/>
                <a:ea typeface="Times New Roman" panose="02020603050405020304" pitchFamily="18" charset="0"/>
              </a:rPr>
              <a:t>осуществляются с использованием оборудования, входящего в состав ОИ собственников помещений в МКД, то </a:t>
            </a:r>
            <a:r>
              <a:rPr lang="ru-RU" sz="2800" b="1" dirty="0" smtClean="0">
                <a:latin typeface="Arial" panose="020B0604020202020204" pitchFamily="34" charset="0"/>
                <a:ea typeface="Times New Roman" panose="02020603050405020304" pitchFamily="18" charset="0"/>
              </a:rPr>
              <a:t>условия определения даты начала и (или) окончания отопительного периода и (или) дата начала и (или) окончания отопительного периода</a:t>
            </a:r>
            <a:r>
              <a:rPr lang="ru-RU" sz="2800" dirty="0" smtClean="0">
                <a:latin typeface="Arial" panose="020B0604020202020204" pitchFamily="34" charset="0"/>
                <a:ea typeface="Times New Roman" panose="02020603050405020304" pitchFamily="18" charset="0"/>
              </a:rPr>
              <a:t> устанавливаются </a:t>
            </a:r>
            <a:r>
              <a:rPr lang="ru-RU" sz="2800" b="1" dirty="0" smtClean="0">
                <a:latin typeface="Arial" panose="020B0604020202020204" pitchFamily="34" charset="0"/>
                <a:ea typeface="Times New Roman" panose="02020603050405020304" pitchFamily="18" charset="0"/>
              </a:rPr>
              <a:t>решением собственников помещений</a:t>
            </a:r>
            <a:r>
              <a:rPr lang="ru-RU" sz="2800" dirty="0" smtClean="0">
                <a:latin typeface="Arial" panose="020B0604020202020204" pitchFamily="34" charset="0"/>
                <a:ea typeface="Times New Roman" panose="02020603050405020304" pitchFamily="18" charset="0"/>
              </a:rPr>
              <a:t> в МКД. </a:t>
            </a:r>
            <a:r>
              <a:rPr lang="ru-RU" sz="2800" b="1" dirty="0" smtClean="0">
                <a:latin typeface="Arial" panose="020B0604020202020204" pitchFamily="34" charset="0"/>
                <a:ea typeface="Times New Roman" panose="02020603050405020304" pitchFamily="18" charset="0"/>
              </a:rPr>
              <a:t>В случае непринятия </a:t>
            </a:r>
            <a:r>
              <a:rPr lang="ru-RU" sz="2800" dirty="0" smtClean="0">
                <a:latin typeface="Arial" panose="020B0604020202020204" pitchFamily="34" charset="0"/>
                <a:ea typeface="Times New Roman" panose="02020603050405020304" pitchFamily="18" charset="0"/>
              </a:rPr>
              <a:t>такого </a:t>
            </a:r>
            <a:r>
              <a:rPr lang="ru-RU" sz="2800" b="1" dirty="0" smtClean="0">
                <a:latin typeface="Arial" panose="020B0604020202020204" pitchFamily="34" charset="0"/>
                <a:ea typeface="Times New Roman" panose="02020603050405020304" pitchFamily="18" charset="0"/>
              </a:rPr>
              <a:t>решения собственниками помещений </a:t>
            </a:r>
            <a:r>
              <a:rPr lang="ru-RU" sz="2800" dirty="0" smtClean="0">
                <a:latin typeface="Arial" panose="020B0604020202020204" pitchFamily="34" charset="0"/>
                <a:ea typeface="Times New Roman" panose="02020603050405020304" pitchFamily="18" charset="0"/>
              </a:rPr>
              <a:t>в МКД </a:t>
            </a:r>
            <a:r>
              <a:rPr lang="ru-RU" sz="2800" b="1" dirty="0" smtClean="0">
                <a:latin typeface="Arial" panose="020B0604020202020204" pitchFamily="34" charset="0"/>
                <a:ea typeface="Times New Roman" panose="02020603050405020304" pitchFamily="18" charset="0"/>
              </a:rPr>
              <a:t>отопительный период </a:t>
            </a:r>
            <a:r>
              <a:rPr lang="ru-RU" sz="2800" dirty="0" smtClean="0">
                <a:latin typeface="Arial" panose="020B0604020202020204" pitchFamily="34" charset="0"/>
                <a:ea typeface="Times New Roman" panose="02020603050405020304" pitchFamily="18" charset="0"/>
              </a:rPr>
              <a:t>начинается и заканчивается в </a:t>
            </a:r>
            <a:r>
              <a:rPr lang="ru-RU" sz="2800" b="1" dirty="0" smtClean="0">
                <a:latin typeface="Arial" panose="020B0604020202020204" pitchFamily="34" charset="0"/>
                <a:ea typeface="Times New Roman" panose="02020603050405020304" pitchFamily="18" charset="0"/>
              </a:rPr>
              <a:t>установленные уполномоченным органом сроки </a:t>
            </a:r>
            <a:r>
              <a:rPr lang="ru-RU" sz="2800" dirty="0" smtClean="0">
                <a:latin typeface="Arial" panose="020B0604020202020204" pitchFamily="34" charset="0"/>
                <a:ea typeface="Times New Roman" panose="02020603050405020304" pitchFamily="18" charset="0"/>
              </a:rPr>
              <a:t>начала и окончания отопительного периода</a:t>
            </a:r>
            <a:endParaRPr lang="ru-RU" sz="2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20642019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179512" y="-17253585"/>
            <a:ext cx="8496944" cy="5632311"/>
          </a:xfrm>
          <a:prstGeom prst="rect">
            <a:avLst/>
          </a:prstGeom>
        </p:spPr>
        <p:txBody>
          <a:bodyPr wrap="square">
            <a:spAutoFit/>
          </a:bodyPr>
          <a:lstStyle/>
          <a:p>
            <a:r>
              <a:rPr lang="ru-RU" dirty="0" smtClean="0"/>
              <a:t>7</a:t>
            </a:r>
            <a:r>
              <a:rPr lang="ru-RU" dirty="0"/>
              <a:t>. </a:t>
            </a:r>
            <a:r>
              <a:rPr lang="ru-RU" dirty="0" smtClean="0"/>
              <a:t>Определение </a:t>
            </a:r>
            <a:r>
              <a:rPr lang="ru-RU" dirty="0"/>
              <a:t>объема потребленной в нежилом помещении тепловой энергии и способа осуществления потребителями оплаты коммунальной услуги по отоплению осуществляется в соответствии с настоящими Правилами. В случае несоответствия указанного договора положениям законодательства Российской Федерации о водоснабжении, водоотведении, электроснабжении, теплоснабжении, газоснабжении договор считается заключенным на условиях, предусмотренных законодательством Российской Федерации о водоснабжении, водоотведении, электроснабжении, теплоснабжении, газоснабжении и настоящими Правилами.</a:t>
            </a:r>
          </a:p>
          <a:p>
            <a:r>
              <a:rPr lang="ru-RU" dirty="0"/>
              <a:t>Потребителю в жилом помещении не может быть отказано в предоставлении коммунальных услуг в случае отсутствия у потребителя заключенного в письменной форме договора, содержащего положения о предоставлении коммунальных услуг.</a:t>
            </a:r>
          </a:p>
          <a:p>
            <a:r>
              <a:rPr lang="ru-RU" dirty="0"/>
              <a:t>(п. 7 в ред. Постановления Правительства РФ от 26.12.2016 N 1498)</a:t>
            </a:r>
          </a:p>
          <a:p>
            <a:r>
              <a:rPr lang="ru-RU" dirty="0"/>
              <a:t>8. Исполнителем коммунальных услуг может выступать лицо из числа лиц, указанных в пунктах 9 и 10 настоящих Правил. При этом период времени, в течение которого указанное лицо обязано предоставлять коммунальные услуги потребителям и вправе требовать от потребителей оплаты предоставленных коммунальных услуг, подлежит определению в соответствии с пунктами 14, 15, 16 и 17 настоящих Правил.</a:t>
            </a:r>
          </a:p>
        </p:txBody>
      </p:sp>
      <p:sp>
        <p:nvSpPr>
          <p:cNvPr id="3" name="Прямоугольник 2"/>
          <p:cNvSpPr/>
          <p:nvPr/>
        </p:nvSpPr>
        <p:spPr>
          <a:xfrm>
            <a:off x="179512" y="260648"/>
            <a:ext cx="8856984" cy="5693866"/>
          </a:xfrm>
          <a:prstGeom prst="rect">
            <a:avLst/>
          </a:prstGeom>
        </p:spPr>
        <p:txBody>
          <a:bodyPr wrap="square">
            <a:spAutoFit/>
          </a:bodyPr>
          <a:lstStyle/>
          <a:p>
            <a:pPr algn="just"/>
            <a:r>
              <a:rPr lang="ru-RU" sz="2800" dirty="0" smtClean="0"/>
              <a:t>    </a:t>
            </a:r>
            <a:r>
              <a:rPr lang="ru-RU" sz="2800" b="1" dirty="0" smtClean="0"/>
              <a:t>Определение </a:t>
            </a:r>
            <a:r>
              <a:rPr lang="ru-RU" sz="2800" b="1" dirty="0"/>
              <a:t>объема </a:t>
            </a:r>
            <a:r>
              <a:rPr lang="ru-RU" sz="2800" dirty="0"/>
              <a:t>потребленной в </a:t>
            </a:r>
            <a:r>
              <a:rPr lang="ru-RU" sz="2800" b="1" dirty="0"/>
              <a:t>нежилом помещении тепловой энергии </a:t>
            </a:r>
            <a:r>
              <a:rPr lang="ru-RU" sz="2800" dirty="0"/>
              <a:t>и способа осуществления потребителями оплаты коммунальной услуги по отоплению осуществляется в соответствии с </a:t>
            </a:r>
            <a:r>
              <a:rPr lang="ru-RU" sz="2800" dirty="0" smtClean="0"/>
              <a:t>Правилами 354. </a:t>
            </a:r>
          </a:p>
          <a:p>
            <a:pPr algn="just"/>
            <a:r>
              <a:rPr lang="ru-RU" sz="2800" b="1" dirty="0"/>
              <a:t> </a:t>
            </a:r>
            <a:r>
              <a:rPr lang="ru-RU" sz="2800" b="1" dirty="0" smtClean="0"/>
              <a:t>  В </a:t>
            </a:r>
            <a:r>
              <a:rPr lang="ru-RU" sz="2800" b="1" dirty="0"/>
              <a:t>случае несоответствия </a:t>
            </a:r>
            <a:r>
              <a:rPr lang="ru-RU" sz="2800" dirty="0"/>
              <a:t>указанного договора положениям законодательства Российской Федерации о водоснабжении, водоотведении, </a:t>
            </a:r>
            <a:r>
              <a:rPr lang="ru-RU" sz="2800" dirty="0" smtClean="0"/>
              <a:t>эл/снабжении</a:t>
            </a:r>
            <a:r>
              <a:rPr lang="ru-RU" sz="2800" dirty="0"/>
              <a:t>, теплоснабжении, газоснабжении </a:t>
            </a:r>
            <a:r>
              <a:rPr lang="ru-RU" sz="2800" b="1" dirty="0"/>
              <a:t>договор считается заключенным </a:t>
            </a:r>
            <a:r>
              <a:rPr lang="ru-RU" sz="2800" dirty="0"/>
              <a:t>на условиях, предусмотренных законодательством </a:t>
            </a:r>
            <a:r>
              <a:rPr lang="ru-RU" sz="2800" dirty="0" smtClean="0"/>
              <a:t>РФ </a:t>
            </a:r>
            <a:r>
              <a:rPr lang="ru-RU" sz="2800" dirty="0"/>
              <a:t>о водоснабжении, водоотведении, </a:t>
            </a:r>
            <a:r>
              <a:rPr lang="ru-RU" sz="2800" dirty="0" smtClean="0"/>
              <a:t>эл/снабжении</a:t>
            </a:r>
            <a:r>
              <a:rPr lang="ru-RU" sz="2800" dirty="0"/>
              <a:t>, теплоснабжении, газоснабжении и </a:t>
            </a:r>
            <a:r>
              <a:rPr lang="ru-RU" sz="2800" dirty="0" smtClean="0"/>
              <a:t>Правилами 354.</a:t>
            </a:r>
            <a:endParaRPr lang="ru-RU" sz="2800" dirty="0"/>
          </a:p>
        </p:txBody>
      </p:sp>
    </p:spTree>
    <p:extLst>
      <p:ext uri="{BB962C8B-B14F-4D97-AF65-F5344CB8AC3E}">
        <p14:creationId xmlns:p14="http://schemas.microsoft.com/office/powerpoint/2010/main" val="3937525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48164"/>
            <a:ext cx="8784976" cy="6001643"/>
          </a:xfrm>
          <a:prstGeom prst="rect">
            <a:avLst/>
          </a:prstGeom>
        </p:spPr>
        <p:txBody>
          <a:bodyPr wrap="square">
            <a:spAutoFit/>
          </a:bodyPr>
          <a:lstStyle/>
          <a:p>
            <a:pPr algn="ctr"/>
            <a:r>
              <a:rPr lang="ru-RU" sz="3200" b="1" dirty="0"/>
              <a:t>Кто предоставляет коммунальную услугу</a:t>
            </a:r>
            <a:r>
              <a:rPr lang="ru-RU" sz="3200" b="1" dirty="0" smtClean="0"/>
              <a:t>?</a:t>
            </a:r>
          </a:p>
          <a:p>
            <a:pPr algn="ctr"/>
            <a:endParaRPr lang="ru-RU" sz="3200" dirty="0"/>
          </a:p>
          <a:p>
            <a:pPr algn="just"/>
            <a:r>
              <a:rPr lang="ru-RU" sz="3200" b="1" dirty="0" smtClean="0"/>
              <a:t>Обязательства </a:t>
            </a:r>
            <a:r>
              <a:rPr lang="ru-RU" sz="3200" b="1" dirty="0"/>
              <a:t>потребителя по оплате </a:t>
            </a:r>
            <a:r>
              <a:rPr lang="ru-RU" sz="3200" dirty="0"/>
              <a:t>потребленной коммунальной услуги возникают именно </a:t>
            </a:r>
            <a:r>
              <a:rPr lang="ru-RU" sz="3200" b="1" dirty="0"/>
              <a:t>перед исполнителем услуги</a:t>
            </a:r>
            <a:r>
              <a:rPr lang="ru-RU" sz="3200" dirty="0"/>
              <a:t>, поскольку договор предоставления коммунальной услуги заключается между потребителем и исполнителем. В случае управления домом управляющей организацией положения о порядке предоставления коммунальных услуг включаются в договор управления</a:t>
            </a:r>
            <a:r>
              <a:rPr lang="ru-RU" sz="3200" dirty="0" smtClean="0"/>
              <a:t>.</a:t>
            </a:r>
            <a:endParaRPr lang="ru-RU" sz="2000" dirty="0"/>
          </a:p>
        </p:txBody>
      </p:sp>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Tree>
    <p:extLst>
      <p:ext uri="{BB962C8B-B14F-4D97-AF65-F5344CB8AC3E}">
        <p14:creationId xmlns:p14="http://schemas.microsoft.com/office/powerpoint/2010/main" val="20757909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2" name="Прямоугольник 1"/>
          <p:cNvSpPr/>
          <p:nvPr/>
        </p:nvSpPr>
        <p:spPr>
          <a:xfrm>
            <a:off x="0" y="1124744"/>
            <a:ext cx="9144000" cy="2805896"/>
          </a:xfrm>
          <a:prstGeom prst="rect">
            <a:avLst/>
          </a:prstGeom>
        </p:spPr>
        <p:txBody>
          <a:bodyPr wrap="square">
            <a:spAutoFit/>
          </a:bodyPr>
          <a:lstStyle/>
          <a:p>
            <a:pPr indent="342900" algn="ctr">
              <a:spcBef>
                <a:spcPts val="1000"/>
              </a:spcBef>
            </a:pPr>
            <a:r>
              <a:rPr lang="ru-RU" sz="2800" b="1" dirty="0">
                <a:latin typeface="Arial" panose="020B0604020202020204" pitchFamily="34" charset="0"/>
                <a:ea typeface="Times New Roman" panose="02020603050405020304" pitchFamily="18" charset="0"/>
              </a:rPr>
              <a:t>Виды коммунальных услуг</a:t>
            </a:r>
            <a:endParaRPr lang="ru-RU" sz="2800" dirty="0">
              <a:latin typeface="Arial" panose="020B0604020202020204" pitchFamily="34" charset="0"/>
              <a:ea typeface="Times New Roman" panose="02020603050405020304" pitchFamily="18" charset="0"/>
            </a:endParaRPr>
          </a:p>
          <a:p>
            <a:pPr indent="342900" algn="just">
              <a:spcBef>
                <a:spcPts val="1000"/>
              </a:spcBef>
              <a:spcAft>
                <a:spcPts val="0"/>
              </a:spcAft>
            </a:pPr>
            <a:r>
              <a:rPr lang="ru-RU" sz="2800" dirty="0" smtClean="0">
                <a:latin typeface="Arial" panose="020B0604020202020204" pitchFamily="34" charset="0"/>
                <a:ea typeface="Times New Roman" panose="02020603050405020304" pitchFamily="18" charset="0"/>
              </a:rPr>
              <a:t>ж</a:t>
            </a:r>
            <a:r>
              <a:rPr lang="ru-RU" sz="2800" dirty="0">
                <a:latin typeface="Arial" panose="020B0604020202020204" pitchFamily="34" charset="0"/>
                <a:ea typeface="Times New Roman" panose="02020603050405020304" pitchFamily="18" charset="0"/>
              </a:rPr>
              <a:t>) </a:t>
            </a:r>
            <a:r>
              <a:rPr lang="ru-RU" sz="2800" b="1" dirty="0">
                <a:latin typeface="Arial" panose="020B0604020202020204" pitchFamily="34" charset="0"/>
                <a:ea typeface="Times New Roman" panose="02020603050405020304" pitchFamily="18" charset="0"/>
              </a:rPr>
              <a:t>обращение с твердыми коммунальными </a:t>
            </a:r>
            <a:r>
              <a:rPr lang="ru-RU" sz="2800" b="1" dirty="0" smtClean="0">
                <a:latin typeface="Arial" panose="020B0604020202020204" pitchFamily="34" charset="0"/>
                <a:ea typeface="Times New Roman" panose="02020603050405020304" pitchFamily="18" charset="0"/>
              </a:rPr>
              <a:t>отходами (ТКО)</a:t>
            </a:r>
            <a:r>
              <a:rPr lang="ru-RU" sz="2800" dirty="0" smtClean="0">
                <a:latin typeface="Arial" panose="020B0604020202020204" pitchFamily="34" charset="0"/>
                <a:ea typeface="Times New Roman" panose="02020603050405020304" pitchFamily="18" charset="0"/>
              </a:rPr>
              <a:t>, </a:t>
            </a:r>
            <a:r>
              <a:rPr lang="ru-RU" sz="2800" dirty="0">
                <a:latin typeface="Arial" panose="020B0604020202020204" pitchFamily="34" charset="0"/>
                <a:ea typeface="Times New Roman" panose="02020603050405020304" pitchFamily="18" charset="0"/>
              </a:rPr>
              <a:t>то есть </a:t>
            </a:r>
            <a:r>
              <a:rPr lang="ru-RU" sz="2800" b="1" dirty="0">
                <a:latin typeface="Arial" panose="020B0604020202020204" pitchFamily="34" charset="0"/>
                <a:ea typeface="Times New Roman" panose="02020603050405020304" pitchFamily="18" charset="0"/>
              </a:rPr>
              <a:t>сбор, транспортирование, обезвреживание, захоронение твердых коммунальных отходов</a:t>
            </a:r>
            <a:r>
              <a:rPr lang="ru-RU" sz="2800" dirty="0">
                <a:latin typeface="Arial" panose="020B0604020202020204" pitchFamily="34" charset="0"/>
                <a:ea typeface="Times New Roman" panose="02020603050405020304" pitchFamily="18" charset="0"/>
              </a:rPr>
              <a:t>, образующихся в </a:t>
            </a:r>
            <a:r>
              <a:rPr lang="ru-RU" sz="2800" dirty="0" smtClean="0">
                <a:latin typeface="Arial" panose="020B0604020202020204" pitchFamily="34" charset="0"/>
                <a:ea typeface="Times New Roman" panose="02020603050405020304" pitchFamily="18" charset="0"/>
              </a:rPr>
              <a:t>МКД и </a:t>
            </a:r>
            <a:r>
              <a:rPr lang="ru-RU" sz="2800" dirty="0">
                <a:latin typeface="Arial" panose="020B0604020202020204" pitchFamily="34" charset="0"/>
                <a:ea typeface="Times New Roman" panose="02020603050405020304" pitchFamily="18" charset="0"/>
              </a:rPr>
              <a:t>жилых домах</a:t>
            </a:r>
            <a:r>
              <a:rPr lang="ru-RU" sz="2800" dirty="0" smtClean="0">
                <a:latin typeface="Arial" panose="020B0604020202020204" pitchFamily="34" charset="0"/>
                <a:ea typeface="Times New Roman" panose="02020603050405020304" pitchFamily="18" charset="0"/>
              </a:rPr>
              <a:t>. (ПП </a:t>
            </a:r>
            <a:r>
              <a:rPr lang="ru-RU" sz="2800" dirty="0">
                <a:latin typeface="Arial" panose="020B0604020202020204" pitchFamily="34" charset="0"/>
                <a:ea typeface="Times New Roman" panose="02020603050405020304" pitchFamily="18" charset="0"/>
              </a:rPr>
              <a:t>РФ от 27.02</a:t>
            </a:r>
            <a:r>
              <a:rPr lang="ru-RU" sz="2800" dirty="0" smtClean="0">
                <a:latin typeface="Arial" panose="020B0604020202020204" pitchFamily="34" charset="0"/>
                <a:ea typeface="Times New Roman" panose="02020603050405020304" pitchFamily="18" charset="0"/>
              </a:rPr>
              <a:t>. 17 </a:t>
            </a:r>
            <a:r>
              <a:rPr lang="ru-RU" sz="2800" dirty="0">
                <a:latin typeface="Arial" panose="020B0604020202020204" pitchFamily="34" charset="0"/>
                <a:ea typeface="Times New Roman" panose="02020603050405020304" pitchFamily="18" charset="0"/>
              </a:rPr>
              <a:t>N 232</a:t>
            </a:r>
            <a:r>
              <a:rPr lang="ru-RU" sz="2800" dirty="0" smtClean="0">
                <a:latin typeface="Arial" panose="020B0604020202020204" pitchFamily="34" charset="0"/>
                <a:ea typeface="Times New Roman" panose="02020603050405020304" pitchFamily="18" charset="0"/>
              </a:rPr>
              <a:t>)</a:t>
            </a:r>
            <a:endParaRPr lang="ru-RU" sz="28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620612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2526804879"/>
              </p:ext>
            </p:extLst>
          </p:nvPr>
        </p:nvGraphicFramePr>
        <p:xfrm>
          <a:off x="251520" y="116631"/>
          <a:ext cx="8568953" cy="6048673"/>
        </p:xfrm>
        <a:graphic>
          <a:graphicData uri="http://schemas.openxmlformats.org/drawingml/2006/table">
            <a:tbl>
              <a:tblPr>
                <a:tableStyleId>{5C22544A-7EE6-4342-B048-85BDC9FD1C3A}</a:tableStyleId>
              </a:tblPr>
              <a:tblGrid>
                <a:gridCol w="2880320"/>
                <a:gridCol w="2376264"/>
                <a:gridCol w="3312369"/>
              </a:tblGrid>
              <a:tr h="1857520">
                <a:tc>
                  <a:txBody>
                    <a:bodyPr/>
                    <a:lstStyle/>
                    <a:p>
                      <a:pPr>
                        <a:lnSpc>
                          <a:spcPct val="107000"/>
                        </a:lnSpc>
                        <a:spcAft>
                          <a:spcPts val="0"/>
                        </a:spcAft>
                      </a:pPr>
                      <a:r>
                        <a:rPr lang="ru-RU" sz="1400" dirty="0">
                          <a:effectLst/>
                        </a:rPr>
                        <a:t> </a:t>
                      </a:r>
                      <a:endParaRPr lang="ru-RU" sz="14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400" dirty="0">
                          <a:effectLst/>
                        </a:rPr>
                        <a:t>Допустимая продолжительность перерывов предоставления коммунальной услуги и допустимые отклонения качества коммунальной услуги</a:t>
                      </a:r>
                      <a:endParaRPr lang="ru-RU" sz="1400" dirty="0">
                        <a:effectLst/>
                        <a:latin typeface="Arial" panose="020B0604020202020204" pitchFamily="34" charset="0"/>
                        <a:ea typeface="Times New Roman" panose="02020603050405020304" pitchFamily="18" charset="0"/>
                      </a:endParaRPr>
                    </a:p>
                  </a:txBody>
                  <a:tcPr marL="39370" marR="39370" marT="64770" marB="64770"/>
                </a:tc>
                <a:tc>
                  <a:txBody>
                    <a:bodyPr/>
                    <a:lstStyle/>
                    <a:p>
                      <a:pPr algn="ctr">
                        <a:lnSpc>
                          <a:spcPct val="107000"/>
                        </a:lnSpc>
                        <a:spcAft>
                          <a:spcPts val="0"/>
                        </a:spcAft>
                      </a:pPr>
                      <a:r>
                        <a:rPr lang="ru-RU" sz="1400" dirty="0">
                          <a:effectLst/>
                        </a:rPr>
                        <a:t>Условия и порядок изменения размера платы за коммунальную услугу при предоставлении коммунальной услуги ненадлежащего качества и (или) с перерывами, превышающими установленную продолжительность</a:t>
                      </a:r>
                      <a:endParaRPr lang="ru-RU" sz="1400" dirty="0">
                        <a:effectLst/>
                        <a:latin typeface="Arial" panose="020B0604020202020204" pitchFamily="34" charset="0"/>
                        <a:ea typeface="Times New Roman" panose="02020603050405020304" pitchFamily="18" charset="0"/>
                      </a:endParaRPr>
                    </a:p>
                  </a:txBody>
                  <a:tcPr marL="39370" marR="39370" marT="64770" marB="64770"/>
                </a:tc>
              </a:tr>
              <a:tr h="4191153">
                <a:tc>
                  <a:txBody>
                    <a:bodyPr/>
                    <a:lstStyle/>
                    <a:p>
                      <a:pPr algn="l">
                        <a:lnSpc>
                          <a:spcPct val="107000"/>
                        </a:lnSpc>
                        <a:spcAft>
                          <a:spcPts val="0"/>
                        </a:spcAft>
                      </a:pPr>
                      <a:r>
                        <a:rPr lang="ru-RU" sz="1600" dirty="0" smtClean="0">
                          <a:effectLst/>
                          <a:latin typeface="Arial" panose="020B0604020202020204" pitchFamily="34" charset="0"/>
                          <a:ea typeface="Times New Roman" panose="02020603050405020304" pitchFamily="18" charset="0"/>
                        </a:rPr>
                        <a:t>1. </a:t>
                      </a:r>
                      <a:r>
                        <a:rPr lang="ru-RU" sz="1600" dirty="0">
                          <a:effectLst/>
                          <a:latin typeface="Arial" panose="020B0604020202020204" pitchFamily="34" charset="0"/>
                          <a:ea typeface="Times New Roman" panose="02020603050405020304" pitchFamily="18" charset="0"/>
                        </a:rPr>
                        <a:t>Обеспечение своевременного вывоза твердых коммунальных отходов из мест накопления:</a:t>
                      </a:r>
                    </a:p>
                    <a:p>
                      <a:pPr algn="just">
                        <a:lnSpc>
                          <a:spcPct val="107000"/>
                        </a:lnSpc>
                        <a:spcAft>
                          <a:spcPts val="0"/>
                        </a:spcAft>
                      </a:pPr>
                      <a:r>
                        <a:rPr lang="ru-RU" sz="1600" dirty="0">
                          <a:effectLst/>
                          <a:latin typeface="Arial" panose="020B0604020202020204" pitchFamily="34" charset="0"/>
                          <a:ea typeface="Times New Roman" panose="02020603050405020304" pitchFamily="18" charset="0"/>
                        </a:rPr>
                        <a:t>в </a:t>
                      </a:r>
                      <a:r>
                        <a:rPr lang="ru-RU" sz="1600" b="1" dirty="0">
                          <a:effectLst/>
                          <a:latin typeface="Arial" panose="020B0604020202020204" pitchFamily="34" charset="0"/>
                          <a:ea typeface="Times New Roman" panose="02020603050405020304" pitchFamily="18" charset="0"/>
                        </a:rPr>
                        <a:t>холодное время года </a:t>
                      </a:r>
                      <a:r>
                        <a:rPr lang="ru-RU" sz="1600" dirty="0">
                          <a:effectLst/>
                          <a:latin typeface="Arial" panose="020B0604020202020204" pitchFamily="34" charset="0"/>
                          <a:ea typeface="Times New Roman" panose="02020603050405020304" pitchFamily="18" charset="0"/>
                        </a:rPr>
                        <a:t>(при среднесуточной температуре +5 °C и ниже) </a:t>
                      </a:r>
                      <a:r>
                        <a:rPr lang="ru-RU" sz="1600" b="1" dirty="0">
                          <a:effectLst/>
                          <a:latin typeface="Arial" panose="020B0604020202020204" pitchFamily="34" charset="0"/>
                          <a:ea typeface="Times New Roman" panose="02020603050405020304" pitchFamily="18" charset="0"/>
                        </a:rPr>
                        <a:t>не реже одного раза в трое суток</a:t>
                      </a:r>
                      <a:r>
                        <a:rPr lang="ru-RU" sz="1600" b="1" dirty="0" smtClean="0">
                          <a:effectLst/>
                          <a:latin typeface="Arial" panose="020B0604020202020204" pitchFamily="34" charset="0"/>
                          <a:ea typeface="Times New Roman" panose="02020603050405020304" pitchFamily="18" charset="0"/>
                        </a:rPr>
                        <a:t>,</a:t>
                      </a:r>
                    </a:p>
                    <a:p>
                      <a:pPr algn="just">
                        <a:lnSpc>
                          <a:spcPct val="107000"/>
                        </a:lnSpc>
                        <a:spcAft>
                          <a:spcPts val="0"/>
                        </a:spcAft>
                      </a:pPr>
                      <a:r>
                        <a:rPr lang="ru-RU" sz="1600" dirty="0" smtClean="0">
                          <a:effectLst/>
                          <a:latin typeface="Arial" panose="020B0604020202020204" pitchFamily="34" charset="0"/>
                          <a:ea typeface="Times New Roman" panose="02020603050405020304" pitchFamily="18" charset="0"/>
                        </a:rPr>
                        <a:t> </a:t>
                      </a:r>
                      <a:r>
                        <a:rPr lang="ru-RU" sz="1600" b="1" dirty="0">
                          <a:effectLst/>
                          <a:latin typeface="Arial" panose="020B0604020202020204" pitchFamily="34" charset="0"/>
                          <a:ea typeface="Times New Roman" panose="02020603050405020304" pitchFamily="18" charset="0"/>
                        </a:rPr>
                        <a:t>в теплое время </a:t>
                      </a:r>
                      <a:r>
                        <a:rPr lang="ru-RU" sz="1600" dirty="0">
                          <a:effectLst/>
                          <a:latin typeface="Arial" panose="020B0604020202020204" pitchFamily="34" charset="0"/>
                          <a:ea typeface="Times New Roman" panose="02020603050405020304" pitchFamily="18" charset="0"/>
                        </a:rPr>
                        <a:t>(при среднесуточной температуре свыше +5 °C) не реже 1 раза в сутки (</a:t>
                      </a:r>
                      <a:r>
                        <a:rPr lang="ru-RU" sz="1600" b="1" dirty="0">
                          <a:effectLst/>
                          <a:latin typeface="Arial" panose="020B0604020202020204" pitchFamily="34" charset="0"/>
                          <a:ea typeface="Times New Roman" panose="02020603050405020304" pitchFamily="18" charset="0"/>
                        </a:rPr>
                        <a:t>ежедневный вывоз</a:t>
                      </a:r>
                      <a:r>
                        <a:rPr lang="ru-RU" sz="1600" dirty="0">
                          <a:effectLst/>
                          <a:latin typeface="Arial" panose="020B0604020202020204" pitchFamily="34" charset="0"/>
                          <a:ea typeface="Times New Roman" panose="02020603050405020304" pitchFamily="18" charset="0"/>
                        </a:rPr>
                        <a:t>)</a:t>
                      </a:r>
                    </a:p>
                  </a:txBody>
                  <a:tcPr marL="39370" marR="39370" marT="64770" marB="64770"/>
                </a:tc>
                <a:tc>
                  <a:txBody>
                    <a:bodyPr/>
                    <a:lstStyle/>
                    <a:p>
                      <a:pPr algn="just">
                        <a:lnSpc>
                          <a:spcPct val="107000"/>
                        </a:lnSpc>
                        <a:spcAft>
                          <a:spcPts val="0"/>
                        </a:spcAft>
                      </a:pPr>
                      <a:r>
                        <a:rPr lang="ru-RU" sz="1600" dirty="0">
                          <a:effectLst/>
                          <a:latin typeface="Arial" panose="020B0604020202020204" pitchFamily="34" charset="0"/>
                          <a:ea typeface="Times New Roman" panose="02020603050405020304" pitchFamily="18" charset="0"/>
                        </a:rPr>
                        <a:t>допустимое отклонение сроков:</a:t>
                      </a:r>
                    </a:p>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не более 72 часов (суммарно) в течение 1 месяца;</a:t>
                      </a:r>
                    </a:p>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не более 48 </a:t>
                      </a:r>
                      <a:r>
                        <a:rPr lang="ru-RU" sz="1600" dirty="0">
                          <a:effectLst/>
                          <a:latin typeface="Arial" panose="020B0604020202020204" pitchFamily="34" charset="0"/>
                          <a:ea typeface="Times New Roman" panose="02020603050405020304" pitchFamily="18" charset="0"/>
                        </a:rPr>
                        <a:t>часов единовременно - при среднесуточной температуре воздуха </a:t>
                      </a:r>
                      <a:r>
                        <a:rPr lang="ru-RU" sz="1600" b="1" dirty="0">
                          <a:effectLst/>
                          <a:latin typeface="Arial" panose="020B0604020202020204" pitchFamily="34" charset="0"/>
                          <a:ea typeface="Times New Roman" panose="02020603050405020304" pitchFamily="18" charset="0"/>
                        </a:rPr>
                        <a:t>+5 °C и ниже</a:t>
                      </a:r>
                      <a:r>
                        <a:rPr lang="ru-RU" sz="1600" dirty="0">
                          <a:effectLst/>
                          <a:latin typeface="Arial" panose="020B0604020202020204" pitchFamily="34" charset="0"/>
                          <a:ea typeface="Times New Roman" panose="02020603050405020304" pitchFamily="18" charset="0"/>
                        </a:rPr>
                        <a:t>;</a:t>
                      </a:r>
                    </a:p>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не более 24 часов </a:t>
                      </a:r>
                      <a:r>
                        <a:rPr lang="ru-RU" sz="1600" dirty="0">
                          <a:effectLst/>
                          <a:latin typeface="Arial" panose="020B0604020202020204" pitchFamily="34" charset="0"/>
                          <a:ea typeface="Times New Roman" panose="02020603050405020304" pitchFamily="18" charset="0"/>
                        </a:rPr>
                        <a:t>единовременно - при среднесуточной температуре воздуха </a:t>
                      </a:r>
                      <a:r>
                        <a:rPr lang="ru-RU" sz="1600" b="1" dirty="0">
                          <a:effectLst/>
                          <a:latin typeface="Arial" panose="020B0604020202020204" pitchFamily="34" charset="0"/>
                          <a:ea typeface="Times New Roman" panose="02020603050405020304" pitchFamily="18" charset="0"/>
                        </a:rPr>
                        <a:t>свыше +5 °C</a:t>
                      </a:r>
                    </a:p>
                  </a:txBody>
                  <a:tcPr marL="39370" marR="39370" marT="64770" marB="64770"/>
                </a:tc>
                <a:tc>
                  <a:txBody>
                    <a:bodyPr/>
                    <a:lstStyle/>
                    <a:p>
                      <a:pPr algn="just">
                        <a:lnSpc>
                          <a:spcPct val="107000"/>
                        </a:lnSpc>
                        <a:spcAft>
                          <a:spcPts val="0"/>
                        </a:spcAft>
                      </a:pPr>
                      <a:r>
                        <a:rPr lang="ru-RU" sz="1600" b="1" dirty="0">
                          <a:effectLst/>
                          <a:latin typeface="Arial" panose="020B0604020202020204" pitchFamily="34" charset="0"/>
                          <a:ea typeface="Times New Roman" panose="02020603050405020304" pitchFamily="18" charset="0"/>
                        </a:rPr>
                        <a:t>за каждые 24 часа отклонения </a:t>
                      </a:r>
                      <a:r>
                        <a:rPr lang="ru-RU" sz="1600" dirty="0">
                          <a:effectLst/>
                          <a:latin typeface="Arial" panose="020B0604020202020204" pitchFamily="34" charset="0"/>
                          <a:ea typeface="Times New Roman" panose="02020603050405020304" pitchFamily="18" charset="0"/>
                        </a:rPr>
                        <a:t>суммарно в течение расчетного периода, в котором произошло указанное отклонение, размер платы за коммунальную услугу за такой расчетный период </a:t>
                      </a:r>
                      <a:r>
                        <a:rPr lang="ru-RU" sz="1600" b="1" dirty="0">
                          <a:effectLst/>
                          <a:latin typeface="Arial" panose="020B0604020202020204" pitchFamily="34" charset="0"/>
                          <a:ea typeface="Times New Roman" panose="02020603050405020304" pitchFamily="18" charset="0"/>
                        </a:rPr>
                        <a:t>снижается на 3,3 процента </a:t>
                      </a:r>
                      <a:r>
                        <a:rPr lang="ru-RU" sz="1600" dirty="0">
                          <a:effectLst/>
                          <a:latin typeface="Arial" panose="020B0604020202020204" pitchFamily="34" charset="0"/>
                          <a:ea typeface="Times New Roman" panose="02020603050405020304" pitchFamily="18" charset="0"/>
                        </a:rPr>
                        <a:t>размера платы, определенного за такой расчетный период в соответствии с </a:t>
                      </a:r>
                      <a:r>
                        <a:rPr lang="ru-RU" sz="1600" u="none" strike="noStrike" dirty="0">
                          <a:solidFill>
                            <a:srgbClr val="0000FF"/>
                          </a:solidFill>
                          <a:effectLst/>
                          <a:latin typeface="Arial" panose="020B0604020202020204" pitchFamily="34" charset="0"/>
                          <a:ea typeface="Times New Roman" panose="02020603050405020304" pitchFamily="18" charset="0"/>
                          <a:hlinkClick r:id="rId4" action="ppaction://hlinkfile" tooltip="РАСЧЕТ РАЗМЕРА ПЛАТЫ ЗА КОММУНАЛЬНЫЕ УСЛУГИ"/>
                        </a:rPr>
                        <a:t>приложением N 2</a:t>
                      </a:r>
                      <a:r>
                        <a:rPr lang="ru-RU" sz="1600" dirty="0">
                          <a:effectLst/>
                          <a:latin typeface="Arial" panose="020B0604020202020204" pitchFamily="34" charset="0"/>
                          <a:ea typeface="Times New Roman" panose="02020603050405020304" pitchFamily="18" charset="0"/>
                        </a:rPr>
                        <a:t> к Правилам</a:t>
                      </a:r>
                    </a:p>
                  </a:txBody>
                  <a:tcPr marL="39370" marR="39370" marT="64770" marB="64770"/>
                </a:tc>
              </a:tr>
            </a:tbl>
          </a:graphicData>
        </a:graphic>
      </p:graphicFrame>
    </p:spTree>
    <p:extLst>
      <p:ext uri="{BB962C8B-B14F-4D97-AF65-F5344CB8AC3E}">
        <p14:creationId xmlns:p14="http://schemas.microsoft.com/office/powerpoint/2010/main" val="191269190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pic>
        <p:nvPicPr>
          <p:cNvPr id="2" name="Рисунок 1"/>
          <p:cNvPicPr>
            <a:picLocks noChangeAspect="1"/>
          </p:cNvPicPr>
          <p:nvPr/>
        </p:nvPicPr>
        <p:blipFill rotWithShape="1">
          <a:blip r:embed="rId4"/>
          <a:srcRect t="3642"/>
          <a:stretch/>
        </p:blipFill>
        <p:spPr>
          <a:xfrm>
            <a:off x="395536" y="116632"/>
            <a:ext cx="8424936" cy="5976664"/>
          </a:xfrm>
          <a:prstGeom prst="rect">
            <a:avLst/>
          </a:prstGeom>
        </p:spPr>
      </p:pic>
    </p:spTree>
    <p:extLst>
      <p:ext uri="{BB962C8B-B14F-4D97-AF65-F5344CB8AC3E}">
        <p14:creationId xmlns:p14="http://schemas.microsoft.com/office/powerpoint/2010/main" val="336704112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pic>
        <p:nvPicPr>
          <p:cNvPr id="2" name="Рисунок 1"/>
          <p:cNvPicPr>
            <a:picLocks noChangeAspect="1"/>
          </p:cNvPicPr>
          <p:nvPr/>
        </p:nvPicPr>
        <p:blipFill rotWithShape="1">
          <a:blip r:embed="rId4"/>
          <a:srcRect t="5049"/>
          <a:stretch/>
        </p:blipFill>
        <p:spPr>
          <a:xfrm>
            <a:off x="323528" y="188639"/>
            <a:ext cx="8568952" cy="6120681"/>
          </a:xfrm>
          <a:prstGeom prst="rect">
            <a:avLst/>
          </a:prstGeom>
        </p:spPr>
      </p:pic>
    </p:spTree>
    <p:extLst>
      <p:ext uri="{BB962C8B-B14F-4D97-AF65-F5344CB8AC3E}">
        <p14:creationId xmlns:p14="http://schemas.microsoft.com/office/powerpoint/2010/main" val="177616377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pic>
        <p:nvPicPr>
          <p:cNvPr id="2" name="Рисунок 1"/>
          <p:cNvPicPr>
            <a:picLocks noChangeAspect="1"/>
          </p:cNvPicPr>
          <p:nvPr/>
        </p:nvPicPr>
        <p:blipFill rotWithShape="1">
          <a:blip r:embed="rId4"/>
          <a:srcRect l="18646" t="3529"/>
          <a:stretch/>
        </p:blipFill>
        <p:spPr>
          <a:xfrm>
            <a:off x="323528" y="404663"/>
            <a:ext cx="8640960" cy="5904657"/>
          </a:xfrm>
          <a:prstGeom prst="rect">
            <a:avLst/>
          </a:prstGeom>
        </p:spPr>
      </p:pic>
    </p:spTree>
    <p:extLst>
      <p:ext uri="{BB962C8B-B14F-4D97-AF65-F5344CB8AC3E}">
        <p14:creationId xmlns:p14="http://schemas.microsoft.com/office/powerpoint/2010/main" val="36672557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pic>
        <p:nvPicPr>
          <p:cNvPr id="6" name="Рисунок 5"/>
          <p:cNvPicPr/>
          <p:nvPr/>
        </p:nvPicPr>
        <p:blipFill rotWithShape="1">
          <a:blip r:embed="rId4"/>
          <a:srcRect t="3704"/>
          <a:stretch/>
        </p:blipFill>
        <p:spPr>
          <a:xfrm>
            <a:off x="107504" y="476672"/>
            <a:ext cx="8712967" cy="5616624"/>
          </a:xfrm>
          <a:prstGeom prst="rect">
            <a:avLst/>
          </a:prstGeom>
        </p:spPr>
      </p:pic>
    </p:spTree>
    <p:extLst>
      <p:ext uri="{BB962C8B-B14F-4D97-AF65-F5344CB8AC3E}">
        <p14:creationId xmlns:p14="http://schemas.microsoft.com/office/powerpoint/2010/main" val="418011287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23528" y="476672"/>
            <a:ext cx="8352928" cy="523220"/>
          </a:xfrm>
          <a:prstGeom prst="rect">
            <a:avLst/>
          </a:prstGeom>
        </p:spPr>
        <p:txBody>
          <a:bodyPr wrap="square">
            <a:spAutoFit/>
          </a:bodyPr>
          <a:lstStyle/>
          <a:p>
            <a:endParaRPr lang="ru-RU" sz="2800" dirty="0"/>
          </a:p>
        </p:txBody>
      </p:sp>
      <p:sp>
        <p:nvSpPr>
          <p:cNvPr id="2" name="Прямоугольник 1"/>
          <p:cNvSpPr/>
          <p:nvPr/>
        </p:nvSpPr>
        <p:spPr>
          <a:xfrm>
            <a:off x="179512" y="116632"/>
            <a:ext cx="8784976" cy="6894195"/>
          </a:xfrm>
          <a:prstGeom prst="rect">
            <a:avLst/>
          </a:prstGeom>
        </p:spPr>
        <p:txBody>
          <a:bodyPr wrap="square">
            <a:spAutoFit/>
          </a:bodyPr>
          <a:lstStyle/>
          <a:p>
            <a:pPr algn="ctr"/>
            <a:r>
              <a:rPr lang="ru-RU" sz="2600" b="1" dirty="0">
                <a:latin typeface="Arial" panose="020B0604020202020204" pitchFamily="34" charset="0"/>
                <a:cs typeface="Arial" panose="020B0604020202020204" pitchFamily="34" charset="0"/>
              </a:rPr>
              <a:t>Оснащение домов </a:t>
            </a:r>
            <a:r>
              <a:rPr lang="ru-RU" sz="2600" b="1" dirty="0" smtClean="0">
                <a:latin typeface="Arial" panose="020B0604020202020204" pitchFamily="34" charset="0"/>
                <a:cs typeface="Arial" panose="020B0604020202020204" pitchFamily="34" charset="0"/>
              </a:rPr>
              <a:t>приборами учета (ПУ) энергоресурсов и ввод </a:t>
            </a:r>
            <a:r>
              <a:rPr lang="ru-RU" sz="2600" b="1" dirty="0">
                <a:latin typeface="Arial" panose="020B0604020202020204" pitchFamily="34" charset="0"/>
                <a:cs typeface="Arial" panose="020B0604020202020204" pitchFamily="34" charset="0"/>
              </a:rPr>
              <a:t>установленных </a:t>
            </a:r>
            <a:r>
              <a:rPr lang="ru-RU" sz="2600" b="1" dirty="0" smtClean="0">
                <a:latin typeface="Arial" panose="020B0604020202020204" pitchFamily="34" charset="0"/>
                <a:cs typeface="Arial" panose="020B0604020202020204" pitchFamily="34" charset="0"/>
              </a:rPr>
              <a:t>ПУ </a:t>
            </a:r>
            <a:r>
              <a:rPr lang="ru-RU" sz="2600" b="1" dirty="0">
                <a:latin typeface="Arial" panose="020B0604020202020204" pitchFamily="34" charset="0"/>
                <a:cs typeface="Arial" panose="020B0604020202020204" pitchFamily="34" charset="0"/>
              </a:rPr>
              <a:t>в эксплуатацию</a:t>
            </a:r>
            <a:r>
              <a:rPr lang="ru-RU" sz="2600" dirty="0">
                <a:latin typeface="Arial" panose="020B0604020202020204" pitchFamily="34" charset="0"/>
                <a:cs typeface="Arial" panose="020B0604020202020204" pitchFamily="34" charset="0"/>
              </a:rPr>
              <a:t> </a:t>
            </a:r>
            <a:endParaRPr lang="ru-RU" sz="2600" dirty="0" smtClean="0">
              <a:latin typeface="Arial" panose="020B0604020202020204" pitchFamily="34" charset="0"/>
              <a:cs typeface="Arial" panose="020B0604020202020204" pitchFamily="34" charset="0"/>
            </a:endParaRPr>
          </a:p>
          <a:p>
            <a:pPr algn="ctr"/>
            <a:r>
              <a:rPr lang="ru-RU" sz="2600" dirty="0" smtClean="0">
                <a:latin typeface="Arial" panose="020B0604020202020204" pitchFamily="34" charset="0"/>
                <a:cs typeface="Arial" panose="020B0604020202020204" pitchFamily="34" charset="0"/>
              </a:rPr>
              <a:t>(</a:t>
            </a:r>
            <a:r>
              <a:rPr lang="ru-RU" sz="2600" u="sng" dirty="0">
                <a:latin typeface="Arial" panose="020B0604020202020204" pitchFamily="34" charset="0"/>
                <a:cs typeface="Arial" panose="020B0604020202020204" pitchFamily="34" charset="0"/>
              </a:rPr>
              <a:t>письмо Минстроя России от 03.11.2016 № 36508-ОД/04</a:t>
            </a:r>
            <a:r>
              <a:rPr lang="ru-RU" sz="2600" dirty="0">
                <a:latin typeface="Arial" panose="020B0604020202020204" pitchFamily="34" charset="0"/>
                <a:cs typeface="Arial" panose="020B0604020202020204" pitchFamily="34" charset="0"/>
              </a:rPr>
              <a:t>) </a:t>
            </a:r>
          </a:p>
          <a:p>
            <a:pPr algn="just"/>
            <a:r>
              <a:rPr lang="ru-RU" sz="2600" dirty="0">
                <a:latin typeface="Arial" panose="020B0604020202020204" pitchFamily="34" charset="0"/>
                <a:cs typeface="Arial" panose="020B0604020202020204" pitchFamily="34" charset="0"/>
              </a:rPr>
              <a:t>Законодательное регулирование:</a:t>
            </a:r>
          </a:p>
          <a:p>
            <a:pPr algn="just"/>
            <a:r>
              <a:rPr lang="ru-RU" sz="2600" dirty="0">
                <a:latin typeface="Arial" panose="020B0604020202020204" pitchFamily="34" charset="0"/>
                <a:cs typeface="Arial" panose="020B0604020202020204" pitchFamily="34" charset="0"/>
              </a:rPr>
              <a:t>1) </a:t>
            </a:r>
            <a:r>
              <a:rPr lang="ru-RU" sz="2600" b="1" dirty="0">
                <a:latin typeface="Arial" panose="020B0604020202020204" pitchFamily="34" charset="0"/>
                <a:cs typeface="Arial" panose="020B0604020202020204" pitchFamily="34" charset="0"/>
              </a:rPr>
              <a:t>оплачивается фактически принятое </a:t>
            </a:r>
            <a:r>
              <a:rPr lang="ru-RU" sz="2600" dirty="0">
                <a:latin typeface="Arial" panose="020B0604020202020204" pitchFamily="34" charset="0"/>
                <a:cs typeface="Arial" panose="020B0604020202020204" pitchFamily="34" charset="0"/>
              </a:rPr>
              <a:t>абонентом количество ресурса в соответствии с данными </a:t>
            </a:r>
            <a:r>
              <a:rPr lang="ru-RU" sz="2600" dirty="0" smtClean="0">
                <a:latin typeface="Arial" panose="020B0604020202020204" pitchFamily="34" charset="0"/>
                <a:cs typeface="Arial" panose="020B0604020202020204" pitchFamily="34" charset="0"/>
              </a:rPr>
              <a:t>учета; </a:t>
            </a:r>
            <a:endParaRPr lang="ru-RU" sz="2600" dirty="0">
              <a:latin typeface="Arial" panose="020B0604020202020204" pitchFamily="34" charset="0"/>
              <a:cs typeface="Arial" panose="020B0604020202020204" pitchFamily="34" charset="0"/>
            </a:endParaRPr>
          </a:p>
          <a:p>
            <a:pPr algn="just"/>
            <a:r>
              <a:rPr lang="ru-RU" sz="2600" dirty="0" smtClean="0">
                <a:latin typeface="Arial" panose="020B0604020202020204" pitchFamily="34" charset="0"/>
                <a:cs typeface="Arial" panose="020B0604020202020204" pitchFamily="34" charset="0"/>
              </a:rPr>
              <a:t>2) производимые, передаваемые, потребляемые </a:t>
            </a:r>
            <a:r>
              <a:rPr lang="ru-RU" sz="2600" b="1" dirty="0" smtClean="0">
                <a:latin typeface="Arial" panose="020B0604020202020204" pitchFamily="34" charset="0"/>
                <a:cs typeface="Arial" panose="020B0604020202020204" pitchFamily="34" charset="0"/>
              </a:rPr>
              <a:t>энергоресурсы подлежат обязательному уч</a:t>
            </a:r>
            <a:r>
              <a:rPr lang="ru-RU" sz="2600" dirty="0" smtClean="0">
                <a:latin typeface="Arial" panose="020B0604020202020204" pitchFamily="34" charset="0"/>
                <a:cs typeface="Arial" panose="020B0604020202020204" pitchFamily="34" charset="0"/>
              </a:rPr>
              <a:t>ету с применением приборов учета (</a:t>
            </a:r>
            <a:r>
              <a:rPr lang="ru-RU" sz="2600" u="sng" dirty="0" smtClean="0">
                <a:latin typeface="Arial" panose="020B0604020202020204" pitchFamily="34" charset="0"/>
                <a:cs typeface="Arial" panose="020B0604020202020204" pitchFamily="34" charset="0"/>
              </a:rPr>
              <a:t>ст. 13 261 ФЗ «Закона об энергосбережении»</a:t>
            </a:r>
            <a:r>
              <a:rPr lang="ru-RU" sz="2600" dirty="0" smtClean="0">
                <a:latin typeface="Arial" panose="020B0604020202020204" pitchFamily="34" charset="0"/>
                <a:cs typeface="Arial" panose="020B0604020202020204" pitchFamily="34" charset="0"/>
              </a:rPr>
              <a:t>). </a:t>
            </a:r>
            <a:r>
              <a:rPr lang="ru-RU" sz="2600" b="1" dirty="0" smtClean="0">
                <a:latin typeface="Arial" panose="020B0604020202020204" pitchFamily="34" charset="0"/>
                <a:cs typeface="Arial" panose="020B0604020202020204" pitchFamily="34" charset="0"/>
              </a:rPr>
              <a:t>Собственники жилых домов, помещений в МКД</a:t>
            </a:r>
            <a:r>
              <a:rPr lang="ru-RU" sz="2600" dirty="0" smtClean="0">
                <a:latin typeface="Arial" panose="020B0604020202020204" pitchFamily="34" charset="0"/>
                <a:cs typeface="Arial" panose="020B0604020202020204" pitchFamily="34" charset="0"/>
              </a:rPr>
              <a:t>, введенных в эксплуатацию на день вступления в силу </a:t>
            </a:r>
            <a:r>
              <a:rPr lang="ru-RU" sz="2600" u="sng" dirty="0" smtClean="0">
                <a:latin typeface="Arial" panose="020B0604020202020204" pitchFamily="34" charset="0"/>
                <a:cs typeface="Arial" panose="020B0604020202020204" pitchFamily="34" charset="0"/>
              </a:rPr>
              <a:t>Закона</a:t>
            </a:r>
            <a:r>
              <a:rPr lang="ru-RU" sz="2600" dirty="0" smtClean="0">
                <a:latin typeface="Arial" panose="020B0604020202020204" pitchFamily="34" charset="0"/>
                <a:cs typeface="Arial" panose="020B0604020202020204" pitchFamily="34" charset="0"/>
              </a:rPr>
              <a:t> об энергосбережении, </a:t>
            </a:r>
            <a:r>
              <a:rPr lang="ru-RU" sz="2600" b="1" dirty="0" smtClean="0">
                <a:latin typeface="Arial" panose="020B0604020202020204" pitchFamily="34" charset="0"/>
                <a:cs typeface="Arial" panose="020B0604020202020204" pitchFamily="34" charset="0"/>
              </a:rPr>
              <a:t>обязаны обеспечить оснащение приборами учета</a:t>
            </a:r>
            <a:r>
              <a:rPr lang="ru-RU" sz="2600" dirty="0" smtClean="0">
                <a:latin typeface="Arial" panose="020B0604020202020204" pitchFamily="34" charset="0"/>
                <a:cs typeface="Arial" panose="020B0604020202020204" pitchFamily="34" charset="0"/>
              </a:rPr>
              <a:t> используемых энергоресурсов </a:t>
            </a:r>
            <a:r>
              <a:rPr lang="ru-RU" sz="2600" b="1" dirty="0" smtClean="0">
                <a:latin typeface="Arial" panose="020B0604020202020204" pitchFamily="34" charset="0"/>
                <a:cs typeface="Arial" panose="020B0604020202020204" pitchFamily="34" charset="0"/>
              </a:rPr>
              <a:t>и ввод их в эксплуатацию</a:t>
            </a:r>
            <a:r>
              <a:rPr lang="ru-RU" sz="26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490585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23528" y="476672"/>
            <a:ext cx="8352928" cy="523220"/>
          </a:xfrm>
          <a:prstGeom prst="rect">
            <a:avLst/>
          </a:prstGeom>
        </p:spPr>
        <p:txBody>
          <a:bodyPr wrap="square">
            <a:spAutoFit/>
          </a:bodyPr>
          <a:lstStyle/>
          <a:p>
            <a:endParaRPr lang="ru-RU" sz="2800" dirty="0"/>
          </a:p>
        </p:txBody>
      </p:sp>
      <p:sp>
        <p:nvSpPr>
          <p:cNvPr id="2" name="Прямоугольник 1"/>
          <p:cNvSpPr/>
          <p:nvPr/>
        </p:nvSpPr>
        <p:spPr>
          <a:xfrm>
            <a:off x="323528" y="116632"/>
            <a:ext cx="8568952" cy="6740307"/>
          </a:xfrm>
          <a:prstGeom prst="rect">
            <a:avLst/>
          </a:prstGeom>
        </p:spPr>
        <p:txBody>
          <a:bodyPr wrap="square">
            <a:spAutoFit/>
          </a:bodyPr>
          <a:lstStyle/>
          <a:p>
            <a:pPr algn="just"/>
            <a:r>
              <a:rPr lang="ru-RU" sz="2400" dirty="0" smtClean="0">
                <a:latin typeface="Arial" panose="020B0604020202020204" pitchFamily="34" charset="0"/>
                <a:cs typeface="Arial" panose="020B0604020202020204" pitchFamily="34" charset="0"/>
              </a:rPr>
              <a:t>3</a:t>
            </a:r>
            <a:r>
              <a:rPr lang="ru-RU" sz="2400" dirty="0">
                <a:latin typeface="Arial" panose="020B0604020202020204" pitchFamily="34" charset="0"/>
                <a:cs typeface="Arial" panose="020B0604020202020204" pitchFamily="34" charset="0"/>
              </a:rPr>
              <a:t>) если собственники не ставят </a:t>
            </a:r>
            <a:r>
              <a:rPr lang="ru-RU" sz="2400" dirty="0" smtClean="0">
                <a:latin typeface="Arial" panose="020B0604020202020204" pitchFamily="34" charset="0"/>
                <a:cs typeface="Arial" panose="020B0604020202020204" pitchFamily="34" charset="0"/>
              </a:rPr>
              <a:t>ПУ, </a:t>
            </a:r>
            <a:r>
              <a:rPr lang="ru-RU" sz="2400" dirty="0">
                <a:latin typeface="Arial" panose="020B0604020202020204" pitchFamily="34" charset="0"/>
                <a:cs typeface="Arial" panose="020B0604020202020204" pitchFamily="34" charset="0"/>
              </a:rPr>
              <a:t>это </a:t>
            </a:r>
            <a:r>
              <a:rPr lang="ru-RU" sz="2400" b="1" dirty="0">
                <a:latin typeface="Arial" panose="020B0604020202020204" pitchFamily="34" charset="0"/>
                <a:cs typeface="Arial" panose="020B0604020202020204" pitchFamily="34" charset="0"/>
              </a:rPr>
              <a:t>должны сделать</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ресурсоснабжающие</a:t>
            </a:r>
            <a:r>
              <a:rPr lang="ru-RU" sz="2400" dirty="0">
                <a:latin typeface="Arial" panose="020B0604020202020204" pitchFamily="34" charset="0"/>
                <a:cs typeface="Arial" panose="020B0604020202020204" pitchFamily="34" charset="0"/>
              </a:rPr>
              <a:t> организации (РСО), которым </a:t>
            </a:r>
            <a:r>
              <a:rPr lang="ru-RU" sz="2400" b="1" dirty="0" smtClean="0">
                <a:latin typeface="Arial" panose="020B0604020202020204" pitchFamily="34" charset="0"/>
                <a:cs typeface="Arial" panose="020B0604020202020204" pitchFamily="34" charset="0"/>
              </a:rPr>
              <a:t>граждане </a:t>
            </a:r>
            <a:r>
              <a:rPr lang="ru-RU" sz="2400" b="1" dirty="0">
                <a:latin typeface="Arial" panose="020B0604020202020204" pitchFamily="34" charset="0"/>
                <a:cs typeface="Arial" panose="020B0604020202020204" pitchFamily="34" charset="0"/>
              </a:rPr>
              <a:t>возместят </a:t>
            </a:r>
            <a:r>
              <a:rPr lang="ru-RU" sz="2400" dirty="0">
                <a:latin typeface="Arial" panose="020B0604020202020204" pitchFamily="34" charset="0"/>
                <a:cs typeface="Arial" panose="020B0604020202020204" pitchFamily="34" charset="0"/>
              </a:rPr>
              <a:t>понесенные </a:t>
            </a:r>
            <a:r>
              <a:rPr lang="ru-RU" sz="2400" b="1" dirty="0">
                <a:latin typeface="Arial" panose="020B0604020202020204" pitchFamily="34" charset="0"/>
                <a:cs typeface="Arial" panose="020B0604020202020204" pitchFamily="34" charset="0"/>
              </a:rPr>
              <a:t>расходы</a:t>
            </a:r>
            <a:r>
              <a:rPr lang="ru-RU" sz="2400" dirty="0">
                <a:latin typeface="Arial" panose="020B0604020202020204" pitchFamily="34" charset="0"/>
                <a:cs typeface="Arial" panose="020B0604020202020204" pitchFamily="34" charset="0"/>
              </a:rPr>
              <a:t> (</a:t>
            </a:r>
            <a:r>
              <a:rPr lang="ru-RU" sz="2400" u="sng" dirty="0">
                <a:latin typeface="Arial" panose="020B0604020202020204" pitchFamily="34" charset="0"/>
                <a:cs typeface="Arial" panose="020B0604020202020204" pitchFamily="34" charset="0"/>
              </a:rPr>
              <a:t>ст. 13 Закона об энергосбережении</a:t>
            </a:r>
            <a:r>
              <a:rPr lang="ru-RU" sz="2400" dirty="0">
                <a:latin typeface="Arial" panose="020B0604020202020204" pitchFamily="34" charset="0"/>
                <a:cs typeface="Arial" panose="020B0604020202020204" pitchFamily="34" charset="0"/>
              </a:rPr>
              <a:t>); </a:t>
            </a:r>
          </a:p>
          <a:p>
            <a:pPr algn="just"/>
            <a:r>
              <a:rPr lang="ru-RU" sz="2400" dirty="0">
                <a:latin typeface="Arial" panose="020B0604020202020204" pitchFamily="34" charset="0"/>
                <a:cs typeface="Arial" panose="020B0604020202020204" pitchFamily="34" charset="0"/>
              </a:rPr>
              <a:t>4) нет прямого запрета на установку </a:t>
            </a:r>
            <a:r>
              <a:rPr lang="ru-RU" sz="2400" dirty="0" smtClean="0">
                <a:latin typeface="Arial" panose="020B0604020202020204" pitchFamily="34" charset="0"/>
                <a:cs typeface="Arial" panose="020B0604020202020204" pitchFamily="34" charset="0"/>
              </a:rPr>
              <a:t>ПУ </a:t>
            </a:r>
            <a:r>
              <a:rPr lang="ru-RU" sz="2400" dirty="0">
                <a:latin typeface="Arial" panose="020B0604020202020204" pitchFamily="34" charset="0"/>
                <a:cs typeface="Arial" panose="020B0604020202020204" pitchFamily="34" charset="0"/>
              </a:rPr>
              <a:t>в аварийных объектах при наличии технической возможности (</a:t>
            </a:r>
            <a:r>
              <a:rPr lang="ru-RU" sz="2400" u="sng" dirty="0">
                <a:latin typeface="Arial" panose="020B0604020202020204" pitchFamily="34" charset="0"/>
                <a:cs typeface="Arial" panose="020B0604020202020204" pitchFamily="34" charset="0"/>
              </a:rPr>
              <a:t>приказ </a:t>
            </a:r>
            <a:r>
              <a:rPr lang="ru-RU" sz="2400" u="sng" dirty="0" err="1">
                <a:latin typeface="Arial" panose="020B0604020202020204" pitchFamily="34" charset="0"/>
                <a:cs typeface="Arial" panose="020B0604020202020204" pitchFamily="34" charset="0"/>
              </a:rPr>
              <a:t>Минрегиона</a:t>
            </a:r>
            <a:r>
              <a:rPr lang="ru-RU" sz="2400" u="sng" dirty="0">
                <a:latin typeface="Arial" panose="020B0604020202020204" pitchFamily="34" charset="0"/>
                <a:cs typeface="Arial" panose="020B0604020202020204" pitchFamily="34" charset="0"/>
              </a:rPr>
              <a:t> России от </a:t>
            </a:r>
            <a:r>
              <a:rPr lang="ru-RU" sz="2400" u="sng" dirty="0" smtClean="0">
                <a:latin typeface="Arial" panose="020B0604020202020204" pitchFamily="34" charset="0"/>
                <a:cs typeface="Arial" panose="020B0604020202020204" pitchFamily="34" charset="0"/>
              </a:rPr>
              <a:t>29.12.11 </a:t>
            </a:r>
            <a:r>
              <a:rPr lang="ru-RU" sz="2400" u="sng" dirty="0">
                <a:latin typeface="Arial" panose="020B0604020202020204" pitchFamily="34" charset="0"/>
                <a:cs typeface="Arial" panose="020B0604020202020204" pitchFamily="34" charset="0"/>
              </a:rPr>
              <a:t>№ 627</a:t>
            </a:r>
            <a:r>
              <a:rPr lang="ru-RU" sz="2400" dirty="0" smtClean="0">
                <a:latin typeface="Arial" panose="020B0604020202020204" pitchFamily="34" charset="0"/>
                <a:cs typeface="Arial" panose="020B0604020202020204" pitchFamily="34" charset="0"/>
              </a:rPr>
              <a:t>).</a:t>
            </a:r>
          </a:p>
          <a:p>
            <a:pPr algn="just"/>
            <a:r>
              <a:rPr lang="ru-RU" sz="2400" dirty="0" smtClean="0">
                <a:latin typeface="Arial" panose="020B0604020202020204" pitchFamily="34" charset="0"/>
                <a:cs typeface="Arial" panose="020B0604020202020204" pitchFamily="34" charset="0"/>
              </a:rPr>
              <a:t> </a:t>
            </a:r>
            <a:r>
              <a:rPr lang="ru-RU" sz="2400" b="1" dirty="0">
                <a:latin typeface="Arial" panose="020B0604020202020204" pitchFamily="34" charset="0"/>
                <a:cs typeface="Arial" panose="020B0604020202020204" pitchFamily="34" charset="0"/>
              </a:rPr>
              <a:t>Требование</a:t>
            </a:r>
            <a:r>
              <a:rPr lang="ru-RU" sz="2400" dirty="0">
                <a:latin typeface="Arial" panose="020B0604020202020204" pitchFamily="34" charset="0"/>
                <a:cs typeface="Arial" panose="020B0604020202020204" pitchFamily="34" charset="0"/>
              </a:rPr>
              <a:t> об организации учета используемых энергоресурсов </a:t>
            </a:r>
            <a:r>
              <a:rPr lang="ru-RU" sz="2400" b="1" dirty="0">
                <a:latin typeface="Arial" panose="020B0604020202020204" pitchFamily="34" charset="0"/>
                <a:cs typeface="Arial" panose="020B0604020202020204" pitchFamily="34" charset="0"/>
              </a:rPr>
              <a:t>не распространяется</a:t>
            </a:r>
            <a:r>
              <a:rPr lang="ru-RU" sz="2400" dirty="0">
                <a:latin typeface="Arial" panose="020B0604020202020204" pitchFamily="34" charset="0"/>
                <a:cs typeface="Arial" panose="020B0604020202020204" pitchFamily="34" charset="0"/>
              </a:rPr>
              <a:t> </a:t>
            </a:r>
            <a:r>
              <a:rPr lang="ru-RU" sz="2400" b="1" dirty="0">
                <a:latin typeface="Arial" panose="020B0604020202020204" pitchFamily="34" charset="0"/>
                <a:cs typeface="Arial" panose="020B0604020202020204" pitchFamily="34" charset="0"/>
              </a:rPr>
              <a:t>на ветхие, аварийные </a:t>
            </a:r>
            <a:r>
              <a:rPr lang="ru-RU" sz="2400" dirty="0">
                <a:latin typeface="Arial" panose="020B0604020202020204" pitchFamily="34" charset="0"/>
                <a:cs typeface="Arial" panose="020B0604020202020204" pitchFamily="34" charset="0"/>
              </a:rPr>
              <a:t>объекты, в т. ч.: </a:t>
            </a:r>
          </a:p>
          <a:p>
            <a:pPr lvl="0" algn="just"/>
            <a:r>
              <a:rPr lang="ru-RU" sz="2400" dirty="0" smtClean="0">
                <a:latin typeface="Arial" panose="020B0604020202020204" pitchFamily="34" charset="0"/>
                <a:cs typeface="Arial" panose="020B0604020202020204" pitchFamily="34" charset="0"/>
              </a:rPr>
              <a:t>- подлежащие </a:t>
            </a:r>
            <a:r>
              <a:rPr lang="ru-RU" sz="2400" b="1" dirty="0">
                <a:latin typeface="Arial" panose="020B0604020202020204" pitchFamily="34" charset="0"/>
                <a:cs typeface="Arial" panose="020B0604020202020204" pitchFamily="34" charset="0"/>
              </a:rPr>
              <a:t>сносу</a:t>
            </a:r>
            <a:r>
              <a:rPr lang="ru-RU" sz="2400" dirty="0">
                <a:latin typeface="Arial" panose="020B0604020202020204" pitchFamily="34" charset="0"/>
                <a:cs typeface="Arial" panose="020B0604020202020204" pitchFamily="34" charset="0"/>
              </a:rPr>
              <a:t> или капитальному ремонту </a:t>
            </a:r>
            <a:r>
              <a:rPr lang="ru-RU" sz="2400" b="1" dirty="0">
                <a:latin typeface="Arial" panose="020B0604020202020204" pitchFamily="34" charset="0"/>
                <a:cs typeface="Arial" panose="020B0604020202020204" pitchFamily="34" charset="0"/>
              </a:rPr>
              <a:t>до 1 января 2013 г.</a:t>
            </a:r>
            <a:r>
              <a:rPr lang="ru-RU" sz="2400" dirty="0">
                <a:latin typeface="Arial" panose="020B0604020202020204" pitchFamily="34" charset="0"/>
                <a:cs typeface="Arial" panose="020B0604020202020204" pitchFamily="34" charset="0"/>
              </a:rPr>
              <a:t>;</a:t>
            </a:r>
          </a:p>
          <a:p>
            <a:pPr lvl="0" algn="just"/>
            <a:r>
              <a:rPr lang="ru-RU" sz="2400" dirty="0" smtClean="0">
                <a:latin typeface="Arial" panose="020B0604020202020204" pitchFamily="34" charset="0"/>
                <a:cs typeface="Arial" panose="020B0604020202020204" pitchFamily="34" charset="0"/>
              </a:rPr>
              <a:t>- потребляющие </a:t>
            </a:r>
            <a:r>
              <a:rPr lang="ru-RU" sz="2400" b="1" dirty="0">
                <a:latin typeface="Arial" panose="020B0604020202020204" pitchFamily="34" charset="0"/>
                <a:cs typeface="Arial" panose="020B0604020202020204" pitchFamily="34" charset="0"/>
              </a:rPr>
              <a:t>менее 5 кВт электроэнергии</a:t>
            </a:r>
            <a:r>
              <a:rPr lang="ru-RU" sz="2400" dirty="0">
                <a:latin typeface="Arial" panose="020B0604020202020204" pitchFamily="34" charset="0"/>
                <a:cs typeface="Arial" panose="020B0604020202020204" pitchFamily="34" charset="0"/>
              </a:rPr>
              <a:t>, или </a:t>
            </a:r>
            <a:r>
              <a:rPr lang="ru-RU" sz="2400" b="1" dirty="0">
                <a:latin typeface="Arial" panose="020B0604020202020204" pitchFamily="34" charset="0"/>
                <a:cs typeface="Arial" panose="020B0604020202020204" pitchFamily="34" charset="0"/>
              </a:rPr>
              <a:t>менее 0,2 Гкал/ч тепловой энергии</a:t>
            </a:r>
            <a:r>
              <a:rPr lang="ru-RU" sz="2400" dirty="0">
                <a:latin typeface="Arial" panose="020B0604020202020204" pitchFamily="34" charset="0"/>
                <a:cs typeface="Arial" panose="020B0604020202020204" pitchFamily="34" charset="0"/>
              </a:rPr>
              <a:t>, или </a:t>
            </a:r>
            <a:r>
              <a:rPr lang="ru-RU" sz="2400" b="1" dirty="0">
                <a:latin typeface="Arial" panose="020B0604020202020204" pitchFamily="34" charset="0"/>
                <a:cs typeface="Arial" panose="020B0604020202020204" pitchFamily="34" charset="0"/>
              </a:rPr>
              <a:t>менее 2 куб. м/ч природного газа</a:t>
            </a:r>
            <a:r>
              <a:rPr lang="ru-RU" sz="2400" dirty="0">
                <a:latin typeface="Arial" panose="020B0604020202020204" pitchFamily="34" charset="0"/>
                <a:cs typeface="Arial" panose="020B0604020202020204" pitchFamily="34" charset="0"/>
              </a:rPr>
              <a:t>. </a:t>
            </a:r>
          </a:p>
          <a:p>
            <a:pPr algn="just"/>
            <a:r>
              <a:rPr lang="ru-RU" sz="2400" dirty="0">
                <a:latin typeface="Arial" panose="020B0604020202020204" pitchFamily="34" charset="0"/>
                <a:cs typeface="Arial" panose="020B0604020202020204" pitchFamily="34" charset="0"/>
              </a:rPr>
              <a:t>В этих случаях расходы на установку приборов учета не допускается возлагать на собственников жилых помещений. </a:t>
            </a:r>
          </a:p>
        </p:txBody>
      </p:sp>
    </p:spTree>
    <p:extLst>
      <p:ext uri="{BB962C8B-B14F-4D97-AF65-F5344CB8AC3E}">
        <p14:creationId xmlns:p14="http://schemas.microsoft.com/office/powerpoint/2010/main" val="411324628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23528" y="476672"/>
            <a:ext cx="8352928" cy="523220"/>
          </a:xfrm>
          <a:prstGeom prst="rect">
            <a:avLst/>
          </a:prstGeom>
        </p:spPr>
        <p:txBody>
          <a:bodyPr wrap="square">
            <a:spAutoFit/>
          </a:bodyPr>
          <a:lstStyle/>
          <a:p>
            <a:endParaRPr lang="ru-RU" sz="2800" dirty="0"/>
          </a:p>
        </p:txBody>
      </p:sp>
      <p:sp>
        <p:nvSpPr>
          <p:cNvPr id="2" name="Прямоугольник 1"/>
          <p:cNvSpPr/>
          <p:nvPr/>
        </p:nvSpPr>
        <p:spPr>
          <a:xfrm>
            <a:off x="251520" y="116632"/>
            <a:ext cx="8712968" cy="6370975"/>
          </a:xfrm>
          <a:prstGeom prst="rect">
            <a:avLst/>
          </a:prstGeom>
        </p:spPr>
        <p:txBody>
          <a:bodyPr wrap="square">
            <a:spAutoFit/>
          </a:bodyPr>
          <a:lstStyle/>
          <a:p>
            <a:pPr algn="just"/>
            <a:r>
              <a:rPr lang="ru-RU" sz="2400" dirty="0" smtClean="0">
                <a:latin typeface="Arial" panose="020B0604020202020204" pitchFamily="34" charset="0"/>
                <a:cs typeface="Arial" panose="020B0604020202020204" pitchFamily="34" charset="0"/>
              </a:rPr>
              <a:t>    </a:t>
            </a:r>
            <a:r>
              <a:rPr lang="ru-RU" sz="2400" b="1" dirty="0" smtClean="0">
                <a:latin typeface="Arial" panose="020B0604020202020204" pitchFamily="34" charset="0"/>
                <a:cs typeface="Arial" panose="020B0604020202020204" pitchFamily="34" charset="0"/>
              </a:rPr>
              <a:t>Если </a:t>
            </a:r>
            <a:r>
              <a:rPr lang="ru-RU" sz="2400" b="1" dirty="0">
                <a:latin typeface="Arial" panose="020B0604020202020204" pitchFamily="34" charset="0"/>
                <a:cs typeface="Arial" panose="020B0604020202020204" pitchFamily="34" charset="0"/>
              </a:rPr>
              <a:t>эксплуатационные характеристики здания ухудшаются настолько</a:t>
            </a:r>
            <a:r>
              <a:rPr lang="ru-RU" sz="2400" dirty="0">
                <a:latin typeface="Arial" panose="020B0604020202020204" pitchFamily="34" charset="0"/>
                <a:cs typeface="Arial" panose="020B0604020202020204" pitchFamily="34" charset="0"/>
              </a:rPr>
              <a:t>, что </a:t>
            </a:r>
            <a:r>
              <a:rPr lang="ru-RU" sz="2400" b="1" dirty="0">
                <a:latin typeface="Arial" panose="020B0604020202020204" pitchFamily="34" charset="0"/>
                <a:cs typeface="Arial" panose="020B0604020202020204" pitchFamily="34" charset="0"/>
              </a:rPr>
              <a:t>невозможно обеспечить точную фиксацию</a:t>
            </a:r>
            <a:r>
              <a:rPr lang="ru-RU" sz="2400" dirty="0">
                <a:latin typeface="Arial" panose="020B0604020202020204" pitchFamily="34" charset="0"/>
                <a:cs typeface="Arial" panose="020B0604020202020204" pitchFamily="34" charset="0"/>
              </a:rPr>
              <a:t> потребления энергоресурсов и обслуживание </a:t>
            </a:r>
            <a:r>
              <a:rPr lang="ru-RU" sz="2400" dirty="0" smtClean="0">
                <a:latin typeface="Arial" panose="020B0604020202020204" pitchFamily="34" charset="0"/>
                <a:cs typeface="Arial" panose="020B0604020202020204" pitchFamily="34" charset="0"/>
              </a:rPr>
              <a:t>ПУ, </a:t>
            </a:r>
            <a:r>
              <a:rPr lang="ru-RU" sz="2400" b="1" dirty="0">
                <a:latin typeface="Arial" panose="020B0604020202020204" pitchFamily="34" charset="0"/>
                <a:cs typeface="Arial" panose="020B0604020202020204" pitchFamily="34" charset="0"/>
              </a:rPr>
              <a:t>РСО исключает использование показаний приборного учета</a:t>
            </a:r>
            <a:r>
              <a:rPr lang="ru-RU" sz="2400" dirty="0">
                <a:latin typeface="Arial" panose="020B0604020202020204" pitchFamily="34" charset="0"/>
                <a:cs typeface="Arial" panose="020B0604020202020204" pitchFamily="34" charset="0"/>
              </a:rPr>
              <a:t>. </a:t>
            </a:r>
          </a:p>
          <a:p>
            <a:pPr algn="just"/>
            <a:r>
              <a:rPr lang="ru-RU" sz="2400" dirty="0" smtClean="0">
                <a:latin typeface="Arial" panose="020B0604020202020204" pitchFamily="34" charset="0"/>
                <a:cs typeface="Arial" panose="020B0604020202020204" pitchFamily="34" charset="0"/>
              </a:rPr>
              <a:t>        </a:t>
            </a:r>
            <a:r>
              <a:rPr lang="ru-RU" sz="2400" b="1" dirty="0" smtClean="0">
                <a:latin typeface="Arial" panose="020B0604020202020204" pitchFamily="34" charset="0"/>
                <a:cs typeface="Arial" panose="020B0604020202020204" pitchFamily="34" charset="0"/>
              </a:rPr>
              <a:t>РСО </a:t>
            </a:r>
            <a:r>
              <a:rPr lang="ru-RU" sz="2400" b="1" dirty="0">
                <a:latin typeface="Arial" panose="020B0604020202020204" pitchFamily="34" charset="0"/>
                <a:cs typeface="Arial" panose="020B0604020202020204" pitchFamily="34" charset="0"/>
              </a:rPr>
              <a:t>вправе </a:t>
            </a:r>
            <a:r>
              <a:rPr lang="ru-RU" sz="2400" dirty="0">
                <a:latin typeface="Arial" panose="020B0604020202020204" pitchFamily="34" charset="0"/>
                <a:cs typeface="Arial" panose="020B0604020202020204" pitchFamily="34" charset="0"/>
              </a:rPr>
              <a:t>использовать </a:t>
            </a:r>
            <a:r>
              <a:rPr lang="ru-RU" sz="2400" b="1" dirty="0">
                <a:latin typeface="Arial" panose="020B0604020202020204" pitchFamily="34" charset="0"/>
                <a:cs typeface="Arial" panose="020B0604020202020204" pitchFamily="34" charset="0"/>
              </a:rPr>
              <a:t>показания</a:t>
            </a:r>
            <a:r>
              <a:rPr lang="ru-RU" sz="2400" dirty="0">
                <a:latin typeface="Arial" panose="020B0604020202020204" pitchFamily="34" charset="0"/>
                <a:cs typeface="Arial" panose="020B0604020202020204" pitchFamily="34" charset="0"/>
              </a:rPr>
              <a:t> коллективных </a:t>
            </a:r>
            <a:r>
              <a:rPr lang="ru-RU" sz="2400" b="1" dirty="0" smtClean="0">
                <a:latin typeface="Arial" panose="020B0604020202020204" pitchFamily="34" charset="0"/>
                <a:cs typeface="Arial" panose="020B0604020202020204" pitchFamily="34" charset="0"/>
              </a:rPr>
              <a:t>ПУ</a:t>
            </a:r>
            <a:r>
              <a:rPr lang="ru-RU" sz="2400" dirty="0" smtClean="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установленных ими в ветхих и аварийных домах, для </a:t>
            </a:r>
            <a:r>
              <a:rPr lang="ru-RU" sz="2400" b="1" dirty="0">
                <a:latin typeface="Arial" panose="020B0604020202020204" pitchFamily="34" charset="0"/>
                <a:cs typeface="Arial" panose="020B0604020202020204" pitchFamily="34" charset="0"/>
              </a:rPr>
              <a:t>определения объема </a:t>
            </a:r>
            <a:r>
              <a:rPr lang="ru-RU" sz="2400" dirty="0">
                <a:latin typeface="Arial" panose="020B0604020202020204" pitchFamily="34" charset="0"/>
                <a:cs typeface="Arial" panose="020B0604020202020204" pitchFamily="34" charset="0"/>
              </a:rPr>
              <a:t>и стоимости энергоресурсов, </a:t>
            </a:r>
            <a:r>
              <a:rPr lang="ru-RU" sz="2400" b="1" dirty="0">
                <a:latin typeface="Arial" panose="020B0604020202020204" pitchFamily="34" charset="0"/>
                <a:cs typeface="Arial" panose="020B0604020202020204" pitchFamily="34" charset="0"/>
              </a:rPr>
              <a:t>потребленных на ОДН</a:t>
            </a:r>
            <a:r>
              <a:rPr lang="ru-RU" sz="2400" dirty="0">
                <a:latin typeface="Arial" panose="020B0604020202020204" pitchFamily="34" charset="0"/>
                <a:cs typeface="Arial" panose="020B0604020202020204" pitchFamily="34" charset="0"/>
              </a:rPr>
              <a:t>. </a:t>
            </a:r>
            <a:r>
              <a:rPr lang="ru-RU" sz="2400" b="1" dirty="0">
                <a:latin typeface="Arial" panose="020B0604020202020204" pitchFamily="34" charset="0"/>
                <a:cs typeface="Arial" panose="020B0604020202020204" pitchFamily="34" charset="0"/>
              </a:rPr>
              <a:t>Однако </a:t>
            </a:r>
            <a:r>
              <a:rPr lang="ru-RU" sz="2400" b="1" i="1" dirty="0">
                <a:latin typeface="Arial" panose="020B0604020202020204" pitchFamily="34" charset="0"/>
                <a:cs typeface="Arial" panose="020B0604020202020204" pitchFamily="34" charset="0"/>
              </a:rPr>
              <a:t>размер обязательств собственников и УО </a:t>
            </a:r>
            <a:r>
              <a:rPr lang="ru-RU" sz="2400" i="1" dirty="0">
                <a:latin typeface="Arial" panose="020B0604020202020204" pitchFamily="34" charset="0"/>
                <a:cs typeface="Arial" panose="020B0604020202020204" pitchFamily="34" charset="0"/>
              </a:rPr>
              <a:t>по оплате потребленных энергоресурсов </a:t>
            </a:r>
            <a:r>
              <a:rPr lang="ru-RU" sz="2400" b="1" i="1" dirty="0">
                <a:latin typeface="Arial" panose="020B0604020202020204" pitchFamily="34" charset="0"/>
                <a:cs typeface="Arial" panose="020B0604020202020204" pitchFamily="34" charset="0"/>
              </a:rPr>
              <a:t>ограничен</a:t>
            </a:r>
            <a:r>
              <a:rPr lang="ru-RU" sz="2400" i="1" dirty="0">
                <a:latin typeface="Arial" panose="020B0604020202020204" pitchFamily="34" charset="0"/>
                <a:cs typeface="Arial" panose="020B0604020202020204" pitchFamily="34" charset="0"/>
              </a:rPr>
              <a:t> утвержденными </a:t>
            </a:r>
            <a:r>
              <a:rPr lang="ru-RU" sz="2400" b="1" i="1" dirty="0">
                <a:latin typeface="Arial" panose="020B0604020202020204" pitchFamily="34" charset="0"/>
                <a:cs typeface="Arial" panose="020B0604020202020204" pitchFamily="34" charset="0"/>
              </a:rPr>
              <a:t>нормативами потребления</a:t>
            </a:r>
            <a:r>
              <a:rPr lang="ru-RU" sz="2400" b="1" dirty="0">
                <a:latin typeface="Arial" panose="020B0604020202020204" pitchFamily="34" charset="0"/>
                <a:cs typeface="Arial" panose="020B0604020202020204" pitchFamily="34" charset="0"/>
              </a:rPr>
              <a:t>.</a:t>
            </a:r>
            <a:r>
              <a:rPr lang="ru-RU" sz="2400" dirty="0">
                <a:latin typeface="Arial" panose="020B0604020202020204" pitchFamily="34" charset="0"/>
                <a:cs typeface="Arial" panose="020B0604020202020204" pitchFamily="34" charset="0"/>
              </a:rPr>
              <a:t> </a:t>
            </a:r>
          </a:p>
          <a:p>
            <a:pPr algn="just"/>
            <a:r>
              <a:rPr lang="ru-RU" sz="2400" dirty="0" smtClean="0">
                <a:latin typeface="Arial" panose="020B0604020202020204" pitchFamily="34" charset="0"/>
                <a:cs typeface="Arial" panose="020B0604020202020204" pitchFamily="34" charset="0"/>
              </a:rPr>
              <a:t>     </a:t>
            </a:r>
            <a:r>
              <a:rPr lang="ru-RU" sz="2400" b="1" dirty="0" smtClean="0">
                <a:latin typeface="Arial" panose="020B0604020202020204" pitchFamily="34" charset="0"/>
                <a:cs typeface="Arial" panose="020B0604020202020204" pitchFamily="34" charset="0"/>
              </a:rPr>
              <a:t>В </a:t>
            </a:r>
            <a:r>
              <a:rPr lang="ru-RU" sz="2400" b="1" dirty="0">
                <a:latin typeface="Arial" panose="020B0604020202020204" pitchFamily="34" charset="0"/>
                <a:cs typeface="Arial" panose="020B0604020202020204" pitchFamily="34" charset="0"/>
              </a:rPr>
              <a:t>домах</a:t>
            </a:r>
            <a:r>
              <a:rPr lang="ru-RU" sz="2400" dirty="0">
                <a:latin typeface="Arial" panose="020B0604020202020204" pitchFamily="34" charset="0"/>
                <a:cs typeface="Arial" panose="020B0604020202020204" pitchFamily="34" charset="0"/>
              </a:rPr>
              <a:t>, на которые не распространяются </a:t>
            </a:r>
            <a:r>
              <a:rPr lang="ru-RU" sz="2400" b="1" dirty="0">
                <a:latin typeface="Arial" panose="020B0604020202020204" pitchFamily="34" charset="0"/>
                <a:cs typeface="Arial" panose="020B0604020202020204" pitchFamily="34" charset="0"/>
              </a:rPr>
              <a:t>обязательные требования </a:t>
            </a:r>
            <a:r>
              <a:rPr lang="ru-RU" sz="2400" dirty="0">
                <a:latin typeface="Arial" panose="020B0604020202020204" pitchFamily="34" charset="0"/>
                <a:cs typeface="Arial" panose="020B0604020202020204" pitchFamily="34" charset="0"/>
              </a:rPr>
              <a:t>по установке </a:t>
            </a:r>
            <a:r>
              <a:rPr lang="ru-RU" sz="2400" dirty="0" smtClean="0">
                <a:latin typeface="Arial" panose="020B0604020202020204" pitchFamily="34" charset="0"/>
                <a:cs typeface="Arial" panose="020B0604020202020204" pitchFamily="34" charset="0"/>
              </a:rPr>
              <a:t>ПУ, </a:t>
            </a:r>
            <a:r>
              <a:rPr lang="ru-RU" sz="2400" b="1" i="1" dirty="0">
                <a:latin typeface="Arial" panose="020B0604020202020204" pitchFamily="34" charset="0"/>
                <a:cs typeface="Arial" panose="020B0604020202020204" pitchFamily="34" charset="0"/>
              </a:rPr>
              <a:t>не должны </a:t>
            </a:r>
            <a:r>
              <a:rPr lang="ru-RU" sz="2400" i="1" dirty="0">
                <a:latin typeface="Arial" panose="020B0604020202020204" pitchFamily="34" charset="0"/>
                <a:cs typeface="Arial" panose="020B0604020202020204" pitchFamily="34" charset="0"/>
              </a:rPr>
              <a:t>применяться </a:t>
            </a:r>
            <a:r>
              <a:rPr lang="ru-RU" sz="2400" b="1" i="1" dirty="0">
                <a:latin typeface="Arial" panose="020B0604020202020204" pitchFamily="34" charset="0"/>
                <a:cs typeface="Arial" panose="020B0604020202020204" pitchFamily="34" charset="0"/>
              </a:rPr>
              <a:t>повышающие коэффициенты </a:t>
            </a:r>
            <a:r>
              <a:rPr lang="ru-RU" sz="2400" i="1" dirty="0">
                <a:latin typeface="Arial" panose="020B0604020202020204" pitchFamily="34" charset="0"/>
                <a:cs typeface="Arial" panose="020B0604020202020204" pitchFamily="34" charset="0"/>
              </a:rPr>
              <a:t>к нормативу</a:t>
            </a:r>
            <a:r>
              <a:rPr lang="ru-RU" sz="2400" dirty="0">
                <a:latin typeface="Arial" panose="020B0604020202020204" pitchFamily="34" charset="0"/>
                <a:cs typeface="Arial" panose="020B0604020202020204" pitchFamily="34" charset="0"/>
              </a:rPr>
              <a:t> потребления коммунального ресурса при отсутствии таких приборов. </a:t>
            </a:r>
          </a:p>
        </p:txBody>
      </p:sp>
    </p:spTree>
    <p:extLst>
      <p:ext uri="{BB962C8B-B14F-4D97-AF65-F5344CB8AC3E}">
        <p14:creationId xmlns:p14="http://schemas.microsoft.com/office/powerpoint/2010/main" val="402702262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528" y="6309320"/>
            <a:ext cx="786452" cy="237765"/>
          </a:xfrm>
          <a:prstGeom prst="rect">
            <a:avLst/>
          </a:prstGeom>
        </p:spPr>
      </p:pic>
      <p:pic>
        <p:nvPicPr>
          <p:cNvPr id="5" name="Рисунок 4"/>
          <p:cNvPicPr>
            <a:picLocks noChangeAspect="1"/>
          </p:cNvPicPr>
          <p:nvPr/>
        </p:nvPicPr>
        <p:blipFill>
          <a:blip r:embed="rId3"/>
          <a:stretch>
            <a:fillRect/>
          </a:stretch>
        </p:blipFill>
        <p:spPr>
          <a:xfrm>
            <a:off x="1331640" y="6309320"/>
            <a:ext cx="1475360" cy="237765"/>
          </a:xfrm>
          <a:prstGeom prst="rect">
            <a:avLst/>
          </a:prstGeom>
        </p:spPr>
      </p:pic>
      <p:sp>
        <p:nvSpPr>
          <p:cNvPr id="3" name="Прямоугольник 2"/>
          <p:cNvSpPr/>
          <p:nvPr/>
        </p:nvSpPr>
        <p:spPr>
          <a:xfrm>
            <a:off x="323528" y="476672"/>
            <a:ext cx="8352928" cy="523220"/>
          </a:xfrm>
          <a:prstGeom prst="rect">
            <a:avLst/>
          </a:prstGeom>
        </p:spPr>
        <p:txBody>
          <a:bodyPr wrap="square">
            <a:spAutoFit/>
          </a:bodyPr>
          <a:lstStyle/>
          <a:p>
            <a:endParaRPr lang="ru-RU" sz="2800" dirty="0"/>
          </a:p>
        </p:txBody>
      </p:sp>
      <p:sp>
        <p:nvSpPr>
          <p:cNvPr id="2" name="Прямоугольник 1"/>
          <p:cNvSpPr/>
          <p:nvPr/>
        </p:nvSpPr>
        <p:spPr>
          <a:xfrm>
            <a:off x="179512" y="303448"/>
            <a:ext cx="8640960" cy="6124754"/>
          </a:xfrm>
          <a:prstGeom prst="rect">
            <a:avLst/>
          </a:prstGeom>
        </p:spPr>
        <p:txBody>
          <a:bodyPr wrap="square">
            <a:spAutoFit/>
          </a:bodyPr>
          <a:lstStyle/>
          <a:p>
            <a:pPr algn="just"/>
            <a:r>
              <a:rPr lang="ru-RU" sz="2400" dirty="0" smtClean="0">
                <a:latin typeface="Arial" panose="020B0604020202020204" pitchFamily="34" charset="0"/>
                <a:cs typeface="Arial" panose="020B0604020202020204" pitchFamily="34" charset="0"/>
              </a:rPr>
              <a:t>      </a:t>
            </a:r>
            <a:r>
              <a:rPr lang="ru-RU" sz="2800" dirty="0" smtClean="0">
                <a:latin typeface="Arial" panose="020B0604020202020204" pitchFamily="34" charset="0"/>
                <a:cs typeface="Arial" panose="020B0604020202020204" pitchFamily="34" charset="0"/>
              </a:rPr>
              <a:t>Из </a:t>
            </a:r>
            <a:r>
              <a:rPr lang="ru-RU" sz="2800" dirty="0">
                <a:latin typeface="Arial" panose="020B0604020202020204" pitchFamily="34" charset="0"/>
                <a:cs typeface="Arial" panose="020B0604020202020204" pitchFamily="34" charset="0"/>
              </a:rPr>
              <a:t>разъяснений Минстроя России следует, что </a:t>
            </a:r>
            <a:r>
              <a:rPr lang="ru-RU" sz="2800" b="1" dirty="0">
                <a:latin typeface="Arial" panose="020B0604020202020204" pitchFamily="34" charset="0"/>
                <a:cs typeface="Arial" panose="020B0604020202020204" pitchFamily="34" charset="0"/>
              </a:rPr>
              <a:t>«повышенный норматив» </a:t>
            </a:r>
            <a:r>
              <a:rPr lang="ru-RU" sz="2800" dirty="0">
                <a:latin typeface="Arial" panose="020B0604020202020204" pitchFamily="34" charset="0"/>
                <a:cs typeface="Arial" panose="020B0604020202020204" pitchFamily="34" charset="0"/>
              </a:rPr>
              <a:t>нужно </a:t>
            </a:r>
            <a:r>
              <a:rPr lang="ru-RU" sz="2800" b="1" dirty="0">
                <a:latin typeface="Arial" panose="020B0604020202020204" pitchFamily="34" charset="0"/>
                <a:cs typeface="Arial" panose="020B0604020202020204" pitchFamily="34" charset="0"/>
              </a:rPr>
              <a:t>применять при наличии технической возможности установки </a:t>
            </a:r>
            <a:r>
              <a:rPr lang="ru-RU" sz="2800" b="1" dirty="0" smtClean="0">
                <a:latin typeface="Arial" panose="020B0604020202020204" pitchFamily="34" charset="0"/>
                <a:cs typeface="Arial" panose="020B0604020202020204" pitchFamily="34" charset="0"/>
              </a:rPr>
              <a:t>ПУ </a:t>
            </a:r>
            <a:r>
              <a:rPr lang="ru-RU" sz="2800" dirty="0">
                <a:latin typeface="Arial" panose="020B0604020202020204" pitchFamily="34" charset="0"/>
                <a:cs typeface="Arial" panose="020B0604020202020204" pitchFamily="34" charset="0"/>
              </a:rPr>
              <a:t>или </a:t>
            </a:r>
            <a:r>
              <a:rPr lang="ru-RU" sz="2800" b="1" dirty="0">
                <a:latin typeface="Arial" panose="020B0604020202020204" pitchFamily="34" charset="0"/>
                <a:cs typeface="Arial" panose="020B0604020202020204" pitchFamily="34" charset="0"/>
              </a:rPr>
              <a:t>при отсутствии документального подтверждения </a:t>
            </a:r>
            <a:r>
              <a:rPr lang="ru-RU" sz="2800" dirty="0">
                <a:latin typeface="Arial" panose="020B0604020202020204" pitchFamily="34" charset="0"/>
                <a:cs typeface="Arial" panose="020B0604020202020204" pitchFamily="34" charset="0"/>
              </a:rPr>
              <a:t>наличия (отсутствия) </a:t>
            </a:r>
            <a:r>
              <a:rPr lang="ru-RU" sz="2800" b="1" dirty="0">
                <a:latin typeface="Arial" panose="020B0604020202020204" pitchFamily="34" charset="0"/>
                <a:cs typeface="Arial" panose="020B0604020202020204" pitchFamily="34" charset="0"/>
              </a:rPr>
              <a:t>такой возможности</a:t>
            </a:r>
            <a:r>
              <a:rPr lang="ru-RU" sz="2800" dirty="0" smtClean="0">
                <a:latin typeface="Arial" panose="020B0604020202020204" pitchFamily="34" charset="0"/>
                <a:cs typeface="Arial" panose="020B0604020202020204" pitchFamily="34" charset="0"/>
              </a:rPr>
              <a:t>.</a:t>
            </a:r>
          </a:p>
          <a:p>
            <a:pPr algn="just"/>
            <a:r>
              <a:rPr lang="ru-RU" sz="2800" dirty="0" smtClean="0">
                <a:latin typeface="Arial" panose="020B0604020202020204" pitchFamily="34" charset="0"/>
                <a:cs typeface="Arial" panose="020B0604020202020204" pitchFamily="34" charset="0"/>
              </a:rPr>
              <a:t>     Следовательно</a:t>
            </a:r>
            <a:r>
              <a:rPr lang="ru-RU" sz="2800" dirty="0">
                <a:latin typeface="Arial" panose="020B0604020202020204" pitchFamily="34" charset="0"/>
                <a:cs typeface="Arial" panose="020B0604020202020204" pitchFamily="34" charset="0"/>
              </a:rPr>
              <a:t>, </a:t>
            </a:r>
            <a:r>
              <a:rPr lang="ru-RU" sz="2800" b="1" dirty="0">
                <a:latin typeface="Arial" panose="020B0604020202020204" pitchFamily="34" charset="0"/>
                <a:cs typeface="Arial" panose="020B0604020202020204" pitchFamily="34" charset="0"/>
              </a:rPr>
              <a:t>если собственник не предоставит </a:t>
            </a:r>
            <a:r>
              <a:rPr lang="ru-RU" sz="2800" dirty="0">
                <a:latin typeface="Arial" panose="020B0604020202020204" pitchFamily="34" charset="0"/>
                <a:cs typeface="Arial" panose="020B0604020202020204" pitchFamily="34" charset="0"/>
              </a:rPr>
              <a:t>соответствующий </a:t>
            </a:r>
            <a:r>
              <a:rPr lang="ru-RU" sz="2800" b="1" dirty="0">
                <a:latin typeface="Arial" panose="020B0604020202020204" pitchFamily="34" charset="0"/>
                <a:cs typeface="Arial" panose="020B0604020202020204" pitchFamily="34" charset="0"/>
              </a:rPr>
              <a:t>акт обследования</a:t>
            </a:r>
            <a:r>
              <a:rPr lang="ru-RU" sz="2800" dirty="0">
                <a:latin typeface="Arial" panose="020B0604020202020204" pitchFamily="34" charset="0"/>
                <a:cs typeface="Arial" panose="020B0604020202020204" pitchFamily="34" charset="0"/>
              </a:rPr>
              <a:t>, </a:t>
            </a:r>
            <a:r>
              <a:rPr lang="ru-RU" sz="2800" b="1" dirty="0">
                <a:latin typeface="Arial" panose="020B0604020202020204" pitchFamily="34" charset="0"/>
                <a:cs typeface="Arial" panose="020B0604020202020204" pitchFamily="34" charset="0"/>
              </a:rPr>
              <a:t>исполнитель</a:t>
            </a:r>
            <a:r>
              <a:rPr lang="ru-RU" sz="2800" dirty="0">
                <a:latin typeface="Arial" panose="020B0604020202020204" pitchFamily="34" charset="0"/>
                <a:cs typeface="Arial" panose="020B0604020202020204" pitchFamily="34" charset="0"/>
              </a:rPr>
              <a:t> при отсутствии ИПУ в большинстве случаев </a:t>
            </a:r>
            <a:r>
              <a:rPr lang="ru-RU" sz="2800" b="1" dirty="0">
                <a:latin typeface="Arial" panose="020B0604020202020204" pitchFamily="34" charset="0"/>
                <a:cs typeface="Arial" panose="020B0604020202020204" pitchFamily="34" charset="0"/>
              </a:rPr>
              <a:t>будет применять «повышенный норматив»</a:t>
            </a:r>
            <a:r>
              <a:rPr lang="ru-RU" sz="2800" dirty="0">
                <a:latin typeface="Arial" panose="020B0604020202020204" pitchFamily="34" charset="0"/>
                <a:cs typeface="Arial" panose="020B0604020202020204" pitchFamily="34" charset="0"/>
              </a:rPr>
              <a:t> по умолчанию. </a:t>
            </a:r>
          </a:p>
          <a:p>
            <a:pPr algn="just"/>
            <a:r>
              <a:rPr lang="ru-RU" sz="2800" dirty="0" smtClean="0">
                <a:latin typeface="Arial" panose="020B0604020202020204" pitchFamily="34" charset="0"/>
                <a:cs typeface="Arial" panose="020B0604020202020204" pitchFamily="34" charset="0"/>
              </a:rPr>
              <a:t>        Законодатель </a:t>
            </a:r>
            <a:r>
              <a:rPr lang="ru-RU" sz="2800" dirty="0">
                <a:latin typeface="Arial" panose="020B0604020202020204" pitchFamily="34" charset="0"/>
                <a:cs typeface="Arial" panose="020B0604020202020204" pitchFamily="34" charset="0"/>
              </a:rPr>
              <a:t>не предусмотрел ответственность за </a:t>
            </a:r>
            <a:r>
              <a:rPr lang="ru-RU" sz="2800" dirty="0" err="1">
                <a:latin typeface="Arial" panose="020B0604020202020204" pitchFamily="34" charset="0"/>
                <a:cs typeface="Arial" panose="020B0604020202020204" pitchFamily="34" charset="0"/>
              </a:rPr>
              <a:t>непроведение</a:t>
            </a:r>
            <a:r>
              <a:rPr lang="ru-RU" sz="2800" dirty="0">
                <a:latin typeface="Arial" panose="020B0604020202020204" pitchFamily="34" charset="0"/>
                <a:cs typeface="Arial" panose="020B0604020202020204" pitchFamily="34" charset="0"/>
              </a:rPr>
              <a:t> обследования ни для исполнителя, ни для потребителя. </a:t>
            </a:r>
          </a:p>
        </p:txBody>
      </p:sp>
    </p:spTree>
    <p:extLst>
      <p:ext uri="{BB962C8B-B14F-4D97-AF65-F5344CB8AC3E}">
        <p14:creationId xmlns:p14="http://schemas.microsoft.com/office/powerpoint/2010/main" val="2760953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3671</TotalTime>
  <Words>11999</Words>
  <Application>Microsoft Office PowerPoint</Application>
  <PresentationFormat>Экран (4:3)</PresentationFormat>
  <Paragraphs>530</Paragraphs>
  <Slides>131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131</vt:i4>
      </vt:variant>
    </vt:vector>
  </HeadingPairs>
  <TitlesOfParts>
    <vt:vector size="132" baseType="lpstr">
      <vt:lpstr>Грань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Плата за КУ за общедомовые нужды</vt:lpstr>
      <vt:lpstr>Плата за КУ на общедомовые нужды</vt:lpstr>
      <vt:lpstr>Плата за КУ на общедомовые нужды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Итоги развития сети общественного контроля в сфере ЖКХ в регионах Российской Федерации</dc:title>
  <dc:creator>1запуск BeCompact</dc:creator>
  <cp:lastModifiedBy>AKozlov</cp:lastModifiedBy>
  <cp:revision>271</cp:revision>
  <cp:lastPrinted>2017-09-27T15:06:08Z</cp:lastPrinted>
  <dcterms:created xsi:type="dcterms:W3CDTF">2014-03-18T07:12:52Z</dcterms:created>
  <dcterms:modified xsi:type="dcterms:W3CDTF">2017-10-03T12:13:55Z</dcterms:modified>
</cp:coreProperties>
</file>