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310" r:id="rId4"/>
    <p:sldId id="286" r:id="rId5"/>
    <p:sldId id="301" r:id="rId6"/>
    <p:sldId id="302" r:id="rId7"/>
    <p:sldId id="300" r:id="rId8"/>
    <p:sldId id="303" r:id="rId9"/>
    <p:sldId id="309" r:id="rId10"/>
    <p:sldId id="305" r:id="rId11"/>
    <p:sldId id="308" r:id="rId12"/>
    <p:sldId id="307" r:id="rId13"/>
    <p:sldId id="304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Стандартный раздел" id="{1CDAC3FE-4DF1-1B41-B7E6-BE3C7ACAED8C}">
          <p14:sldIdLst>
            <p14:sldId id="256"/>
            <p14:sldId id="274"/>
            <p14:sldId id="310"/>
            <p14:sldId id="286"/>
            <p14:sldId id="301"/>
            <p14:sldId id="302"/>
            <p14:sldId id="300"/>
            <p14:sldId id="303"/>
            <p14:sldId id="309"/>
            <p14:sldId id="305"/>
            <p14:sldId id="308"/>
            <p14:sldId id="307"/>
            <p14:sldId id="304"/>
            <p14:sldId id="26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60C8AF"/>
    <a:srgbClr val="75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77" autoAdjust="0"/>
  </p:normalViewPr>
  <p:slideViewPr>
    <p:cSldViewPr>
      <p:cViewPr>
        <p:scale>
          <a:sx n="108" d="100"/>
          <a:sy n="108" d="100"/>
        </p:scale>
        <p:origin x="-1692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B393-4577-40CB-A281-C8ECAE79DA93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8A98-6669-4968-80F2-8FDB4EE8B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65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B393-4577-40CB-A281-C8ECAE79DA93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8A98-6669-4968-80F2-8FDB4EE8B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93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B393-4577-40CB-A281-C8ECAE79DA93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8A98-6669-4968-80F2-8FDB4EE8B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342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B393-4577-40CB-A281-C8ECAE79DA93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8A98-6669-4968-80F2-8FDB4EE8B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900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B393-4577-40CB-A281-C8ECAE79DA93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8A98-6669-4968-80F2-8FDB4EE8B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83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B393-4577-40CB-A281-C8ECAE79DA93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8A98-6669-4968-80F2-8FDB4EE8B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68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B393-4577-40CB-A281-C8ECAE79DA93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8A98-6669-4968-80F2-8FDB4EE8B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68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B393-4577-40CB-A281-C8ECAE79DA93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8A98-6669-4968-80F2-8FDB4EE8B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277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B393-4577-40CB-A281-C8ECAE79DA93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8A98-6669-4968-80F2-8FDB4EE8B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62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B393-4577-40CB-A281-C8ECAE79DA93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8A98-6669-4968-80F2-8FDB4EE8B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006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B393-4577-40CB-A281-C8ECAE79DA93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8A98-6669-4968-80F2-8FDB4EE8B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48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0C8AF"/>
            </a:gs>
            <a:gs pos="4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9B393-4577-40CB-A281-C8ECAE79DA93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78A98-6669-4968-80F2-8FDB4EE8B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43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 10" descr="презентация титул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8" b="5274"/>
          <a:stretch/>
        </p:blipFill>
        <p:spPr>
          <a:xfrm>
            <a:off x="-47129" y="-2"/>
            <a:ext cx="9191130" cy="68580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4077072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effectLst>
                  <a:glow rad="165100">
                    <a:schemeClr val="bg1">
                      <a:alpha val="55000"/>
                    </a:schemeClr>
                  </a:glow>
                </a:effectLst>
              </a:rPr>
              <a:t>Проведение мероприятий по общественному жилищному контролю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7664" y="6021288"/>
            <a:ext cx="5855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glow rad="165100">
                    <a:schemeClr val="bg1">
                      <a:alpha val="55000"/>
                    </a:schemeClr>
                  </a:glow>
                </a:effectLst>
              </a:rPr>
              <a:t>2017 г. </a:t>
            </a:r>
            <a:endParaRPr lang="ru-RU" sz="2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242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презентация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57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188640"/>
            <a:ext cx="79928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3600" b="1" dirty="0" smtClean="0"/>
              <a:t>Порядок </a:t>
            </a:r>
            <a:r>
              <a:rPr lang="ru-RU" sz="3600" b="1" dirty="0"/>
              <a:t>осуществления общественного жилищного </a:t>
            </a:r>
            <a:r>
              <a:rPr lang="ru-RU" sz="3600" b="1" dirty="0" smtClean="0"/>
              <a:t>контроля</a:t>
            </a:r>
          </a:p>
          <a:p>
            <a:endParaRPr lang="en-US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endParaRPr lang="ru-RU" sz="2400" dirty="0"/>
          </a:p>
          <a:p>
            <a:pPr lvl="0"/>
            <a:endParaRPr lang="ru-RU" sz="24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484784"/>
            <a:ext cx="4032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 smtClean="0"/>
              <a:t>2-</a:t>
            </a:r>
            <a:r>
              <a:rPr lang="ru-RU" sz="2400" b="1" dirty="0"/>
              <a:t>й Этап </a:t>
            </a:r>
            <a:r>
              <a:rPr lang="ru-RU" sz="2400" b="1" dirty="0" smtClean="0"/>
              <a:t>Уведомление объекта общественного контроля об общественной проверки</a:t>
            </a:r>
            <a:endParaRPr lang="ru-RU" sz="2400" b="1" dirty="0"/>
          </a:p>
        </p:txBody>
      </p:sp>
      <p:pic>
        <p:nvPicPr>
          <p:cNvPr id="14" name="Изображение 13" descr="Снимок экрана 2017-07-25 в 10.53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2776"/>
            <a:ext cx="3439987" cy="4869160"/>
          </a:xfrm>
          <a:prstGeom prst="rect">
            <a:avLst/>
          </a:prstGeom>
        </p:spPr>
      </p:pic>
      <p:pic>
        <p:nvPicPr>
          <p:cNvPr id="5" name="Изображение 4" descr="IMG_408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0707" y="3469893"/>
            <a:ext cx="3168351" cy="2366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125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презентация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57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116632"/>
            <a:ext cx="79928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3600" b="1" dirty="0" smtClean="0"/>
              <a:t>Порядок </a:t>
            </a:r>
            <a:r>
              <a:rPr lang="ru-RU" sz="3600" b="1" dirty="0"/>
              <a:t>осуществления общественного жилищного </a:t>
            </a:r>
            <a:r>
              <a:rPr lang="ru-RU" sz="3600" b="1" dirty="0" smtClean="0"/>
              <a:t>контроля</a:t>
            </a:r>
          </a:p>
          <a:p>
            <a:endParaRPr lang="en-US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endParaRPr lang="ru-RU" sz="2400" dirty="0"/>
          </a:p>
          <a:p>
            <a:pPr lvl="0"/>
            <a:endParaRPr lang="ru-RU" sz="24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12776"/>
            <a:ext cx="396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 smtClean="0"/>
              <a:t>3</a:t>
            </a:r>
            <a:r>
              <a:rPr lang="ru-RU" sz="2400" b="1" dirty="0" smtClean="0"/>
              <a:t>-</a:t>
            </a:r>
            <a:r>
              <a:rPr lang="ru-RU" sz="2400" b="1" dirty="0"/>
              <a:t>й Этап </a:t>
            </a:r>
            <a:r>
              <a:rPr lang="ru-RU" sz="2400" b="1" dirty="0" smtClean="0"/>
              <a:t>Проведение мероприятий по общественному жилищному контролю</a:t>
            </a:r>
            <a:endParaRPr lang="ru-RU" sz="2400" b="1" dirty="0"/>
          </a:p>
        </p:txBody>
      </p:sp>
      <p:pic>
        <p:nvPicPr>
          <p:cNvPr id="5" name="Изображение 4" descr="Снимок экрана 2017-07-25 в 10.56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2776"/>
            <a:ext cx="3527158" cy="5013176"/>
          </a:xfrm>
          <a:prstGeom prst="rect">
            <a:avLst/>
          </a:prstGeom>
        </p:spPr>
      </p:pic>
      <p:pic>
        <p:nvPicPr>
          <p:cNvPr id="6" name="Изображение 5" descr="IMG_408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68960"/>
            <a:ext cx="3916041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3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презентация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57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188640"/>
            <a:ext cx="79928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3600" b="1" dirty="0" smtClean="0"/>
              <a:t>Порядок </a:t>
            </a:r>
            <a:r>
              <a:rPr lang="ru-RU" sz="3600" b="1" dirty="0"/>
              <a:t>осуществления общественного жилищного </a:t>
            </a:r>
            <a:r>
              <a:rPr lang="ru-RU" sz="3600" b="1" dirty="0" smtClean="0"/>
              <a:t>контроля</a:t>
            </a:r>
          </a:p>
          <a:p>
            <a:endParaRPr lang="en-US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endParaRPr lang="ru-RU" sz="2400" dirty="0"/>
          </a:p>
          <a:p>
            <a:pPr lvl="0"/>
            <a:endParaRPr lang="ru-RU" sz="24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628800"/>
            <a:ext cx="4248472" cy="1224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 smtClean="0"/>
              <a:t>4-</a:t>
            </a:r>
            <a:r>
              <a:rPr lang="ru-RU" sz="2400" b="1" dirty="0"/>
              <a:t>й Этап </a:t>
            </a:r>
            <a:r>
              <a:rPr lang="ru-RU" sz="2400" b="1" dirty="0" smtClean="0"/>
              <a:t>Размещение результатов экспертизы в сети Интернет </a:t>
            </a:r>
            <a:endParaRPr lang="ru-RU" sz="2400" b="1" dirty="0"/>
          </a:p>
        </p:txBody>
      </p:sp>
      <p:pic>
        <p:nvPicPr>
          <p:cNvPr id="5" name="Изображение 4" descr="Снимок экрана 2017-07-25 в 11.03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56792"/>
            <a:ext cx="3491880" cy="4917310"/>
          </a:xfrm>
          <a:prstGeom prst="rect">
            <a:avLst/>
          </a:prstGeom>
        </p:spPr>
      </p:pic>
      <p:pic>
        <p:nvPicPr>
          <p:cNvPr id="6" name="Изображение 5" descr="Снимок экрана 2017-08-02 в 8.16.2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80928"/>
            <a:ext cx="3312368" cy="337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9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презентация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57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13725"/>
            <a:ext cx="799288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000" b="1" dirty="0" smtClean="0"/>
              <a:t>Порядок </a:t>
            </a:r>
            <a:r>
              <a:rPr lang="ru-RU" sz="2000" b="1" dirty="0"/>
              <a:t>осуществления общественного жилищного </a:t>
            </a:r>
            <a:r>
              <a:rPr lang="ru-RU" sz="2000" b="1" dirty="0" smtClean="0"/>
              <a:t>контроля</a:t>
            </a:r>
            <a:endParaRPr lang="ru-RU" sz="2000" b="1" dirty="0"/>
          </a:p>
          <a:p>
            <a:endParaRPr lang="en-US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endParaRPr lang="ru-RU" sz="2400" dirty="0"/>
          </a:p>
          <a:p>
            <a:pPr lvl="0"/>
            <a:endParaRPr lang="ru-RU" sz="2400" b="1" dirty="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548680"/>
            <a:ext cx="3024336" cy="1440160"/>
          </a:xfrm>
          <a:prstGeom prst="roundRect">
            <a:avLst/>
          </a:prstGeom>
          <a:solidFill>
            <a:schemeClr val="tx2">
              <a:lumMod val="40000"/>
              <a:lumOff val="60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Принятие решения о проведении общественной проверки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(содержит: </a:t>
            </a:r>
            <a:r>
              <a:rPr lang="ru-RU" sz="1400" dirty="0">
                <a:solidFill>
                  <a:schemeClr val="tx1"/>
                </a:solidFill>
              </a:rPr>
              <a:t>сведения о предмете, форме </a:t>
            </a:r>
            <a:r>
              <a:rPr lang="ru-RU" sz="1400" dirty="0" smtClean="0">
                <a:solidFill>
                  <a:schemeClr val="tx1"/>
                </a:solidFill>
              </a:rPr>
              <a:t>его </a:t>
            </a:r>
            <a:r>
              <a:rPr lang="ru-RU" sz="1400" dirty="0">
                <a:solidFill>
                  <a:schemeClr val="tx1"/>
                </a:solidFill>
              </a:rPr>
              <a:t>организаторе, </a:t>
            </a:r>
            <a:r>
              <a:rPr lang="ru-RU" sz="1400" dirty="0" smtClean="0">
                <a:solidFill>
                  <a:schemeClr val="tx1"/>
                </a:solidFill>
              </a:rPr>
              <a:t>сроках, форме итогового документа)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24128" y="2060848"/>
            <a:ext cx="2952328" cy="1080120"/>
          </a:xfrm>
          <a:prstGeom prst="roundRect">
            <a:avLst/>
          </a:prstGeom>
          <a:solidFill>
            <a:schemeClr val="tx2">
              <a:lumMod val="40000"/>
              <a:lumOff val="60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</a:rPr>
              <a:t>Запрос от граждан по участию в общественном жилищном контроле 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2636912"/>
            <a:ext cx="3024336" cy="1296144"/>
          </a:xfrm>
          <a:prstGeom prst="roundRect">
            <a:avLst/>
          </a:prstGeom>
          <a:solidFill>
            <a:schemeClr val="tx2">
              <a:lumMod val="40000"/>
              <a:lumOff val="60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</a:rPr>
              <a:t>Уведомление объекта общественного контроля о предстоящей проверке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52120" y="548680"/>
            <a:ext cx="3024336" cy="1440160"/>
          </a:xfrm>
          <a:prstGeom prst="roundRect">
            <a:avLst/>
          </a:prstGeom>
          <a:solidFill>
            <a:schemeClr val="tx2">
              <a:lumMod val="40000"/>
              <a:lumOff val="60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</a:rPr>
              <a:t>Размещение информации о проведении общественного контроля в сети Интернет (после 01.07. 2017 и в ГИС ЖКХ)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24128" y="3284984"/>
            <a:ext cx="2952328" cy="936104"/>
          </a:xfrm>
          <a:prstGeom prst="roundRect">
            <a:avLst/>
          </a:prstGeom>
          <a:solidFill>
            <a:schemeClr val="tx2">
              <a:lumMod val="40000"/>
              <a:lumOff val="60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</a:rPr>
              <a:t>О привлечении заявителя в качестве общественного инспектора или эксперта  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24128" y="4293096"/>
            <a:ext cx="2952328" cy="1656184"/>
          </a:xfrm>
          <a:prstGeom prst="roundRect">
            <a:avLst/>
          </a:prstGeom>
          <a:solidFill>
            <a:schemeClr val="tx2">
              <a:lumMod val="40000"/>
              <a:lumOff val="60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</a:rPr>
              <a:t>Размещение информации о результатах общественного контроля в сети интернет (</a:t>
            </a:r>
            <a:r>
              <a:rPr lang="ru-RU" sz="1400" b="1" dirty="0">
                <a:solidFill>
                  <a:srgbClr val="000000"/>
                </a:solidFill>
              </a:rPr>
              <a:t>после 01.07. 2017 и в ГИС ЖКХ</a:t>
            </a:r>
            <a:r>
              <a:rPr lang="ru-RU" sz="1400" b="1" dirty="0" smtClean="0">
                <a:solidFill>
                  <a:srgbClr val="000000"/>
                </a:solidFill>
              </a:rPr>
              <a:t>). При необходимости направление информации в контрольно-надзорные органы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 rot="6957510">
            <a:off x="4443693" y="910810"/>
            <a:ext cx="730764" cy="2285600"/>
          </a:xfrm>
          <a:prstGeom prst="downArrow">
            <a:avLst/>
          </a:prstGeom>
          <a:solidFill>
            <a:schemeClr val="tx2">
              <a:lumMod val="40000"/>
              <a:lumOff val="60000"/>
              <a:alpha val="8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00" dirty="0" smtClean="0">
                <a:solidFill>
                  <a:srgbClr val="000000"/>
                </a:solidFill>
              </a:rPr>
              <a:t>10  дней с момента размещения информации 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8708718">
            <a:off x="4413951" y="1428010"/>
            <a:ext cx="576064" cy="2925071"/>
          </a:xfrm>
          <a:prstGeom prst="downArrow">
            <a:avLst/>
          </a:prstGeom>
          <a:solidFill>
            <a:schemeClr val="tx2">
              <a:lumMod val="40000"/>
              <a:lumOff val="60000"/>
              <a:alpha val="8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5 дней на принятие решения</a:t>
            </a:r>
            <a:endParaRPr lang="ru-RU" sz="1200" b="1" dirty="0">
              <a:solidFill>
                <a:srgbClr val="000000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4427984" y="4437112"/>
            <a:ext cx="720080" cy="1872208"/>
          </a:xfrm>
          <a:prstGeom prst="downArrow">
            <a:avLst/>
          </a:prstGeom>
          <a:solidFill>
            <a:schemeClr val="tx2">
              <a:lumMod val="40000"/>
              <a:lumOff val="60000"/>
              <a:alpha val="8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Результаты контроля</a:t>
            </a:r>
            <a:endParaRPr lang="ru-RU" sz="1200" b="1" dirty="0">
              <a:solidFill>
                <a:srgbClr val="000000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 rot="16200000">
            <a:off x="4535996" y="296652"/>
            <a:ext cx="432048" cy="1800200"/>
          </a:xfrm>
          <a:prstGeom prst="downArrow">
            <a:avLst/>
          </a:prstGeom>
          <a:solidFill>
            <a:schemeClr val="tx2">
              <a:lumMod val="40000"/>
              <a:lumOff val="60000"/>
              <a:alpha val="8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200" dirty="0" smtClean="0">
                <a:solidFill>
                  <a:srgbClr val="000000"/>
                </a:solidFill>
              </a:rPr>
              <a:t>информирование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2123728" y="1988840"/>
            <a:ext cx="432048" cy="648072"/>
          </a:xfrm>
          <a:prstGeom prst="downArrow">
            <a:avLst/>
          </a:prstGeom>
          <a:solidFill>
            <a:schemeClr val="tx2">
              <a:lumMod val="40000"/>
              <a:lumOff val="60000"/>
              <a:alpha val="8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27584" y="4581128"/>
            <a:ext cx="3024336" cy="1296144"/>
          </a:xfrm>
          <a:prstGeom prst="roundRect">
            <a:avLst/>
          </a:prstGeom>
          <a:solidFill>
            <a:schemeClr val="tx2">
              <a:lumMod val="40000"/>
              <a:lumOff val="60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</a:rPr>
              <a:t>Проведение мероприятий по общественному жилищному контролю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2123728" y="3933056"/>
            <a:ext cx="432048" cy="648072"/>
          </a:xfrm>
          <a:prstGeom prst="downArrow">
            <a:avLst/>
          </a:prstGeom>
          <a:solidFill>
            <a:schemeClr val="tx2">
              <a:lumMod val="40000"/>
              <a:lumOff val="60000"/>
              <a:alpha val="8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95792" y="404664"/>
            <a:ext cx="3668696" cy="5976664"/>
          </a:xfrm>
          <a:prstGeom prst="roundRect">
            <a:avLst/>
          </a:prstGeom>
          <a:solidFill>
            <a:schemeClr val="tx2">
              <a:lumMod val="75000"/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1560" y="332656"/>
            <a:ext cx="3456384" cy="5976664"/>
          </a:xfrm>
          <a:prstGeom prst="roundRect">
            <a:avLst/>
          </a:prstGeom>
          <a:solidFill>
            <a:schemeClr val="tx2">
              <a:lumMod val="20000"/>
              <a:lumOff val="80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835696" y="5949280"/>
            <a:ext cx="10092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>ПРАВО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56176" y="5949280"/>
            <a:ext cx="19527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/>
              <a:t>ОБЯЗАННОСТЬ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90469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презентация задник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0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презентация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57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5556" y="248164"/>
            <a:ext cx="7992888" cy="6422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/>
              <a:t>Направления деятельности НП «ЖКХ Контроль» направленные на совершенствование института общественного контроля</a:t>
            </a:r>
          </a:p>
          <a:p>
            <a:pPr lvl="0" algn="ctr"/>
            <a:endParaRPr lang="ru-RU" sz="1400" b="1" dirty="0"/>
          </a:p>
          <a:p>
            <a:pPr algn="ctr"/>
            <a:r>
              <a:rPr lang="ru-RU" dirty="0"/>
              <a:t>Основная цель - активизация собственников и потребителей ЖК услуг, формирование сети общественного </a:t>
            </a:r>
            <a:r>
              <a:rPr lang="ru-RU" dirty="0" smtClean="0"/>
              <a:t>контроля </a:t>
            </a:r>
            <a:r>
              <a:rPr lang="ru-RU" dirty="0"/>
              <a:t>в сфере ЖКХ на уровне каждого дома  </a:t>
            </a:r>
            <a:endParaRPr lang="ru-RU" sz="2000" dirty="0"/>
          </a:p>
          <a:p>
            <a:pPr algn="ctr"/>
            <a:r>
              <a:rPr lang="ru-RU" sz="2000" b="1" dirty="0"/>
              <a:t>Задачи </a:t>
            </a:r>
            <a:r>
              <a:rPr lang="ru-RU" sz="2000" b="1" dirty="0" smtClean="0"/>
              <a:t>центров</a:t>
            </a:r>
          </a:p>
          <a:p>
            <a:pPr marL="742950" lvl="1" indent="-285750">
              <a:spcBef>
                <a:spcPts val="1000"/>
              </a:spcBef>
              <a:buFont typeface="Arial"/>
              <a:buChar char="•"/>
            </a:pPr>
            <a:r>
              <a:rPr lang="ru-RU" dirty="0"/>
              <a:t>Мониторинг правоприменительной практики </a:t>
            </a:r>
          </a:p>
          <a:p>
            <a:pPr marL="742950" lvl="1" indent="-285750">
              <a:spcBef>
                <a:spcPts val="1000"/>
              </a:spcBef>
              <a:buFont typeface="Arial"/>
              <a:buChar char="•"/>
            </a:pPr>
            <a:r>
              <a:rPr lang="ru-RU" dirty="0"/>
              <a:t>Защита прав потребителей жилищно-коммунальных услуг и общественный контроль за организациями жилищно-коммунального комплекса;</a:t>
            </a:r>
          </a:p>
          <a:p>
            <a:pPr marL="742950" lvl="1" indent="-285750">
              <a:spcBef>
                <a:spcPts val="1000"/>
              </a:spcBef>
              <a:buFont typeface="Arial"/>
              <a:buChar char="•"/>
            </a:pPr>
            <a:r>
              <a:rPr lang="ru-RU" dirty="0"/>
              <a:t>Жилищное просвещение;</a:t>
            </a:r>
          </a:p>
          <a:p>
            <a:pPr marL="742950" lvl="1" indent="-285750">
              <a:spcBef>
                <a:spcPts val="1000"/>
              </a:spcBef>
              <a:buFont typeface="Arial"/>
              <a:buChar char="•"/>
            </a:pPr>
            <a:r>
              <a:rPr lang="ru-RU" dirty="0"/>
              <a:t>Организация широкого общественного обсуждения проблем ЖКХ, общественная экспертиза федеральных и региональных нормативно-правовых </a:t>
            </a:r>
            <a:r>
              <a:rPr lang="ru-RU" dirty="0" smtClean="0"/>
              <a:t>актов</a:t>
            </a:r>
          </a:p>
          <a:p>
            <a:pPr algn="ctr"/>
            <a:r>
              <a:rPr lang="ru-RU" b="1" dirty="0"/>
              <a:t>Центры организованы в 84 субъектах РФ</a:t>
            </a:r>
          </a:p>
          <a:p>
            <a:pPr algn="ctr"/>
            <a:r>
              <a:rPr lang="ru-RU" b="1" dirty="0"/>
              <a:t>В 1020 муниципальных образованиях России сегодня работает </a:t>
            </a:r>
            <a:r>
              <a:rPr lang="ru-RU" b="1" dirty="0" smtClean="0"/>
              <a:t>1</a:t>
            </a:r>
            <a:r>
              <a:rPr lang="en-US" b="1" dirty="0" smtClean="0"/>
              <a:t>349</a:t>
            </a:r>
            <a:r>
              <a:rPr lang="ru-RU" b="1" dirty="0" smtClean="0"/>
              <a:t> </a:t>
            </a:r>
            <a:r>
              <a:rPr lang="ru-RU" b="1" dirty="0"/>
              <a:t>представитель регионального центра</a:t>
            </a: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8685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презентация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86" y="-11015"/>
            <a:ext cx="9158686" cy="686901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548680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Деятельность </a:t>
            </a:r>
            <a:r>
              <a:rPr lang="ru-RU" sz="2000" b="1" dirty="0" smtClean="0"/>
              <a:t>Центров</a:t>
            </a:r>
          </a:p>
          <a:p>
            <a:pPr algn="ctr"/>
            <a:endParaRPr lang="en-US" sz="2000" dirty="0" smtClean="0"/>
          </a:p>
          <a:p>
            <a:r>
              <a:rPr lang="ru-RU" sz="2000" dirty="0" smtClean="0"/>
              <a:t>- Мониторинг </a:t>
            </a:r>
            <a:r>
              <a:rPr lang="ru-RU" sz="2000" dirty="0"/>
              <a:t>проблем </a:t>
            </a:r>
            <a:r>
              <a:rPr lang="ru-RU" sz="2000" dirty="0" smtClean="0"/>
              <a:t>возникающих при осуществлении деятельности жилищно-коммунального комплекса</a:t>
            </a:r>
            <a:endParaRPr lang="ru-RU" sz="2000" dirty="0"/>
          </a:p>
          <a:p>
            <a:pPr marL="342900" indent="-342900">
              <a:buFontTx/>
              <a:buChar char="-"/>
            </a:pPr>
            <a:endParaRPr lang="en-US" sz="2000" dirty="0" smtClean="0"/>
          </a:p>
          <a:p>
            <a:r>
              <a:rPr lang="ru-RU" sz="2000" dirty="0" smtClean="0"/>
              <a:t>- Составление рейтингов (Рейтинг информационной открытости, Рейтинги часто задаваемых вопросов)</a:t>
            </a:r>
            <a:endParaRPr lang="ru-RU" sz="2000" dirty="0"/>
          </a:p>
          <a:p>
            <a:pPr marL="342900" indent="-342900">
              <a:buFontTx/>
              <a:buChar char="-"/>
            </a:pPr>
            <a:endParaRPr lang="en-US" sz="2000" dirty="0" smtClean="0"/>
          </a:p>
          <a:p>
            <a:r>
              <a:rPr lang="ru-RU" sz="2000" dirty="0" smtClean="0"/>
              <a:t>- Просвещение </a:t>
            </a:r>
            <a:r>
              <a:rPr lang="ru-RU" sz="2000" dirty="0"/>
              <a:t>собственников по </a:t>
            </a:r>
            <a:r>
              <a:rPr lang="ru-RU" sz="2000" dirty="0" smtClean="0"/>
              <a:t>вопросам жилищно-коммунального хозяйства</a:t>
            </a:r>
          </a:p>
          <a:p>
            <a:pPr marL="342900" indent="-342900">
              <a:buFontTx/>
              <a:buChar char="-"/>
            </a:pPr>
            <a:endParaRPr lang="en-US" sz="2000" dirty="0" smtClean="0"/>
          </a:p>
          <a:p>
            <a:r>
              <a:rPr lang="ru-RU" sz="2000" dirty="0" smtClean="0"/>
              <a:t>- Организация </a:t>
            </a:r>
            <a:r>
              <a:rPr lang="ru-RU" sz="2000" dirty="0"/>
              <a:t>взаимодействия региональных Центров ОК, собственников и Региональных операторов капитального ремонта</a:t>
            </a:r>
            <a:r>
              <a:rPr lang="ru-RU" sz="2000" dirty="0" smtClean="0"/>
              <a:t>, УО, ГЖИ </a:t>
            </a:r>
            <a:r>
              <a:rPr lang="ru-RU" sz="2000" dirty="0"/>
              <a:t>для целей наиболее эффективного </a:t>
            </a:r>
            <a:r>
              <a:rPr lang="ru-RU" sz="2000" dirty="0" smtClean="0"/>
              <a:t>взаимодействия в вопросах качественного предоставления жилищно-коммунальных услуг</a:t>
            </a:r>
          </a:p>
          <a:p>
            <a:pPr marL="342900" indent="-342900">
              <a:buFontTx/>
              <a:buChar char="-"/>
            </a:pPr>
            <a:endParaRPr lang="ru-RU" sz="2000" dirty="0" smtClean="0"/>
          </a:p>
          <a:p>
            <a:r>
              <a:rPr lang="ru-RU" sz="2000" b="1" dirty="0" smtClean="0"/>
              <a:t>- Организация и проведение мероприятий по общественному жилищному контролю (Постановление Правительства №1491)</a:t>
            </a:r>
          </a:p>
        </p:txBody>
      </p:sp>
    </p:spTree>
    <p:extLst>
      <p:ext uri="{BB962C8B-B14F-4D97-AF65-F5344CB8AC3E}">
        <p14:creationId xmlns:p14="http://schemas.microsoft.com/office/powerpoint/2010/main" val="353277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презентация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57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5556" y="248164"/>
            <a:ext cx="7992888" cy="6340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400" b="1" dirty="0" smtClean="0"/>
          </a:p>
          <a:p>
            <a:pPr lvl="0" algn="ctr"/>
            <a:endParaRPr lang="ru-RU" sz="2400" b="1" dirty="0"/>
          </a:p>
          <a:p>
            <a:pPr lvl="0" algn="ctr"/>
            <a:endParaRPr lang="ru-RU" sz="2400" b="1" dirty="0" smtClean="0"/>
          </a:p>
          <a:p>
            <a:pPr lvl="0" algn="ctr"/>
            <a:r>
              <a:rPr lang="ru-RU" sz="2400" b="1" dirty="0" smtClean="0"/>
              <a:t>Основания для осуществления деятельности:</a:t>
            </a:r>
          </a:p>
          <a:p>
            <a:pPr lvl="0" algn="ctr"/>
            <a:endParaRPr lang="ru-RU" sz="2400" b="1" dirty="0" smtClean="0"/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ru-RU" dirty="0"/>
              <a:t>ФЗ от 28.06.2014 </a:t>
            </a:r>
            <a:r>
              <a:rPr lang="ru-RU" dirty="0" smtClean="0"/>
              <a:t>№200</a:t>
            </a:r>
            <a:r>
              <a:rPr lang="ru-RU" dirty="0"/>
              <a:t>-ФЗ «О внесении изменений в Жилищный кодекс Российской Федерации и отдельные законодательные акты Российской Федерации» (в главу 20 ЖК)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endParaRPr lang="ru-RU" dirty="0"/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ru-RU" dirty="0"/>
              <a:t>ФЗ от 21 июля 2014 г. </a:t>
            </a:r>
            <a:r>
              <a:rPr lang="ru-RU" dirty="0" smtClean="0"/>
              <a:t>№212</a:t>
            </a:r>
            <a:r>
              <a:rPr lang="ru-RU" dirty="0"/>
              <a:t>-ФЗ "Об основах общественного контроля в Российской Федерации" </a:t>
            </a:r>
          </a:p>
          <a:p>
            <a:pPr>
              <a:spcBef>
                <a:spcPts val="0"/>
              </a:spcBef>
            </a:pPr>
            <a:endParaRPr lang="ru-RU" dirty="0" smtClean="0"/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ru-RU" dirty="0" smtClean="0"/>
              <a:t>Постановление </a:t>
            </a:r>
            <a:r>
              <a:rPr lang="ru-RU" dirty="0"/>
              <a:t>Правительства Российской Федерации от 26 декабря 2016 г. </a:t>
            </a:r>
            <a:r>
              <a:rPr lang="ru-RU" dirty="0" smtClean="0"/>
              <a:t>№1491 "</a:t>
            </a:r>
            <a:r>
              <a:rPr lang="ru-RU" dirty="0"/>
              <a:t>О порядке осуществления общественного жилищного </a:t>
            </a:r>
            <a:r>
              <a:rPr lang="ru-RU" dirty="0" smtClean="0"/>
              <a:t>контроля»</a:t>
            </a:r>
            <a:endParaRPr lang="ru-RU" dirty="0"/>
          </a:p>
          <a:p>
            <a:endParaRPr lang="ru-RU" dirty="0"/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ru-RU" dirty="0"/>
              <a:t>Заключение договоров о взаимодействии с ГЖИ, УФАС, Прокуратурой и т.п.</a:t>
            </a:r>
          </a:p>
          <a:p>
            <a:pPr algn="just"/>
            <a:endParaRPr lang="ru-RU" sz="2000" dirty="0"/>
          </a:p>
          <a:p>
            <a:pPr marL="342900" indent="-342900">
              <a:buFontTx/>
              <a:buChar char="-"/>
            </a:pPr>
            <a:endParaRPr lang="ru-RU" sz="2000" dirty="0" smtClean="0"/>
          </a:p>
          <a:p>
            <a:pPr marL="342900" indent="-342900">
              <a:buFontTx/>
              <a:buChar char="-"/>
            </a:pPr>
            <a:endParaRPr lang="ru-RU" sz="2400" dirty="0"/>
          </a:p>
          <a:p>
            <a:pPr lvl="0"/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59651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презентация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57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5556" y="248164"/>
            <a:ext cx="7992888" cy="769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/>
              <a:t>Организация </a:t>
            </a:r>
            <a:r>
              <a:rPr lang="ru-RU" sz="2400" b="1" dirty="0"/>
              <a:t>и проведение мероприятий </a:t>
            </a:r>
            <a:r>
              <a:rPr lang="ru-RU" sz="2400" b="1" dirty="0" smtClean="0"/>
              <a:t>по общественному </a:t>
            </a:r>
            <a:r>
              <a:rPr lang="ru-RU" sz="2400" b="1" dirty="0"/>
              <a:t>жилищному </a:t>
            </a:r>
            <a:r>
              <a:rPr lang="ru-RU" sz="2400" b="1" dirty="0" smtClean="0"/>
              <a:t>контролю</a:t>
            </a:r>
          </a:p>
          <a:p>
            <a:pPr lvl="0" algn="ctr"/>
            <a:endParaRPr lang="ru-RU" sz="2400" b="1" dirty="0" smtClean="0"/>
          </a:p>
          <a:p>
            <a:pPr lvl="0" algn="ctr"/>
            <a:r>
              <a:rPr lang="ru-RU" sz="2000" b="1" dirty="0" smtClean="0"/>
              <a:t>Субъекты общественного контроля</a:t>
            </a:r>
            <a:endParaRPr lang="ru-RU" dirty="0" smtClean="0"/>
          </a:p>
          <a:p>
            <a:pPr algn="ctr"/>
            <a:r>
              <a:rPr lang="ru-RU" b="1" dirty="0" smtClean="0"/>
              <a:t>В соответствии со статьей 9 ФЗ «Об основах общественного контроля» к субъектам ОК относятся:</a:t>
            </a:r>
          </a:p>
          <a:p>
            <a:pPr algn="just"/>
            <a:endParaRPr lang="ru-RU" dirty="0" smtClean="0"/>
          </a:p>
          <a:p>
            <a:r>
              <a:rPr lang="ru-RU" sz="2000" dirty="0"/>
              <a:t>1) Общественная палата Российской Федерации;</a:t>
            </a:r>
          </a:p>
          <a:p>
            <a:r>
              <a:rPr lang="ru-RU" sz="2000" dirty="0"/>
              <a:t>2) общественные палаты субъектов Российской Федерации;</a:t>
            </a:r>
          </a:p>
          <a:p>
            <a:r>
              <a:rPr lang="ru-RU" sz="2000" dirty="0"/>
              <a:t>3) общественные палаты (советы) муниципальных образований;</a:t>
            </a:r>
          </a:p>
          <a:p>
            <a:r>
              <a:rPr lang="ru-RU" sz="2000" dirty="0"/>
              <a:t>4) общественные советы при федеральных органах исполнительной власти, </a:t>
            </a:r>
            <a:endParaRPr lang="en-US" sz="2000" dirty="0" smtClean="0"/>
          </a:p>
          <a:p>
            <a:r>
              <a:rPr lang="en-US" sz="2000" dirty="0" smtClean="0"/>
              <a:t>5) </a:t>
            </a:r>
            <a:r>
              <a:rPr lang="ru-RU" sz="2000" dirty="0" smtClean="0"/>
              <a:t>общественные </a:t>
            </a:r>
            <a:r>
              <a:rPr lang="ru-RU" sz="2000" dirty="0"/>
              <a:t>советы при законодательных (представительных) и исполнительных органах государственной власти субъектов Российской Федерации</a:t>
            </a:r>
            <a:r>
              <a:rPr lang="ru-RU" sz="2000" dirty="0" smtClean="0"/>
              <a:t>.</a:t>
            </a:r>
            <a:endParaRPr lang="ru-RU" sz="2000" dirty="0"/>
          </a:p>
          <a:p>
            <a:pPr algn="just"/>
            <a:r>
              <a:rPr lang="ru-RU" sz="2000" dirty="0" smtClean="0"/>
              <a:t>Так же к субъектам ОК могут относится: общественные </a:t>
            </a:r>
            <a:r>
              <a:rPr lang="ru-RU" sz="2000" dirty="0"/>
              <a:t>наблюдательные </a:t>
            </a:r>
            <a:r>
              <a:rPr lang="ru-RU" sz="2000" dirty="0" smtClean="0"/>
              <a:t>комиссии,</a:t>
            </a:r>
            <a:r>
              <a:rPr lang="ru-RU" sz="2000" dirty="0"/>
              <a:t> </a:t>
            </a:r>
            <a:r>
              <a:rPr lang="ru-RU" sz="2000" dirty="0" smtClean="0"/>
              <a:t>общественные инспекции,</a:t>
            </a:r>
            <a:r>
              <a:rPr lang="ru-RU" sz="2000" dirty="0"/>
              <a:t> </a:t>
            </a:r>
            <a:r>
              <a:rPr lang="ru-RU" sz="2000" dirty="0" smtClean="0"/>
              <a:t>группы </a:t>
            </a:r>
            <a:r>
              <a:rPr lang="ru-RU" sz="2000" dirty="0"/>
              <a:t>общественного </a:t>
            </a:r>
            <a:r>
              <a:rPr lang="ru-RU" sz="2000" dirty="0" smtClean="0"/>
              <a:t>контроля, иные </a:t>
            </a:r>
            <a:r>
              <a:rPr lang="ru-RU" sz="2000" dirty="0"/>
              <a:t>организационные структуры общественного </a:t>
            </a:r>
            <a:r>
              <a:rPr lang="ru-RU" sz="2000" dirty="0" smtClean="0"/>
              <a:t>контроля</a:t>
            </a:r>
            <a:endParaRPr lang="ru-RU" sz="2000" dirty="0"/>
          </a:p>
          <a:p>
            <a:endParaRPr lang="ru-RU" sz="2000" dirty="0"/>
          </a:p>
          <a:p>
            <a:pPr algn="just"/>
            <a:endParaRPr lang="ru-RU" sz="2000" dirty="0"/>
          </a:p>
          <a:p>
            <a:pPr marL="342900" indent="-342900">
              <a:buFontTx/>
              <a:buChar char="-"/>
            </a:pPr>
            <a:endParaRPr lang="ru-RU" sz="2000" dirty="0" smtClean="0"/>
          </a:p>
          <a:p>
            <a:pPr marL="342900" indent="-342900">
              <a:buFontTx/>
              <a:buChar char="-"/>
            </a:pPr>
            <a:endParaRPr lang="ru-RU" sz="2400" dirty="0"/>
          </a:p>
          <a:p>
            <a:pPr lvl="0"/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94816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презентация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57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5556" y="248164"/>
            <a:ext cx="79928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400" b="1" dirty="0" smtClean="0"/>
          </a:p>
          <a:p>
            <a:pPr lvl="0" algn="ctr"/>
            <a:endParaRPr lang="ru-RU" sz="2400" b="1" dirty="0"/>
          </a:p>
          <a:p>
            <a:pPr lvl="0" algn="ctr"/>
            <a:endParaRPr lang="ru-RU" sz="2400" b="1" dirty="0" smtClean="0"/>
          </a:p>
          <a:p>
            <a:pPr lvl="0" algn="ctr"/>
            <a:r>
              <a:rPr lang="ru-RU" sz="2400" b="1" dirty="0" smtClean="0"/>
              <a:t>Формы общественного контроля</a:t>
            </a:r>
          </a:p>
          <a:p>
            <a:pPr algn="just"/>
            <a:endParaRPr lang="ru-RU" sz="2000" dirty="0" smtClean="0"/>
          </a:p>
          <a:p>
            <a:pPr algn="ctr"/>
            <a:r>
              <a:rPr lang="ru-RU" sz="2000" b="1" dirty="0" smtClean="0"/>
              <a:t>В соответствии со статьей 18 ФЗ «Об основах общественного контроля» выделяют формы ОК:</a:t>
            </a:r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marL="342900" indent="-342900" algn="ctr">
              <a:buFontTx/>
              <a:buChar char="-"/>
            </a:pPr>
            <a:r>
              <a:rPr lang="ru-RU" sz="2000" b="1" dirty="0" smtClean="0"/>
              <a:t>общественного мониторинга;</a:t>
            </a:r>
          </a:p>
          <a:p>
            <a:pPr marL="342900" indent="-342900" algn="ctr">
              <a:buFontTx/>
              <a:buChar char="-"/>
            </a:pPr>
            <a:r>
              <a:rPr lang="ru-RU" sz="2000" b="1" dirty="0" smtClean="0"/>
              <a:t> </a:t>
            </a:r>
            <a:r>
              <a:rPr lang="ru-RU" sz="2000" b="1" dirty="0"/>
              <a:t>общественной </a:t>
            </a:r>
            <a:r>
              <a:rPr lang="ru-RU" sz="2000" b="1" dirty="0" smtClean="0"/>
              <a:t>проверки; </a:t>
            </a:r>
          </a:p>
          <a:p>
            <a:pPr marL="342900" indent="-342900" algn="ctr">
              <a:buFontTx/>
              <a:buChar char="-"/>
            </a:pPr>
            <a:r>
              <a:rPr lang="ru-RU" sz="2000" b="1" dirty="0" smtClean="0"/>
              <a:t>общественной экспертизы; </a:t>
            </a:r>
          </a:p>
          <a:p>
            <a:pPr marL="342900" indent="-342900" algn="ctr">
              <a:buFontTx/>
              <a:buChar char="-"/>
            </a:pPr>
            <a:r>
              <a:rPr lang="ru-RU" sz="2000" b="1" dirty="0" smtClean="0"/>
              <a:t>общественные обсуждения;</a:t>
            </a:r>
          </a:p>
          <a:p>
            <a:pPr marL="342900" indent="-342900" algn="ctr">
              <a:buFontTx/>
              <a:buChar char="-"/>
            </a:pPr>
            <a:r>
              <a:rPr lang="ru-RU" sz="2000" b="1" dirty="0" smtClean="0"/>
              <a:t> </a:t>
            </a:r>
            <a:r>
              <a:rPr lang="ru-RU" sz="2000" b="1" dirty="0"/>
              <a:t>общественные (публичные) </a:t>
            </a:r>
            <a:r>
              <a:rPr lang="ru-RU" sz="2000" b="1" dirty="0" smtClean="0"/>
              <a:t>слушания</a:t>
            </a:r>
            <a:endParaRPr lang="ru-RU" sz="2000" b="1" dirty="0"/>
          </a:p>
          <a:p>
            <a:pPr algn="just"/>
            <a:endParaRPr lang="ru-RU" sz="2000" dirty="0"/>
          </a:p>
          <a:p>
            <a:pPr marL="342900" indent="-342900">
              <a:buFontTx/>
              <a:buChar char="-"/>
            </a:pPr>
            <a:endParaRPr lang="ru-RU" sz="2000" dirty="0" smtClean="0"/>
          </a:p>
          <a:p>
            <a:pPr marL="342900" indent="-342900">
              <a:buFontTx/>
              <a:buChar char="-"/>
            </a:pPr>
            <a:endParaRPr lang="ru-RU" sz="2400" dirty="0"/>
          </a:p>
          <a:p>
            <a:pPr lvl="0"/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06081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презентация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57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13725"/>
            <a:ext cx="7992888" cy="5755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endParaRPr lang="ru-RU" sz="2000" b="1" dirty="0" smtClean="0"/>
          </a:p>
          <a:p>
            <a:pPr algn="ctr">
              <a:spcBef>
                <a:spcPts val="0"/>
              </a:spcBef>
            </a:pPr>
            <a:endParaRPr lang="ru-RU" sz="2000" b="1" dirty="0"/>
          </a:p>
          <a:p>
            <a:pPr algn="ctr">
              <a:spcBef>
                <a:spcPts val="0"/>
              </a:spcBef>
            </a:pPr>
            <a:endParaRPr lang="ru-RU" sz="2000" b="1" dirty="0" smtClean="0"/>
          </a:p>
          <a:p>
            <a:pPr algn="ctr">
              <a:spcBef>
                <a:spcPts val="0"/>
              </a:spcBef>
            </a:pPr>
            <a:endParaRPr lang="ru-RU" sz="2000" b="1" dirty="0"/>
          </a:p>
          <a:p>
            <a:pPr algn="ctr">
              <a:spcBef>
                <a:spcPts val="0"/>
              </a:spcBef>
            </a:pPr>
            <a:r>
              <a:rPr lang="ru-RU" sz="2000" b="1" dirty="0" smtClean="0"/>
              <a:t>Постановление </a:t>
            </a:r>
            <a:r>
              <a:rPr lang="ru-RU" sz="2000" b="1" dirty="0"/>
              <a:t>Правительства Российской Федерации от 26 декабря 2016 г. </a:t>
            </a:r>
            <a:r>
              <a:rPr lang="ru-RU" sz="2000" b="1" dirty="0" smtClean="0"/>
              <a:t>№1491 </a:t>
            </a:r>
            <a:r>
              <a:rPr lang="ru-RU" sz="2000" b="1" dirty="0"/>
              <a:t>г. Москва </a:t>
            </a:r>
            <a:r>
              <a:rPr lang="ru-RU" sz="2000" b="1" dirty="0" smtClean="0"/>
              <a:t>«О </a:t>
            </a:r>
            <a:r>
              <a:rPr lang="ru-RU" sz="2000" b="1" dirty="0"/>
              <a:t>порядке осуществления общественного жилищного </a:t>
            </a:r>
            <a:r>
              <a:rPr lang="ru-RU" sz="2000" b="1" dirty="0" smtClean="0"/>
              <a:t>контроля»</a:t>
            </a:r>
            <a:endParaRPr lang="ru-RU" sz="2000" b="1" dirty="0"/>
          </a:p>
          <a:p>
            <a:endParaRPr lang="en-US" sz="2000" dirty="0" smtClean="0"/>
          </a:p>
          <a:p>
            <a:pPr algn="just"/>
            <a:r>
              <a:rPr lang="ru-RU" sz="2000" dirty="0" smtClean="0"/>
              <a:t>Данное постановление рассматривает </a:t>
            </a:r>
            <a:r>
              <a:rPr lang="ru-RU" sz="2000" dirty="0"/>
              <a:t>Советы МКД наряду с НКО субъектами общественного жилищного контроля. </a:t>
            </a:r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Для </a:t>
            </a:r>
            <a:r>
              <a:rPr lang="ru-RU" sz="2000" dirty="0"/>
              <a:t>того, чтобы воспользоваться такой возможностью, необходимо соблюдать процедуры, </a:t>
            </a:r>
            <a:r>
              <a:rPr lang="ru-RU" sz="2000" dirty="0" smtClean="0"/>
              <a:t>указанные </a:t>
            </a:r>
            <a:r>
              <a:rPr lang="ru-RU" sz="2000" dirty="0"/>
              <a:t>в статье </a:t>
            </a:r>
            <a:r>
              <a:rPr lang="ru-RU" sz="2000" dirty="0" smtClean="0"/>
              <a:t>20 (общественная проверка) закона «</a:t>
            </a:r>
            <a:r>
              <a:rPr lang="ru-RU" sz="2000" dirty="0"/>
              <a:t>Об основах общественного контроля в Российской Федерации».</a:t>
            </a:r>
          </a:p>
          <a:p>
            <a:pPr algn="just"/>
            <a:endParaRPr lang="ru-RU" sz="2000" dirty="0"/>
          </a:p>
          <a:p>
            <a:endParaRPr lang="ru-RU" sz="2400" dirty="0"/>
          </a:p>
          <a:p>
            <a:pPr lvl="0"/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29959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презентация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57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13725"/>
            <a:ext cx="799288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endParaRPr lang="ru-RU" sz="2000" b="1" dirty="0" smtClean="0"/>
          </a:p>
          <a:p>
            <a:pPr algn="ctr">
              <a:spcBef>
                <a:spcPts val="0"/>
              </a:spcBef>
            </a:pPr>
            <a:endParaRPr lang="ru-RU" sz="2000" b="1" dirty="0" smtClean="0"/>
          </a:p>
          <a:p>
            <a:pPr algn="ctr">
              <a:spcBef>
                <a:spcPts val="0"/>
              </a:spcBef>
            </a:pPr>
            <a:r>
              <a:rPr lang="ru-RU" sz="2000" b="1" dirty="0" smtClean="0"/>
              <a:t>Порядок </a:t>
            </a:r>
            <a:r>
              <a:rPr lang="ru-RU" sz="2000" b="1" dirty="0"/>
              <a:t>осуществления общественного жилищного </a:t>
            </a:r>
            <a:r>
              <a:rPr lang="ru-RU" sz="2000" b="1" dirty="0" smtClean="0"/>
              <a:t>контроля</a:t>
            </a:r>
            <a:endParaRPr lang="ru-RU" sz="2000" b="1" dirty="0"/>
          </a:p>
          <a:p>
            <a:endParaRPr lang="en-US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Общественный </a:t>
            </a:r>
            <a:r>
              <a:rPr lang="ru-RU" sz="2000" dirty="0"/>
              <a:t>жилищный контроль проводится:</a:t>
            </a:r>
          </a:p>
          <a:p>
            <a:pPr algn="just"/>
            <a:r>
              <a:rPr lang="ru-RU" sz="2000" b="1" dirty="0"/>
              <a:t>А)</a:t>
            </a:r>
            <a:r>
              <a:rPr lang="ru-RU" sz="2000" dirty="0"/>
              <a:t> </a:t>
            </a:r>
            <a:r>
              <a:rPr lang="ru-RU" sz="2000" b="1" dirty="0"/>
              <a:t>в форме</a:t>
            </a:r>
            <a:r>
              <a:rPr lang="ru-RU" sz="2000" dirty="0"/>
              <a:t> </a:t>
            </a:r>
            <a:r>
              <a:rPr lang="ru-RU" sz="2000" b="1" dirty="0"/>
              <a:t>общественной </a:t>
            </a:r>
            <a:r>
              <a:rPr lang="ru-RU" sz="2000" b="1" dirty="0" smtClean="0"/>
              <a:t>проверки</a:t>
            </a:r>
            <a:r>
              <a:rPr lang="ru-RU" sz="2000" dirty="0" smtClean="0"/>
              <a:t>;</a:t>
            </a:r>
            <a:endParaRPr lang="ru-RU" sz="2000" dirty="0"/>
          </a:p>
          <a:p>
            <a:pPr algn="just"/>
            <a:r>
              <a:rPr lang="ru-RU" sz="2000" dirty="0"/>
              <a:t>Полномочия Советов дома по участию в контроле определены ЖК РФ в ст. 161.1 п.</a:t>
            </a:r>
            <a:r>
              <a:rPr lang="ru-RU" sz="2000" dirty="0" smtClean="0"/>
              <a:t>5.5.</a:t>
            </a:r>
            <a:endParaRPr lang="ru-RU" sz="2000" dirty="0"/>
          </a:p>
          <a:p>
            <a:pPr algn="just"/>
            <a:r>
              <a:rPr lang="ru-RU" sz="2000" b="1" dirty="0"/>
              <a:t>Б)</a:t>
            </a:r>
            <a:r>
              <a:rPr lang="ru-RU" sz="2000" dirty="0"/>
              <a:t> </a:t>
            </a:r>
            <a:r>
              <a:rPr lang="ru-RU" sz="2000" dirty="0" smtClean="0"/>
              <a:t>Вы </a:t>
            </a:r>
            <a:r>
              <a:rPr lang="ru-RU" sz="2000" dirty="0"/>
              <a:t>имеете право участвовать в осуществлении местного самоуправления, в том числе через инициирование </a:t>
            </a:r>
            <a:r>
              <a:rPr lang="ru-RU" sz="2000" b="1" dirty="0"/>
              <a:t>публичных слушаний</a:t>
            </a:r>
            <a:r>
              <a:rPr lang="ru-RU" sz="2000" dirty="0"/>
              <a:t>, проведение конференций, например, по вопросам:</a:t>
            </a:r>
          </a:p>
          <a:p>
            <a:pPr algn="just"/>
            <a:r>
              <a:rPr lang="ru-RU" sz="2000" dirty="0"/>
              <a:t>- подготовки и изменения генерального плана поселения;</a:t>
            </a:r>
          </a:p>
          <a:p>
            <a:pPr algn="just"/>
            <a:r>
              <a:rPr lang="ru-RU" sz="2000" dirty="0"/>
              <a:t>- плана благоустройства;</a:t>
            </a:r>
          </a:p>
          <a:p>
            <a:pPr algn="just"/>
            <a:r>
              <a:rPr lang="ru-RU" sz="2000" dirty="0"/>
              <a:t>- </a:t>
            </a:r>
            <a:r>
              <a:rPr lang="ru-RU" sz="2000" dirty="0" err="1"/>
              <a:t>тарифообразования</a:t>
            </a:r>
            <a:r>
              <a:rPr lang="ru-RU" sz="2000" dirty="0"/>
              <a:t> на коммунальные услуги и т.п.</a:t>
            </a:r>
          </a:p>
          <a:p>
            <a:pPr algn="just"/>
            <a:endParaRPr lang="ru-RU" sz="2000" dirty="0"/>
          </a:p>
          <a:p>
            <a:endParaRPr lang="ru-RU" sz="2400" dirty="0"/>
          </a:p>
          <a:p>
            <a:pPr lvl="0"/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69572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презентация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57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188640"/>
            <a:ext cx="79928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3600" b="1" dirty="0" smtClean="0"/>
              <a:t>Порядок </a:t>
            </a:r>
            <a:r>
              <a:rPr lang="ru-RU" sz="3600" b="1" dirty="0"/>
              <a:t>осуществления общественного жилищного </a:t>
            </a:r>
            <a:r>
              <a:rPr lang="ru-RU" sz="3600" b="1" dirty="0" smtClean="0"/>
              <a:t>контроля</a:t>
            </a:r>
          </a:p>
          <a:p>
            <a:endParaRPr lang="en-US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endParaRPr lang="ru-RU" sz="2400" dirty="0"/>
          </a:p>
          <a:p>
            <a:pPr lvl="0"/>
            <a:endParaRPr lang="ru-RU" sz="24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484784"/>
            <a:ext cx="3816424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/>
              <a:t>1-й Этап Принятие Решения об общественной проверки</a:t>
            </a:r>
          </a:p>
        </p:txBody>
      </p:sp>
      <p:pic>
        <p:nvPicPr>
          <p:cNvPr id="6" name="Изображение 5" descr="Снимок экрана 2017-07-25 в 10.48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96" y="1412776"/>
            <a:ext cx="3420133" cy="4824536"/>
          </a:xfrm>
          <a:prstGeom prst="rect">
            <a:avLst/>
          </a:prstGeom>
        </p:spPr>
      </p:pic>
      <p:pic>
        <p:nvPicPr>
          <p:cNvPr id="5" name="Изображение 4" descr="IMG_2629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9" b="16116"/>
          <a:stretch/>
        </p:blipFill>
        <p:spPr>
          <a:xfrm>
            <a:off x="1187624" y="2780928"/>
            <a:ext cx="2736304" cy="335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45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1228</TotalTime>
  <Words>658</Words>
  <Application>Microsoft Office PowerPoint</Application>
  <PresentationFormat>Экран (4:3)</PresentationFormat>
  <Paragraphs>133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развития сети общественного контроля в сфере ЖКХ в регионах Российской Федерации</dc:title>
  <dc:creator>1запуск BeCompact</dc:creator>
  <cp:lastModifiedBy>AKozlov</cp:lastModifiedBy>
  <cp:revision>157</cp:revision>
  <cp:lastPrinted>2017-04-18T08:08:19Z</cp:lastPrinted>
  <dcterms:created xsi:type="dcterms:W3CDTF">2014-03-18T07:12:52Z</dcterms:created>
  <dcterms:modified xsi:type="dcterms:W3CDTF">2017-10-04T12:29:27Z</dcterms:modified>
</cp:coreProperties>
</file>