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0" r:id="rId2"/>
    <p:sldId id="260" r:id="rId3"/>
    <p:sldId id="263" r:id="rId4"/>
    <p:sldId id="280" r:id="rId5"/>
    <p:sldId id="286" r:id="rId6"/>
    <p:sldId id="285" r:id="rId7"/>
    <p:sldId id="277" r:id="rId8"/>
    <p:sldId id="278" r:id="rId9"/>
    <p:sldId id="279" r:id="rId10"/>
    <p:sldId id="281" r:id="rId11"/>
    <p:sldId id="282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57" autoAdjust="0"/>
  </p:normalViewPr>
  <p:slideViewPr>
    <p:cSldViewPr>
      <p:cViewPr>
        <p:scale>
          <a:sx n="84" d="100"/>
          <a:sy n="84" d="100"/>
        </p:scale>
        <p:origin x="-238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ilmanova\Documents\&#1048;&#1069;&#1043;\&#1055;&#1088;&#1086;&#1082;&#1086;&#1092;&#1100;&#1077;&#1074;%20&#1042;.&#1070;\&#1058;&#1057;&#1046;_&#1073;&#1077;&#1079;_&#1095;&#1083;&#1077;&#1085;&#1089;&#1090;&#1074;&#1072;\&#1050;&#1086;&#1087;&#1080;&#1103;%20&#1058;&#1057;&#1046;_&#1056;&#1086;&#1089;&#1089;&#1080;&#1103;-&#1089;&#1090;&#1088;&#1072;&#1085;&#109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ilmanova\Documents\&#1048;&#1069;&#1043;\&#1055;&#1088;&#1086;&#1082;&#1086;&#1092;&#1100;&#1077;&#1074;%20&#1042;.&#1070;\&#1058;&#1057;&#1046;_&#1073;&#1077;&#1079;_&#1095;&#1083;&#1077;&#1085;&#1089;&#1090;&#1074;&#1072;\&#1050;&#1086;&#1087;&#1080;&#1103;%20&#1058;&#1057;&#1046;_&#1056;&#1086;&#1089;&#1089;&#1080;&#1103;-&#1089;&#1090;&#1088;&#1072;&#1085;&#1099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ilmanova\Documents\&#1048;&#1069;&#1043;\&#1055;&#1088;&#1086;&#1082;&#1086;&#1092;&#1100;&#1077;&#1074;%20&#1042;.&#1070;\&#1058;&#1057;&#1046;_&#1073;&#1077;&#1079;_&#1095;&#1083;&#1077;&#1085;&#1089;&#1090;&#1074;&#1072;\&#1050;&#1086;&#1087;&#1080;&#1103;%20&#1058;&#1057;&#1046;_&#1056;&#1086;&#1089;&#1089;&#1080;&#1103;-&#1089;&#1090;&#1088;&#1072;&#1085;&#1099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800">
                <a:solidFill>
                  <a:srgbClr val="1F497D"/>
                </a:solidFill>
              </a:defRPr>
            </a:pPr>
            <a:r>
              <a:rPr lang="ru-RU" sz="1800">
                <a:solidFill>
                  <a:srgbClr val="1F497D"/>
                </a:solidFill>
              </a:rPr>
              <a:t>ДОЛЯ КВАРТИР В КОНДОМИНИУМАХ/АССОЦИАЦИЯХ К ОБЩЕМУ ЧИСЛУ ЗАСЕЛЕННЫХ КВАРТИР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'Страны-Россия'!$A$1:$A$5</c:f>
              <c:strCache>
                <c:ptCount val="5"/>
                <c:pt idx="0">
                  <c:v>Япония*</c:v>
                </c:pt>
                <c:pt idx="1">
                  <c:v>Канада*</c:v>
                </c:pt>
                <c:pt idx="2">
                  <c:v>Россия**</c:v>
                </c:pt>
                <c:pt idx="3">
                  <c:v>Польша*</c:v>
                </c:pt>
                <c:pt idx="4">
                  <c:v>США***</c:v>
                </c:pt>
              </c:strCache>
            </c:strRef>
          </c:cat>
          <c:val>
            <c:numRef>
              <c:f>'Страны-Россия'!$B$1:$B$5</c:f>
              <c:numCache>
                <c:formatCode>0.0%</c:formatCode>
                <c:ptCount val="5"/>
                <c:pt idx="0">
                  <c:v>0.11124760076775432</c:v>
                </c:pt>
                <c:pt idx="1">
                  <c:v>0.121277103676183</c:v>
                </c:pt>
                <c:pt idx="2">
                  <c:v>0.16600000000000001</c:v>
                </c:pt>
                <c:pt idx="3">
                  <c:v>0.182</c:v>
                </c:pt>
                <c:pt idx="4">
                  <c:v>0.22359382438958036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953664"/>
        <c:axId val="179955200"/>
      </c:barChart>
      <c:catAx>
        <c:axId val="17995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79955200"/>
        <c:crosses val="autoZero"/>
        <c:auto val="1"/>
        <c:lblAlgn val="ctr"/>
        <c:lblOffset val="100"/>
        <c:noMultiLvlLbl val="0"/>
      </c:catAx>
      <c:valAx>
        <c:axId val="1799552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79953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solidFill>
                  <a:srgbClr val="1F497D"/>
                </a:solidFill>
              </a:rPr>
              <a:t>ДОЛЯ МУНИЦИПАЛЬНОЙ И ГОСУДАРСТВЕННОЙ ФОРМ СОБСТВЕННОСТИ В ОБЩЕЙ СТРУКТУРЕ СОБСТВЕННОСТИ УПРАВЛЯЮЩИХ ОРГАНИЗАЦИЙ, %</a:t>
            </a:r>
            <a:endParaRPr lang="ru-RU" sz="1800" dirty="0">
              <a:solidFill>
                <a:srgbClr val="1F497D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Лист3!$A$13</c:f>
              <c:strCache>
                <c:ptCount val="1"/>
                <c:pt idx="0">
                  <c:v>муниципальная форма собственности</c:v>
                </c:pt>
              </c:strCache>
            </c:strRef>
          </c:tx>
          <c:spPr>
            <a:ln w="31750">
              <a:solidFill>
                <a:schemeClr val="accent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 w="19050"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7.3006859450225848E-3"/>
                  <c:y val="-1.1122842835882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799468480867856E-3"/>
                  <c:y val="-2.5202390729404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91526066029864E-2"/>
                  <c:y val="-3.6466029044222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28608787876421E-2"/>
                  <c:y val="-4.209784820163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Лист3!$K$1:$T$1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2017*</c:v>
                </c:pt>
              </c:strCache>
            </c:strRef>
          </c:cat>
          <c:val>
            <c:numRef>
              <c:f>Лист3!$K$13:$T$13</c:f>
              <c:numCache>
                <c:formatCode>0.0</c:formatCode>
                <c:ptCount val="10"/>
                <c:pt idx="0">
                  <c:v>16.615194762423034</c:v>
                </c:pt>
                <c:pt idx="1">
                  <c:v>10.451964832244528</c:v>
                </c:pt>
                <c:pt idx="2">
                  <c:v>7.2506939422054755</c:v>
                </c:pt>
                <c:pt idx="3">
                  <c:v>6.3446673287620134</c:v>
                </c:pt>
                <c:pt idx="4">
                  <c:v>6.3004165130463017</c:v>
                </c:pt>
                <c:pt idx="5">
                  <c:v>5.8913387982389915</c:v>
                </c:pt>
                <c:pt idx="6">
                  <c:v>5.7714808538738813</c:v>
                </c:pt>
                <c:pt idx="7">
                  <c:v>6.2442731117837438</c:v>
                </c:pt>
                <c:pt idx="8">
                  <c:v>6.6582055392967296</c:v>
                </c:pt>
                <c:pt idx="9">
                  <c:v>6.6803134902449992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Лист3!$A$14</c:f>
              <c:strCache>
                <c:ptCount val="1"/>
                <c:pt idx="0">
                  <c:v>государственная форма собственности</c:v>
                </c:pt>
              </c:strCache>
            </c:strRef>
          </c:tx>
          <c:spPr>
            <a:ln w="31750">
              <a:solidFill>
                <a:srgbClr val="00B0F0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 w="19050"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3.3577789755835689E-2"/>
                  <c:y val="3.9281916007514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896783236903661E-2"/>
                  <c:y val="4.209784820163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783435109325867E-2"/>
                  <c:y val="3.6466029044222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314166646022158E-2"/>
                  <c:y val="4.1047153780798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Лист3!$K$1:$T$1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2017*</c:v>
                </c:pt>
              </c:strCache>
            </c:strRef>
          </c:cat>
          <c:val>
            <c:numRef>
              <c:f>Лист3!$K$14:$T$14</c:f>
              <c:numCache>
                <c:formatCode>0.0</c:formatCode>
                <c:ptCount val="10"/>
                <c:pt idx="0">
                  <c:v>8.7614633884699984</c:v>
                </c:pt>
                <c:pt idx="1">
                  <c:v>5.5635006393166861</c:v>
                </c:pt>
                <c:pt idx="2">
                  <c:v>5.6989641304876875</c:v>
                </c:pt>
                <c:pt idx="3">
                  <c:v>6.0061605982296751</c:v>
                </c:pt>
                <c:pt idx="4">
                  <c:v>6.5140946395917538</c:v>
                </c:pt>
                <c:pt idx="5">
                  <c:v>7.9895738863102572</c:v>
                </c:pt>
                <c:pt idx="6">
                  <c:v>8.7769346067599141</c:v>
                </c:pt>
                <c:pt idx="7">
                  <c:v>8.9919667220678274</c:v>
                </c:pt>
                <c:pt idx="8">
                  <c:v>8.8468567672427199</c:v>
                </c:pt>
                <c:pt idx="9">
                  <c:v>8.6476138350228506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778112"/>
        <c:axId val="180779648"/>
      </c:lineChart>
      <c:catAx>
        <c:axId val="18077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80779648"/>
        <c:crosses val="autoZero"/>
        <c:auto val="1"/>
        <c:lblAlgn val="ctr"/>
        <c:lblOffset val="100"/>
        <c:noMultiLvlLbl val="0"/>
      </c:catAx>
      <c:valAx>
        <c:axId val="18077964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180778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ru-RU" sz="1800" b="1" i="0" u="none" strike="noStrike" kern="1200" baseline="0">
                <a:solidFill>
                  <a:srgbClr val="1F497D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baseline="0" dirty="0" smtClean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ЧИСЛО МКД, УПРАВЛЕНИЕ КОТОРЫМИ ОСУЩЕСТВЛЯЕТ ТСЖ, ЖК ИЛИ ИНЫЕ КООПЕРАТИВЫ, ТЫС. ЕД.</a:t>
            </a:r>
            <a:endParaRPr lang="ru-RU" sz="1800" b="1" i="0" u="none" strike="noStrike" kern="1200" baseline="0" dirty="0">
              <a:solidFill>
                <a:srgbClr val="1F497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'Россия-динамика ТСЖ'!$D$1:$N$1</c:f>
              <c:strCach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2017*</c:v>
                </c:pt>
              </c:strCache>
            </c:strRef>
          </c:cat>
          <c:val>
            <c:numRef>
              <c:f>'Россия-динамика ТСЖ'!$D$4:$N$4</c:f>
              <c:numCache>
                <c:formatCode>0.0</c:formatCode>
                <c:ptCount val="11"/>
                <c:pt idx="0">
                  <c:v>57.076000000000001</c:v>
                </c:pt>
                <c:pt idx="1">
                  <c:v>132.697</c:v>
                </c:pt>
                <c:pt idx="2">
                  <c:v>190.02500000000001</c:v>
                </c:pt>
                <c:pt idx="3">
                  <c:v>217.18100000000001</c:v>
                </c:pt>
                <c:pt idx="4">
                  <c:v>214.88</c:v>
                </c:pt>
                <c:pt idx="5">
                  <c:v>205.09399999999999</c:v>
                </c:pt>
                <c:pt idx="6">
                  <c:v>188.52500000000001</c:v>
                </c:pt>
                <c:pt idx="7">
                  <c:v>167.69499999999999</c:v>
                </c:pt>
                <c:pt idx="8">
                  <c:v>113.164</c:v>
                </c:pt>
                <c:pt idx="9">
                  <c:v>102.51900000000001</c:v>
                </c:pt>
                <c:pt idx="10">
                  <c:v>99.897000000000006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504448"/>
        <c:axId val="180505984"/>
      </c:barChart>
      <c:catAx>
        <c:axId val="18050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505984"/>
        <c:crosses val="autoZero"/>
        <c:auto val="1"/>
        <c:lblAlgn val="ctr"/>
        <c:lblOffset val="100"/>
        <c:noMultiLvlLbl val="0"/>
      </c:catAx>
      <c:valAx>
        <c:axId val="1805059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8050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EA7C-3BF1-466A-842E-B93E12AEE6BA}" type="datetimeFigureOut">
              <a:rPr lang="ru-RU" smtClean="0"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839E-1E6E-45CD-B179-6EEE59692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Работа ИЭГ за 1,5 последних года</a:t>
            </a:r>
          </a:p>
          <a:p>
            <a:pPr marL="228600" indent="-228600">
              <a:buAutoNum type="arabicPeriod"/>
            </a:pPr>
            <a:r>
              <a:rPr lang="ru-RU" dirty="0" smtClean="0"/>
              <a:t>Нормы ЖК реализуются только частично – Губернаторы издают распоряжения, о том что ЖК на их территории не действует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89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/>
              <a:t>Оценка сделана на основе данных, </a:t>
            </a:r>
            <a:r>
              <a:rPr lang="ru-RU" b="1" dirty="0" smtClean="0"/>
              <a:t>доступных</a:t>
            </a:r>
            <a:r>
              <a:rPr lang="ru-RU" dirty="0" smtClean="0"/>
              <a:t> на 2016 год</a:t>
            </a:r>
          </a:p>
          <a:p>
            <a:pPr marL="0" indent="0">
              <a:buFont typeface="Arial" charset="0"/>
              <a:buNone/>
            </a:pPr>
            <a:r>
              <a:rPr lang="ru-RU" dirty="0" smtClean="0"/>
              <a:t>(*)   Доля определяется отношением квартир в кондоминиумах к общему числу заселенных квартир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dirty="0" smtClean="0"/>
              <a:t>(**) Доля определена отношением площади в управлении товариществами собственников жилья либо жилищных кооперативов или иным специализированных потребительских кооперативов</a:t>
            </a:r>
            <a:r>
              <a:rPr lang="ru-RU" baseline="0" dirty="0" smtClean="0"/>
              <a:t> к общей площади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baseline="0" dirty="0" smtClean="0"/>
              <a:t>(***) Доля определена отношением числа квартир в управлении всех ассоциаций собственников к общему числу заселенных квартир</a:t>
            </a:r>
          </a:p>
          <a:p>
            <a:pPr marL="0" indent="0">
              <a:buFont typeface="Arial" charset="0"/>
              <a:buNone/>
            </a:pPr>
            <a:endParaRPr lang="ru-RU" baseline="0" dirty="0" smtClean="0"/>
          </a:p>
          <a:p>
            <a:pPr marL="0" indent="0">
              <a:buFont typeface="Arial" charset="0"/>
              <a:buNone/>
            </a:pPr>
            <a:r>
              <a:rPr lang="ru-RU" baseline="0" dirty="0" smtClean="0"/>
              <a:t>Источники: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Россия: Минрегионразвития, форма статистического наблюдения № 22-ЖКХ (реформа), 2016 г.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США: 1. 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review 2016</a:t>
            </a: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https://foundation.caionline.org/wp-content/uploads/2017/07/2016StatsReviewFBWeb.pdf</a:t>
            </a:r>
            <a:endParaRPr lang="ru-RU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2. 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https://fred.stlouisfed.org/series/EOCCUSQ176N</a:t>
            </a:r>
            <a:endParaRPr lang="ru-RU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3.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Association Fact Book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https://foundation.caionline.org/wp-content/uploads/2017/07/FB_Narrative_2016.pdf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Польша: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 of housing in the EU 2015, http://www.housingeurope.eu/resource-468/the-state-of-housing-in-the-eu-2015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Канада: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Condominium dwellings in Canada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2011,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http://www12.statcan.gc.ca/nhs-enm/2011/as-sa/99-014-x/99-014-x2011003_1-eng.cfm</a:t>
            </a:r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Япония: 1.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Association Fact Book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https://foundation.caionline.org/wp-content/uploads/2017/07/FB_Narrative_2016.pdf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2.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Statistical handbook of Japan 2016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http://www.stat.go.jp/english/data/handbook/pdf/2016all.pdf</a:t>
            </a:r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baseline="0" dirty="0" smtClean="0"/>
          </a:p>
          <a:p>
            <a:pPr marL="0" indent="0">
              <a:buFont typeface="Arial" charset="0"/>
              <a:buNone/>
            </a:pPr>
            <a:endParaRPr lang="ru-RU" baseline="0" dirty="0" smtClean="0"/>
          </a:p>
          <a:p>
            <a:pPr marL="0" indent="0">
              <a:buFont typeface="Arial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6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ru-RU" sz="1200" dirty="0" smtClean="0"/>
              <a:t>(*)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Введено лицензирование  управляющих организаций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Расширены полномочия жилищных инспекций по контролю за работой  организаций осуществляющих управление МКД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Ужесточена ответственность управляющих организаций  за состояние МКД независимо от объема финансирования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Введена плата за капитальный ремонт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8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/>
              <a:t>* Данные за 1-е полугодие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69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/>
              <a:t>* Данные за 1-е полугодие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6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5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236" y="2276871"/>
            <a:ext cx="8426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СОСОБСТВЕННИКАМИ ОБЩИМ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ИМУЩЕСТВОМ В МНОГОКВАРТИРНОМ ДОМЕ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236" y="3356992"/>
            <a:ext cx="83529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В.Ю. Прокофьев </a:t>
            </a: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направления «Городское хозяйство»</a:t>
            </a:r>
          </a:p>
          <a:p>
            <a:pPr algn="ctr"/>
            <a:r>
              <a:rPr lang="ru-RU" sz="28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 «Институт экономики города»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6632"/>
            <a:ext cx="3672408" cy="146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0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04" y="44624"/>
            <a:ext cx="84249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обеспечению </a:t>
            </a:r>
            <a:r>
              <a:rPr lang="ru-RU" sz="2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экономических интересов   сообщества сособственников общего имущества, </a:t>
            </a:r>
            <a:r>
              <a:rPr lang="ru-RU" sz="2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повышению </a:t>
            </a:r>
            <a:r>
              <a:rPr lang="ru-RU" sz="2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расходования </a:t>
            </a:r>
            <a:r>
              <a:rPr lang="ru-RU" sz="25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- 1</a:t>
            </a:r>
            <a:endParaRPr lang="ru-RU" sz="25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304" y="1628800"/>
            <a:ext cx="8574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право сообщества собственников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 от способа управления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</a:t>
            </a:r>
            <a: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формировать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содержания общего имущества на специальном </a:t>
            </a:r>
            <a: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счете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аналогии со специальным счетом для формирования фонда капитального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ремонта)</a:t>
            </a:r>
            <a:endParaRPr lang="ru-RU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187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специальный счет  фонда содержания общего имущества открывает уполномоченное общим собранием лицо (представитель сообщества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сособственников)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номинальный владелец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счета</a:t>
            </a:r>
          </a:p>
          <a:p>
            <a:pPr marL="611187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фонда содержания общего имущества на специальном счете:</a:t>
            </a:r>
          </a:p>
          <a:p>
            <a:pPr marL="1068387" lvl="2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формируются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регулярных (ежемесячных) взносов собственников помещений на управление, содержание и текущий ремонт общего имущества (и других источников) </a:t>
            </a:r>
          </a:p>
          <a:p>
            <a:pPr marL="1068387" lvl="2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используются для оплаты общих расходов на управление, содержание и текущий ремонт  общего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имущества, оплату коммунальных ресурсов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МКД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факту оказания услуг, выполнения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  <a:endParaRPr lang="ru-RU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8387" lvl="2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составе фонда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(должен) формироваться резервный фонд</a:t>
            </a:r>
          </a:p>
          <a:p>
            <a:pPr marL="611187" lvl="1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ru-RU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10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188640"/>
            <a:ext cx="82116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повышению </a:t>
            </a:r>
            <a:r>
              <a:rPr lang="ru-RU" sz="2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сособственников общего имущества за его надлежащее </a:t>
            </a:r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  <a:endParaRPr lang="ru-RU" sz="2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871" y="1628800"/>
            <a:ext cx="836860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Определить, что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обязательства по заключаемым представителем сообщества сособственников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имущества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договорам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 рамках предоставленных полномочий)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возникают у собственников помещений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МКД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7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возникновении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дефицита средств в фонде содержания общего имущества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сособственники общего имущества обязаны покрыть образовавшуюся задолженность по общим обязательствам, возникшим на основании решения общего собрания, по оплате оказанных услуг, выполненных работ путем 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внесения дополнительных взносов </a:t>
            </a:r>
          </a:p>
          <a:p>
            <a:pPr marL="444500">
              <a:spcAft>
                <a:spcPts val="600"/>
              </a:spcAft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Сособственники общего имущества солидарно несут субсидиарную ответственность по общим обязательствам в пределах невнесенной части дополнительного взноса  каждого из сособственников (по аналогии со статьей 123</a:t>
            </a:r>
            <a:r>
              <a:rPr lang="ru-RU" sz="1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Гражданского кодекса)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9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Ужесточить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в отношении собственника помещения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исполняющего обязанность по участию в общих расходах на содержание общего имущества, право принятия решения о применении которых должно принадлежать сообществу сособственников общего имущества (общему собранию)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11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45259"/>
            <a:ext cx="9192362" cy="2427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" r="-565"/>
          <a:stretch/>
        </p:blipFill>
        <p:spPr bwMode="auto">
          <a:xfrm>
            <a:off x="1620000" y="4445259"/>
            <a:ext cx="6372000" cy="2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1497" y="2132856"/>
            <a:ext cx="799188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ул. Тверская, 20, стр. 1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тел./факс: 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(495) 363 50 </a:t>
            </a: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(495) 787 45 20   </a:t>
            </a:r>
            <a:r>
              <a:rPr lang="ru-RU" sz="28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13226" y="6402509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www.urbaneconomics.ru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915816" y="116632"/>
            <a:ext cx="6120680" cy="1464945"/>
            <a:chOff x="2915816" y="116632"/>
            <a:chExt cx="6120680" cy="1464945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116632"/>
              <a:ext cx="3672408" cy="1464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915816" y="510549"/>
              <a:ext cx="612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НАШИ КОНТАКТЫ</a:t>
              </a:r>
              <a:endParaRPr lang="ru-RU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8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363" y="260648"/>
            <a:ext cx="8211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сособственниками общим имуществом в многоквартирном доме</a:t>
            </a:r>
            <a:endParaRPr lang="ru-RU" sz="3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870" y="1687354"/>
            <a:ext cx="83686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 РФ предполагает коллективное управление общим имуществом, через институт общего собрания собственников помещений в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</a:t>
            </a:r>
          </a:p>
          <a:p>
            <a:pPr marL="268288">
              <a:spcAft>
                <a:spcPts val="1200"/>
              </a:spcAft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Жилищный кодекс РФ предусматривает 97 случаев по которым решение  может приниматься только на общем собрании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Сложность принятия решений по управлению общим имуществом  большим числом собственников на общем собрании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создания ТСЖ, ЖК, ЖСК или иного СПК часть функций собственников передается созданной организации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июне 2011 года поправками разрешено создание советов МКД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определена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ответственность собственников за состояние общего имущества в МКД и за оплату коммунальных ресурсов (каждый отвечает только за свой платеж)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механизмов защиты общих интересов, нарушаемых  отдельными недобросовестными собственниками или сторонними лицами (УК и РСО)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2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1" y="44624"/>
            <a:ext cx="8206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Товарищества собственников жилья (кондоминиумы), ассоциации собственников в разных странах</a:t>
            </a:r>
            <a:endParaRPr lang="ru-RU" sz="3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108492"/>
              </p:ext>
            </p:extLst>
          </p:nvPr>
        </p:nvGraphicFramePr>
        <p:xfrm>
          <a:off x="451871" y="1804987"/>
          <a:ext cx="8206354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998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88" y="188640"/>
            <a:ext cx="82063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неэффективного функционирования института управления общим имуществом в МКД его сособственниками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188" y="1725256"/>
            <a:ext cx="821167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собрание в большинстве МКД не работает как инструмент управления общим имуществом его сособственниками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сособственниками замещено «внешним управлением» (решения принимают управляющие организации, органы местного самоуправления, органы государственной власти</a:t>
            </a:r>
            <a:r>
              <a:rPr lang="ru-RU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Собственники не контролируют качество и объемы работ по содержанию и ремонту общего имущества</a:t>
            </a:r>
            <a:endParaRPr lang="ru-RU" sz="1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осуществляющая управление и/или обслуживание общего имущества отвечает за надлежащее состояние общего имущества не зависимо от размера платежей собственников помещений в МКД.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</a:t>
            </a:r>
            <a:r>
              <a:rPr lang="ru-RU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 механизмы борьбы с неплательщиками и с воровством коммунальных ресурсов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Усилено административное </a:t>
            </a:r>
            <a:r>
              <a:rPr lang="ru-RU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управление* </a:t>
            </a:r>
            <a:endParaRPr lang="ru-RU" sz="1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4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260648"/>
            <a:ext cx="8211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структуре собственности управляющих организаций  </a:t>
            </a:r>
            <a:endParaRPr lang="ru-RU" sz="3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649" y="6400117"/>
            <a:ext cx="84604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Источник: Минрегионразвития, форма статистического наблюдения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22-ЖКХ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(реформа)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89603"/>
              </p:ext>
            </p:extLst>
          </p:nvPr>
        </p:nvGraphicFramePr>
        <p:xfrm>
          <a:off x="451871" y="1628800"/>
          <a:ext cx="820635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82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1" y="260648"/>
            <a:ext cx="8206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числа МКД под управлением ТСЖ, ЖК или иным кооперативом </a:t>
            </a:r>
            <a:endParaRPr lang="ru-RU" sz="3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472148"/>
              </p:ext>
            </p:extLst>
          </p:nvPr>
        </p:nvGraphicFramePr>
        <p:xfrm>
          <a:off x="451871" y="1628800"/>
          <a:ext cx="82116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1871" y="6400134"/>
            <a:ext cx="84604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Источник: Минрегионразвития, форма статистического наблюдения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22-ЖКХ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(реформа)</a:t>
            </a:r>
          </a:p>
        </p:txBody>
      </p:sp>
    </p:spTree>
    <p:extLst>
      <p:ext uri="{BB962C8B-B14F-4D97-AF65-F5344CB8AC3E}">
        <p14:creationId xmlns:p14="http://schemas.microsoft.com/office/powerpoint/2010/main" val="3036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1" y="44624"/>
            <a:ext cx="82154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повышению </a:t>
            </a:r>
            <a:r>
              <a:rPr lang="ru-RU" sz="2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управления сособственниками общим </a:t>
            </a:r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имуществом</a:t>
            </a:r>
            <a:endParaRPr lang="ru-RU" sz="2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7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659" y="1610752"/>
            <a:ext cx="81906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AutoNum type="arabicPeriod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перечень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вопросов,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решений по которым относится к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исключительной компетенции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общего собрания собственников помещений в МКД (сособственников общего имущества)</a:t>
            </a:r>
          </a:p>
          <a:p>
            <a:pPr marL="444500">
              <a:spcAft>
                <a:spcPts val="1200"/>
              </a:spcAft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Полномочия общего собрания по принятию решений по остальным вопросам могут быть делегированы представителю сообщества сособственников общего имущества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Пересмотреть требования к количеству голосов, необходимых для принятия решений общим собранием, и подход к учету голосов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Определить полномочия представителя сообщества сособственников общего имущества, а также возможность решением общего собрания передать  представителю полномочия по принятию решений по вопросам, не относящимся к исключительной компетенции общего собрания </a:t>
            </a:r>
          </a:p>
          <a:p>
            <a:pPr marL="444500">
              <a:spcAft>
                <a:spcPts val="1200"/>
              </a:spcAft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Представитель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сообщества сособственников общего имущества  в МКД действует без доверенности, на основании решения общего собрания, в соответствии с полномочиями, определенными таким решением и законом </a:t>
            </a:r>
          </a:p>
        </p:txBody>
      </p:sp>
    </p:spTree>
    <p:extLst>
      <p:ext uri="{BB962C8B-B14F-4D97-AF65-F5344CB8AC3E}">
        <p14:creationId xmlns:p14="http://schemas.microsoft.com/office/powerpoint/2010/main" val="9327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188640"/>
            <a:ext cx="82116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развитию </a:t>
            </a:r>
            <a:r>
              <a:rPr lang="ru-RU" sz="2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института представительства  сообщества сособственников общего </a:t>
            </a:r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 - 1</a:t>
            </a:r>
            <a:endParaRPr lang="ru-RU" sz="2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870" y="1796708"/>
            <a:ext cx="82116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Представителем сообщества сособственников общего имущества в МКД могут быть:</a:t>
            </a:r>
          </a:p>
          <a:p>
            <a:pPr marL="804863" indent="-268288">
              <a:spcAft>
                <a:spcPts val="1200"/>
              </a:spcAft>
              <a:buNone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 совет МКД, избранный общим собранием (один из собственников помещений при небольшом числе собственников)</a:t>
            </a:r>
          </a:p>
          <a:p>
            <a:pPr marL="804863" indent="-268288">
              <a:spcAft>
                <a:spcPts val="1200"/>
              </a:spcAft>
              <a:buNone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юридическое лицо, созданное по решению сособственников общего имущества в МКД</a:t>
            </a:r>
          </a:p>
          <a:p>
            <a:pPr marL="804863" indent="-268288">
              <a:spcAft>
                <a:spcPts val="1200"/>
              </a:spcAft>
              <a:buNone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привлеченное (нанятое) на основании решения общего собрания стороннее лицо (индивидуальный предприниматель, юридическое лицо), обладающее необходимой квалификацией («управдом»), на основе договора, существенные условия которого определены Жилищным кодексом («договор жилищного агентирования»)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8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304" y="44624"/>
            <a:ext cx="8424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развитию </a:t>
            </a:r>
            <a:r>
              <a:rPr lang="ru-RU" sz="2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института представительства  сообщества сособственников общего </a:t>
            </a:r>
            <a:r>
              <a:rPr lang="ru-RU" sz="2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 - 2</a:t>
            </a:r>
            <a:endParaRPr lang="ru-RU" sz="2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871" y="1628800"/>
            <a:ext cx="829937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представителя сообщества собственников общего имущества в МКД могут включать:</a:t>
            </a:r>
          </a:p>
          <a:p>
            <a:pPr marL="554037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сообщества сособственников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имущества, их общих интересов в отношениях с третьими лицами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отдельным собственником помещения в МКД</a:t>
            </a:r>
          </a:p>
          <a:p>
            <a:pPr marL="554037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 проектов решений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 принятия их общим собранием,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созыв и организацию проведения общего собрания</a:t>
            </a:r>
          </a:p>
          <a:p>
            <a:pPr marL="554037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оперативных решений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осуществление необходимых действий для выполнения решений общего 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собрания</a:t>
            </a:r>
            <a:endParaRPr lang="ru-RU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4037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(подписание) от имени всех сособственников договоров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оказание услуг, выполнение работ по управлению, содержанию и ремонту общего имущества,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исполнения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договорных обязательств  привлеченными лицами </a:t>
            </a:r>
            <a:endParaRPr lang="ru-RU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4037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существление </a:t>
            </a:r>
            <a: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оплаты </a:t>
            </a:r>
            <a:r>
              <a:rPr lang="ru-RU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оказанных услуг, выполненных работ, других общих расходов сообщества </a:t>
            </a:r>
            <a:r>
              <a:rPr lang="ru-RU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сособственников общего имущества (в рамках утвержденного общим собранием годового бюджета</a:t>
            </a:r>
            <a:r>
              <a:rPr lang="ru-RU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t>9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1212</Words>
  <Application>Microsoft Office PowerPoint</Application>
  <PresentationFormat>Экран (4:3)</PresentationFormat>
  <Paragraphs>112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 В. Лифанова</dc:creator>
  <cp:lastModifiedBy>AKozlov</cp:lastModifiedBy>
  <cp:revision>60</cp:revision>
  <dcterms:created xsi:type="dcterms:W3CDTF">2017-09-06T09:11:37Z</dcterms:created>
  <dcterms:modified xsi:type="dcterms:W3CDTF">2017-10-13T11:43:51Z</dcterms:modified>
</cp:coreProperties>
</file>