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88" r:id="rId4"/>
    <p:sldId id="289" r:id="rId5"/>
    <p:sldId id="290" r:id="rId6"/>
    <p:sldId id="291" r:id="rId7"/>
    <p:sldId id="292" r:id="rId8"/>
    <p:sldId id="28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1CDAC3FE-4DF1-1B41-B7E6-BE3C7ACAED8C}">
          <p14:sldIdLst>
            <p14:sldId id="256"/>
            <p14:sldId id="274"/>
            <p14:sldId id="288"/>
            <p14:sldId id="289"/>
            <p14:sldId id="290"/>
            <p14:sldId id="291"/>
            <p14:sldId id="292"/>
            <p14:sldId id="283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60C8AF"/>
    <a:srgbClr val="75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62" autoAdjust="0"/>
  </p:normalViewPr>
  <p:slideViewPr>
    <p:cSldViewPr>
      <p:cViewPr>
        <p:scale>
          <a:sx n="108" d="100"/>
          <a:sy n="108" d="100"/>
        </p:scale>
        <p:origin x="-169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A6F3C-2FBC-4C42-8A33-5EAD28A1F519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EFB6-F633-3B40-B08D-41B8BB9BF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4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5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3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4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3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8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2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0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8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0C8AF"/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B393-4577-40CB-A281-C8ECAE79DA93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8A98-6669-4968-80F2-8FDB4EE8B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43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khkontrol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rokr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0" descr="презентация титул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" b="5274"/>
          <a:stretch/>
        </p:blipFill>
        <p:spPr>
          <a:xfrm>
            <a:off x="-47130" y="0"/>
            <a:ext cx="9191130" cy="68580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2815" y="3573016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glow rad="165100">
                    <a:schemeClr val="bg1">
                      <a:alpha val="55000"/>
                    </a:schemeClr>
                  </a:glow>
                </a:effectLst>
              </a:rPr>
              <a:t>Методика и результаты оценки информационной открытости сайтов региональных операторов капитального ремонта общего имущества многоквартирных домов</a:t>
            </a:r>
            <a:endParaRPr lang="ru-RU" sz="3200" dirty="0">
              <a:effectLst>
                <a:glow rad="165100">
                  <a:schemeClr val="bg1">
                    <a:alpha val="5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021288"/>
            <a:ext cx="585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glow rad="165100">
                    <a:schemeClr val="bg1">
                      <a:alpha val="55000"/>
                    </a:schemeClr>
                  </a:glow>
                </a:effectLst>
              </a:rPr>
              <a:t>2018 г. </a:t>
            </a:r>
            <a:endParaRPr lang="ru-RU" sz="2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4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5556" y="248164"/>
            <a:ext cx="799288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dirty="0" smtClean="0"/>
          </a:p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Методика оценки открытости сайтов региональных операторов</a:t>
            </a:r>
          </a:p>
          <a:p>
            <a:pPr marL="285750" indent="-285750" algn="just">
              <a:buFontTx/>
              <a:buChar char="-"/>
            </a:pPr>
            <a:endParaRPr lang="ru-RU" sz="1500" b="1" dirty="0" smtClean="0"/>
          </a:p>
          <a:p>
            <a:pPr marL="285750" indent="-285750" algn="just">
              <a:buFontTx/>
              <a:buChar char="-"/>
            </a:pPr>
            <a:endParaRPr lang="ru-RU" sz="1500" b="1" dirty="0"/>
          </a:p>
          <a:p>
            <a:pPr algn="just"/>
            <a:r>
              <a:rPr lang="ru-RU" sz="2400" b="1" dirty="0" smtClean="0"/>
              <a:t>Содержит 4 основных раздела</a:t>
            </a:r>
            <a:endParaRPr lang="en-US" sz="32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Общая информация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Реализация программ капитального ремонта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Работа с собственниками</a:t>
            </a: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Оформление сайта</a:t>
            </a:r>
            <a:endParaRPr lang="ru-RU" sz="2000" dirty="0"/>
          </a:p>
          <a:p>
            <a:pPr lvl="0" algn="ctr"/>
            <a:endParaRPr lang="ru-RU" sz="1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5868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5556" y="248164"/>
            <a:ext cx="79928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Раздел 1: Общая информация </a:t>
            </a:r>
            <a:endParaRPr lang="ru-RU" sz="1500" b="1" dirty="0" smtClean="0"/>
          </a:p>
          <a:p>
            <a:pPr marL="285750" indent="-285750" algn="just">
              <a:buFontTx/>
              <a:buChar char="-"/>
            </a:pPr>
            <a:endParaRPr lang="ru-RU" sz="1500" b="1" dirty="0"/>
          </a:p>
          <a:p>
            <a:pPr algn="just"/>
            <a:r>
              <a:rPr lang="ru-RU" sz="2400" b="1" dirty="0" smtClean="0"/>
              <a:t>Наполнение раздела (нововведение):</a:t>
            </a:r>
          </a:p>
          <a:p>
            <a:pPr algn="just"/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Анкеты руководителя регионального оператора (+ </a:t>
            </a:r>
            <a:r>
              <a:rPr lang="ru-RU" sz="2000" dirty="0" smtClean="0"/>
              <a:t>наличие фото)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годового отчета Регионального </a:t>
            </a:r>
            <a:r>
              <a:rPr lang="ru-RU" sz="2000" dirty="0" smtClean="0"/>
              <a:t>оператора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информации о собранных взносах на капитальный ремонт  в доступном для собственников </a:t>
            </a:r>
            <a:r>
              <a:rPr lang="ru-RU" sz="2000" dirty="0" smtClean="0"/>
              <a:t>формате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информации об израсходованных на проведение работ по капитальному ремонту взносах на капитальный ремонт в доступном для собственников </a:t>
            </a:r>
            <a:r>
              <a:rPr lang="ru-RU" sz="2000" dirty="0" smtClean="0"/>
              <a:t>формате</a:t>
            </a:r>
          </a:p>
          <a:p>
            <a:pPr marL="342900" indent="-342900">
              <a:buFontTx/>
              <a:buChar char="-"/>
            </a:pPr>
            <a:endParaRPr lang="ru-RU" sz="2000" b="1" dirty="0" smtClean="0"/>
          </a:p>
          <a:p>
            <a:pPr algn="just"/>
            <a:endParaRPr lang="ru-RU" sz="1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635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248164"/>
            <a:ext cx="842493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/>
              <a:t>Раздел 2: Реализация программ капитального ремонта </a:t>
            </a:r>
            <a:endParaRPr lang="ru-RU" sz="1500" b="1" dirty="0" smtClean="0"/>
          </a:p>
          <a:p>
            <a:pPr marL="285750" indent="-285750" algn="just">
              <a:buFontTx/>
              <a:buChar char="-"/>
            </a:pPr>
            <a:endParaRPr lang="ru-RU" sz="1500" b="1" dirty="0"/>
          </a:p>
          <a:p>
            <a:pPr algn="just"/>
            <a:r>
              <a:rPr lang="ru-RU" sz="2400" b="1" dirty="0" smtClean="0"/>
              <a:t>Наполнение раздела (нововведение):</a:t>
            </a:r>
          </a:p>
          <a:p>
            <a:pPr algn="just"/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информации о  результатах </a:t>
            </a:r>
            <a:r>
              <a:rPr lang="ru-RU" sz="2000" dirty="0" smtClean="0"/>
              <a:t>выполнения Региональной </a:t>
            </a:r>
            <a:r>
              <a:rPr lang="ru-RU" sz="2000" dirty="0"/>
              <a:t>программы капитального ремонта  в доступном для собственников формате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отчета согласно  Приказу Минстроя </a:t>
            </a:r>
            <a:r>
              <a:rPr lang="ru-RU" sz="2000" dirty="0" smtClean="0"/>
              <a:t>России </a:t>
            </a:r>
            <a:r>
              <a:rPr lang="ru-RU" sz="2000" dirty="0"/>
              <a:t>от 30.12.2015 </a:t>
            </a:r>
            <a:r>
              <a:rPr lang="ru-RU" sz="2000" dirty="0" smtClean="0"/>
              <a:t>N965/</a:t>
            </a:r>
            <a:r>
              <a:rPr lang="ru-RU" sz="2000" dirty="0" err="1" smtClean="0"/>
              <a:t>пр</a:t>
            </a:r>
            <a:r>
              <a:rPr lang="ru-RU" sz="2000" dirty="0" smtClean="0"/>
              <a:t> 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реестра квалифицированных </a:t>
            </a:r>
            <a:r>
              <a:rPr lang="ru-RU" sz="2000" dirty="0" smtClean="0"/>
              <a:t>подрядчиков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Переход на отчетность,  обеспечен с главной страницы сайта регионального оператора</a:t>
            </a:r>
          </a:p>
        </p:txBody>
      </p:sp>
    </p:spTree>
    <p:extLst>
      <p:ext uri="{BB962C8B-B14F-4D97-AF65-F5344CB8AC3E}">
        <p14:creationId xmlns:p14="http://schemas.microsoft.com/office/powerpoint/2010/main" val="16731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5556" y="248164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/>
              <a:t>Раздел 3: Работа с собственниками</a:t>
            </a:r>
            <a:endParaRPr lang="ru-RU" sz="1500" b="1" dirty="0" smtClean="0"/>
          </a:p>
          <a:p>
            <a:pPr marL="285750" indent="-285750" algn="just">
              <a:buFontTx/>
              <a:buChar char="-"/>
            </a:pPr>
            <a:endParaRPr lang="ru-RU" sz="1500" b="1" dirty="0"/>
          </a:p>
          <a:p>
            <a:pPr algn="just"/>
            <a:r>
              <a:rPr lang="ru-RU" sz="2400" b="1" dirty="0" smtClean="0"/>
              <a:t>Наполнение раздела (нововведение):</a:t>
            </a:r>
          </a:p>
          <a:p>
            <a:pPr algn="just"/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возможности оплатить взнос на капитальный </a:t>
            </a:r>
            <a:r>
              <a:rPr lang="ru-RU" sz="2000" dirty="0" smtClean="0"/>
              <a:t>ремонт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информации о видах, объемах и способах получения субсидий, льгот и компенсаций взноса на капитальный </a:t>
            </a:r>
            <a:r>
              <a:rPr lang="ru-RU" sz="2000" dirty="0" smtClean="0"/>
              <a:t>ремонт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графика приёма </a:t>
            </a:r>
            <a:r>
              <a:rPr lang="ru-RU" sz="2000" dirty="0" smtClean="0"/>
              <a:t>собственников </a:t>
            </a:r>
            <a:r>
              <a:rPr lang="ru-RU" sz="2000" dirty="0"/>
              <a:t>сотрудниками регионального </a:t>
            </a:r>
            <a:r>
              <a:rPr lang="ru-RU" sz="2000" dirty="0" smtClean="0"/>
              <a:t>оператора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"активной" новостной </a:t>
            </a:r>
            <a:r>
              <a:rPr lang="ru-RU" sz="2000" dirty="0" smtClean="0"/>
              <a:t>ленты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</a:t>
            </a:r>
            <a:r>
              <a:rPr lang="ru-RU" sz="2000" dirty="0" err="1"/>
              <a:t>инфографики</a:t>
            </a:r>
            <a:r>
              <a:rPr lang="ru-RU" sz="2000" dirty="0"/>
              <a:t> по вопросам функционирования системы капитального </a:t>
            </a:r>
            <a:r>
              <a:rPr lang="ru-RU" sz="2000" dirty="0" smtClean="0"/>
              <a:t>ремонта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на сайте информации о взаимодействии с общественными </a:t>
            </a:r>
            <a:r>
              <a:rPr lang="ru-RU" sz="2000" dirty="0" smtClean="0"/>
              <a:t>организациями</a:t>
            </a:r>
            <a:endParaRPr lang="ru-RU" sz="2000" dirty="0"/>
          </a:p>
          <a:p>
            <a:pPr marL="342900" indent="-342900">
              <a:buFontTx/>
              <a:buChar char="-"/>
            </a:pPr>
            <a:endParaRPr lang="ru-RU" sz="2000" b="1" dirty="0" smtClean="0"/>
          </a:p>
          <a:p>
            <a:pPr algn="just"/>
            <a:endParaRPr lang="ru-RU" sz="1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9046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57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5556" y="248164"/>
            <a:ext cx="79928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/>
              <a:t>Раздел 4: Оформление сайта</a:t>
            </a:r>
            <a:endParaRPr lang="ru-RU" sz="1500" b="1" dirty="0" smtClean="0"/>
          </a:p>
          <a:p>
            <a:pPr marL="285750" indent="-285750" algn="just">
              <a:buFontTx/>
              <a:buChar char="-"/>
            </a:pPr>
            <a:endParaRPr lang="ru-RU" sz="1500" b="1" dirty="0"/>
          </a:p>
          <a:p>
            <a:pPr algn="just"/>
            <a:r>
              <a:rPr lang="ru-RU" sz="2400" b="1" dirty="0" smtClean="0"/>
              <a:t>Наполнение раздела (нововведение):</a:t>
            </a:r>
          </a:p>
          <a:p>
            <a:pPr algn="just"/>
            <a:endParaRPr lang="ru-RU" sz="2400" b="1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Видимость </a:t>
            </a:r>
            <a:r>
              <a:rPr lang="ru-RU" sz="2000" dirty="0"/>
              <a:t>сайта поисковым </a:t>
            </a:r>
            <a:r>
              <a:rPr lang="ru-RU" sz="2000" dirty="0" smtClean="0"/>
              <a:t>системам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Реализована </a:t>
            </a:r>
            <a:r>
              <a:rPr lang="ru-RU" sz="2000" dirty="0"/>
              <a:t>возможность поиска по </a:t>
            </a:r>
            <a:r>
              <a:rPr lang="ru-RU" sz="2000" dirty="0" smtClean="0"/>
              <a:t>сайту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Наличие </a:t>
            </a:r>
            <a:r>
              <a:rPr lang="ru-RU" sz="2000" dirty="0"/>
              <a:t>версии для слабовидящих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Удобство </a:t>
            </a:r>
            <a:r>
              <a:rPr lang="ru-RU" sz="2000" dirty="0"/>
              <a:t>пользование </a:t>
            </a:r>
            <a:r>
              <a:rPr lang="ru-RU" sz="2000" dirty="0" smtClean="0"/>
              <a:t>сайтом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Визуальная </a:t>
            </a:r>
            <a:r>
              <a:rPr lang="ru-RU" sz="2000" dirty="0"/>
              <a:t>нагрузка распределена по всей </a:t>
            </a:r>
            <a:r>
              <a:rPr lang="ru-RU" sz="2000" dirty="0" smtClean="0"/>
              <a:t>странице</a:t>
            </a:r>
          </a:p>
          <a:p>
            <a:pPr marL="342900" indent="-342900">
              <a:buFontTx/>
              <a:buChar char="-"/>
            </a:pP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Все эл</a:t>
            </a:r>
            <a:r>
              <a:rPr lang="ru-RU" sz="2000" dirty="0"/>
              <a:t>е</a:t>
            </a:r>
            <a:r>
              <a:rPr lang="ru-RU" sz="2000" dirty="0" smtClean="0"/>
              <a:t>менты </a:t>
            </a:r>
            <a:r>
              <a:rPr lang="ru-RU" sz="2000" dirty="0"/>
              <a:t>сайта одинакового графического </a:t>
            </a:r>
            <a:r>
              <a:rPr lang="ru-RU" sz="2000" dirty="0" smtClean="0"/>
              <a:t>подчерка </a:t>
            </a:r>
            <a:endParaRPr lang="ru-RU" sz="2000" dirty="0"/>
          </a:p>
          <a:p>
            <a:pPr marL="342900" indent="-342900">
              <a:buFontTx/>
              <a:buChar char="-"/>
            </a:pPr>
            <a:endParaRPr lang="ru-RU" sz="2000" b="1" dirty="0" smtClean="0"/>
          </a:p>
          <a:p>
            <a:pPr algn="just"/>
            <a:endParaRPr lang="ru-RU" sz="15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9710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5949" y="160527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/>
              <a:t>Методика проведения оценки</a:t>
            </a:r>
            <a:endParaRPr lang="ru-RU" sz="1500" b="1" dirty="0"/>
          </a:p>
          <a:p>
            <a:pPr algn="ctr"/>
            <a:r>
              <a:rPr lang="ru-RU" sz="2000" dirty="0" smtClean="0"/>
              <a:t>Оценка в очередной раз проводилась НП «ЖКХ Контроль» совместно с Ассоциацией </a:t>
            </a:r>
            <a:r>
              <a:rPr lang="ru-RU" sz="2000" dirty="0"/>
              <a:t>региональных операторов капитального ремонта многоквартирных </a:t>
            </a:r>
            <a:r>
              <a:rPr lang="ru-RU" sz="2000" dirty="0" smtClean="0"/>
              <a:t>домов в период с 15 января 2018 до 15 февраля 2018</a:t>
            </a:r>
            <a:endParaRPr lang="en-US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3793" y="1657533"/>
            <a:ext cx="3384376" cy="7259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Принятие решения о проведении мониторинга</a:t>
            </a:r>
            <a:endParaRPr lang="ru-RU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608200"/>
            <a:ext cx="3528392" cy="12015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Проведение мероприятий по мониторингу открытости Разделов 1 и 2 </a:t>
            </a:r>
          </a:p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Проводится </a:t>
            </a:r>
            <a:r>
              <a:rPr lang="ru-RU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АРОКРом</a:t>
            </a:r>
            <a:endParaRPr lang="ru-RU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3793" y="4144471"/>
            <a:ext cx="3384376" cy="7259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Обсуждение полученных результатов</a:t>
            </a:r>
            <a:endParaRPr lang="ru-RU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91315" y="5445224"/>
            <a:ext cx="4942155" cy="8143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Информирование всех заинтересованных сторон о результатах мониторинга </a:t>
            </a:r>
            <a:r>
              <a:rPr lang="ru-RU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информационной открытости</a:t>
            </a:r>
            <a:endParaRPr lang="ru-RU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69538" y="2606195"/>
            <a:ext cx="3489299" cy="12015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Проведение мероприятий по мониторингу открытости Разделов 3 и 4 </a:t>
            </a:r>
          </a:p>
          <a:p>
            <a:pPr algn="ctr"/>
            <a:r>
              <a:rPr lang="ru-RU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Проводится НП «ЖКХ Контроль»</a:t>
            </a:r>
            <a:endParaRPr lang="ru-RU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851920" y="3023956"/>
            <a:ext cx="1217618" cy="366040"/>
          </a:xfrm>
          <a:prstGeom prst="leftRightArrow">
            <a:avLst>
              <a:gd name="adj1" fmla="val 2404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373723" y="2424151"/>
            <a:ext cx="174011" cy="750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19864184">
            <a:off x="6147905" y="4013556"/>
            <a:ext cx="122413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12490424">
            <a:off x="1722112" y="4007365"/>
            <a:ext cx="122413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373722" y="4869160"/>
            <a:ext cx="174012" cy="57606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презентац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24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332656"/>
            <a:ext cx="79928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000" b="1" dirty="0" smtClean="0"/>
              <a:t>Результаты рейтинга  </a:t>
            </a:r>
            <a:endParaRPr lang="ru-RU" sz="3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30051"/>
              </p:ext>
            </p:extLst>
          </p:nvPr>
        </p:nvGraphicFramePr>
        <p:xfrm>
          <a:off x="435210" y="1785125"/>
          <a:ext cx="3744416" cy="2956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676"/>
                <a:gridCol w="1059740"/>
              </a:tblGrid>
              <a:tr h="10030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ТОП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3</a:t>
                      </a:r>
                      <a:r>
                        <a:rPr lang="ru-RU" sz="1200" baseline="0" dirty="0" smtClean="0"/>
                        <a:t> максимальных значений</a:t>
                      </a:r>
                      <a:endParaRPr lang="ru-RU" sz="1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Калужская, Новосибирская, Оренбургская,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Самарская, Свердловская области и Республика Дагестан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61 (1 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20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Пензенская,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Сахалинская области, Еврейская АО, Республика Марий Эл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60 (2 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801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Воронежская,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Тульская области, Забайкальский край, Республики Тыва и Хакасия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59 (3 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55776" y="1024179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/>
              <a:t>на 15 февраля 2018 года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00181"/>
              </p:ext>
            </p:extLst>
          </p:nvPr>
        </p:nvGraphicFramePr>
        <p:xfrm>
          <a:off x="4890587" y="1783511"/>
          <a:ext cx="3744416" cy="29752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8312"/>
                <a:gridCol w="936104"/>
              </a:tblGrid>
              <a:tr h="102305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ТОП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минимальных значений</a:t>
                      </a:r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Чукотский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АО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(20 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Республика Карелия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38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(21 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Астраханская область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baseline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(22 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место)</a:t>
                      </a:r>
                      <a:endParaRPr lang="ru-RU" sz="12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49796" y="5335854"/>
            <a:ext cx="8154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/>
              <a:t>Информацию по всем регионам можно посмотреть на сайтах</a:t>
            </a:r>
            <a:r>
              <a:rPr lang="en-US" b="1" dirty="0"/>
              <a:t> </a:t>
            </a:r>
            <a:r>
              <a:rPr lang="en-US" b="1" dirty="0">
                <a:hlinkClick r:id="rId3"/>
              </a:rPr>
              <a:t>http://gkhkontrol.ru</a:t>
            </a:r>
            <a:r>
              <a:rPr lang="en-US" b="1" dirty="0"/>
              <a:t> </a:t>
            </a:r>
            <a:r>
              <a:rPr lang="ru-RU" b="1" dirty="0"/>
              <a:t>и </a:t>
            </a:r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arokr.ru</a:t>
            </a:r>
            <a:r>
              <a:rPr lang="ru-RU" b="1" dirty="0" smtClean="0"/>
              <a:t>, которая будет доступна начиная с 02 марта 2018 года.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994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презентация задни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376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развития сети общественного контроля в сфере ЖКХ в регионах Российской Федерации</dc:title>
  <dc:creator>1запуск BeCompact</dc:creator>
  <cp:lastModifiedBy>AKozlov</cp:lastModifiedBy>
  <cp:revision>139</cp:revision>
  <dcterms:created xsi:type="dcterms:W3CDTF">2014-03-18T07:12:52Z</dcterms:created>
  <dcterms:modified xsi:type="dcterms:W3CDTF">2018-03-02T13:38:29Z</dcterms:modified>
</cp:coreProperties>
</file>