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66" r:id="rId5"/>
    <p:sldId id="260" r:id="rId6"/>
    <p:sldId id="267" r:id="rId7"/>
    <p:sldId id="286" r:id="rId8"/>
    <p:sldId id="268" r:id="rId9"/>
    <p:sldId id="271" r:id="rId10"/>
    <p:sldId id="273" r:id="rId11"/>
    <p:sldId id="272" r:id="rId12"/>
    <p:sldId id="274" r:id="rId13"/>
    <p:sldId id="284" r:id="rId14"/>
    <p:sldId id="276" r:id="rId15"/>
    <p:sldId id="275" r:id="rId16"/>
    <p:sldId id="287" r:id="rId17"/>
    <p:sldId id="269" r:id="rId18"/>
    <p:sldId id="277" r:id="rId19"/>
    <p:sldId id="278" r:id="rId20"/>
    <p:sldId id="282" r:id="rId21"/>
    <p:sldId id="279" r:id="rId22"/>
    <p:sldId id="259" r:id="rId23"/>
    <p:sldId id="281" r:id="rId24"/>
    <p:sldId id="283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117" d="100"/>
          <a:sy n="117" d="100"/>
        </p:scale>
        <p:origin x="-145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xmlns="" id="{87F8E4F7-8772-46F1-A2D9-C5A05B348AAD}"/>
              </a:ext>
            </a:extLst>
          </p:cNvPr>
          <p:cNvSpPr/>
          <p:nvPr/>
        </p:nvSpPr>
        <p:spPr>
          <a:xfrm>
            <a:off x="490531" y="909340"/>
            <a:ext cx="8215370" cy="395587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82A116-61E6-4795-B576-FBDDFEDA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50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Межрегиональное совещание. </a:t>
            </a:r>
            <a:b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«Развитие системы общественного контроля</a:t>
            </a:r>
            <a:b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в ЖКХ». </a:t>
            </a:r>
            <a:b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endParaRPr lang="ru-RU" sz="4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06" y="5370940"/>
            <a:ext cx="3792687" cy="10769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6873" y="5440113"/>
            <a:ext cx="31683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12-13 апреля 2018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КАЗАНЬ</a:t>
            </a:r>
            <a:endParaRPr lang="ru-RU" sz="2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0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374582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</a:t>
            </a:r>
            <a:r>
              <a:rPr lang="ru-RU" sz="4000" b="1" dirty="0" err="1">
                <a:latin typeface="Cambria" pitchFamily="18" charset="0"/>
              </a:rPr>
              <a:t>ЧистоПитер</a:t>
            </a:r>
            <a:r>
              <a:rPr lang="ru-RU" sz="4000" b="1" dirty="0">
                <a:latin typeface="Cambria" pitchFamily="18" charset="0"/>
              </a:rPr>
              <a:t>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1916832"/>
            <a:ext cx="8229600" cy="453650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687960" y="2078448"/>
            <a:ext cx="805820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Этапы и реализация проекта.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1. Приглашаются несколько «образцовых» собственников или председатель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МКД, волонтеры. 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2. Выбирается парадная лестница в запущенном состоянии (разрисованная, замазанная коммунальщиками, разрушенная, возможно сгоревшая), 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3. Выбранные участники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начинают приводить парадную в надлежащее состояние (отмывать, реставрировать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) парадную.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4. После того как участники отмыли «парадную», их переодевают в костюмы конца 19 века.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5. Собственники говорят о, том, что если самим жильцам не озаботится состоянием своих парадных, то очень долго можно жить в помойке и, ругать коммунальщиков, и безосновательно говорить про «культурную столицу» и «город-музей».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Призывают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всех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относиться к наследию с уважением и заботой.</a:t>
            </a:r>
          </a:p>
        </p:txBody>
      </p:sp>
    </p:spTree>
    <p:extLst>
      <p:ext uri="{BB962C8B-B14F-4D97-AF65-F5344CB8AC3E}">
        <p14:creationId xmlns:p14="http://schemas.microsoft.com/office/powerpoint/2010/main" val="20789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274638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«Музей-парадная»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1620846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432650" y="1692276"/>
            <a:ext cx="83582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Проект создан привлечь внимание общественности к исторически-оригинальному облику жилого старого фонда, показать нравы и нормы коммунального быта прошлого и разнообразить экскурсионную  палитру и добавить  массу неожидаемых эмоций для всех тех, кто активно знакомится с Санкт-Петербургом.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За последние годы наметилась ощутимая потребность в расширении целевых экскурсионных мероприятий в сторону ознакомления именно с подспудным Петербургом, если сказать образно – проникновение ему под кожу, в самую скрытую, даже от большинства жителей города, часть, где могут происходить просто ошеломительные открытия, подобные обнаружению уникальных художественных полотен, скрытых под слоями штукатурки и краски. Советский и перестроечный период истории России был не шибко учтив к памятникам архитектуры, а уж ежели город сам по себе огромный единый памятник, то вся его уникальность и вовсе становилась сама собой разумеющейся, а где нет пиетета к собственному наследию – не будет для городского архитектурного базиса ничего позитивного.</a:t>
            </a:r>
          </a:p>
          <a:p>
            <a:pPr algn="ctr"/>
            <a:endParaRPr 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89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274638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«Музей-парадная»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1692276"/>
            <a:ext cx="8229600" cy="489108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680790" y="1887563"/>
            <a:ext cx="8458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Этапы и реализация проекта.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1. Выбирается парадная лестница в историческом центре Петербурга. 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2.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Производится ремонт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и установка дополнительных охранных систем (домофоны, замки).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3. Полностью восстанавливается весь оригинальный антураж – двери (звонки, глазки), стены и потолки (барельефы, лепнина), камины, оконные рамы и витражи, приспособления для чистки обуви и т.д.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4. На стены вешаются – исторические фотографии, дореволюционные рекламные объявления, памятки обязанностей 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дворников и швейцаров.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5. На лестничных площадках устанавливаются небольшие витрины, 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где собраны экспонаты (дверные ручки, галоши, бутылочки, 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билеты на трамвай и т.п.)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6. При входе ставятся два манекена – дворник и швейцар.</a:t>
            </a:r>
          </a:p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7. Устанавливается  ресепшен для администратора музея + место для продавца сувенирной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16661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78" y="274638"/>
            <a:ext cx="4491644" cy="6311045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xmlns="" id="{87F8E4F7-8772-46F1-A2D9-C5A05B348AAD}"/>
              </a:ext>
            </a:extLst>
          </p:cNvPr>
          <p:cNvSpPr/>
          <p:nvPr/>
        </p:nvSpPr>
        <p:spPr>
          <a:xfrm>
            <a:off x="492734" y="764704"/>
            <a:ext cx="8215370" cy="5328592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82A116-61E6-4795-B576-FBDDFEDA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50" y="2857500"/>
            <a:ext cx="8327738" cy="114300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 настоящее время создана рабочая группа в рамках</a:t>
            </a:r>
            <a:b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Федерального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Приоритетного проекта «Формирование комфортной городской среды» и повышения инвестиционной привлекательности Санкт-Петербурга по восстановлению архитектурного облика, ремонта, обустройства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башен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Местной противовоздушной обороны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(МПВО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), обеспечение возможности организации абсолютно «легальных» смотровых площадок в «видовых» местах исторической части Санкт-Петербурга для гостей и жителей города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(Проект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«МПВО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»), </a:t>
            </a:r>
            <a:b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 которую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вошли  представители  РОО «ОС МКД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»,</a:t>
            </a:r>
            <a:b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Жилищного комитета СПб и управляющих компаний.</a:t>
            </a:r>
            <a:b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Проект взят под личный контроль Вице-губернатора </a:t>
            </a:r>
            <a:b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г. Санкт-Петербург Николая Леонидовича Бондаренко.</a:t>
            </a:r>
            <a:endParaRPr lang="ru-RU" sz="2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274638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«Обзорные площадки МПВО»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1620846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1043608" y="1712410"/>
            <a:ext cx="75237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Цели проекта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 исключить нелегальные проникновения на общедомовую собственность, содержащие опасность для жизни,  </a:t>
            </a:r>
            <a:r>
              <a:rPr lang="ru-RU" sz="2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руферов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-экскурсоводов с целью наживы на туристах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 остановить акты вандализма и порчи общедомового имущества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 повышение привлекательности жилого фонда г. Санкт-Петербург, путем восстановления запущенных объектов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 капитальное  восстановление объектов – ремонт разрушенных башен МПВО с целью оптимизации и адаптации их под социальные задачи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- создание легальных смотровых площадок для туристической привлекательности г. Санкт-Петербург.</a:t>
            </a: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274638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«Обзорные площадки МПВО»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1620846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432650" y="1692276"/>
            <a:ext cx="835824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Использование башен МПВО в образовательных и туристических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целях позволит сделать посещение подобных объектов безопасным и комфортным для людей всех возрастов и социальных слоев.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В настоящее время Петербург переполнен предложениями о экскурсиях и мероприятиях на крышах города. В 90% случаев это нелегальные, ни с кем не согласованные действия на многоквартирных домах с ведением незаконной коммерческой деятельностью.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Для осуществления данной деятельности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</a:rPr>
              <a:t>руферы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-экскурсоводы прибегают ко взломам и порче различных охранных систем – начиная выводом из строя подъездных домофонов и заканчивая срезанием навесных замков и снятия дверей с петель. Также во время прогулок за частую портятся элементы кровли и фасадных элементов здания. “Экскурсии” представляют собой угрозу для жизни, посещающих их граждан, так как крыши оборудованы только кровельными ограждениями, которые принимаются за защитные сооружения, хотя данными не являются, а на некоторых крышах они отсутствуют вовсе, либо держатся на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«честном»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слове.</a:t>
            </a:r>
          </a:p>
        </p:txBody>
      </p:sp>
    </p:spTree>
    <p:extLst>
      <p:ext uri="{BB962C8B-B14F-4D97-AF65-F5344CB8AC3E}">
        <p14:creationId xmlns:p14="http://schemas.microsoft.com/office/powerpoint/2010/main" val="30832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57200" y="274638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«Обзорные площадки МПВО»</a:t>
            </a:r>
            <a:endParaRPr lang="ru-RU" sz="4000" dirty="0"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89" y="1595902"/>
            <a:ext cx="3670532" cy="2447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1597872"/>
            <a:ext cx="3671248" cy="2447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4226951"/>
            <a:ext cx="3671249" cy="2447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11" y="4226951"/>
            <a:ext cx="3677610" cy="2447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161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2667499"/>
            <a:ext cx="8064896" cy="1872208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A0833C-A59B-47BC-877F-F97C66E45E9E}"/>
              </a:ext>
            </a:extLst>
          </p:cNvPr>
          <p:cNvSpPr txBox="1"/>
          <p:nvPr/>
        </p:nvSpPr>
        <p:spPr>
          <a:xfrm>
            <a:off x="-36512" y="2818773"/>
            <a:ext cx="9217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ambria" panose="02040503050406030204" pitchFamily="18" charset="0"/>
              </a:rPr>
              <a:t>Доходно </a:t>
            </a:r>
            <a:endParaRPr lang="ru-RU" sz="4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или </a:t>
            </a:r>
            <a:r>
              <a:rPr lang="ru-RU" sz="4800" b="1" dirty="0">
                <a:solidFill>
                  <a:schemeClr val="bg1"/>
                </a:solidFill>
                <a:latin typeface="Cambria" panose="02040503050406030204" pitchFamily="18" charset="0"/>
              </a:rPr>
              <a:t>обременительно</a:t>
            </a:r>
          </a:p>
        </p:txBody>
      </p:sp>
    </p:spTree>
    <p:extLst>
      <p:ext uri="{BB962C8B-B14F-4D97-AF65-F5344CB8AC3E}">
        <p14:creationId xmlns:p14="http://schemas.microsoft.com/office/powerpoint/2010/main" val="42462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Cambria" pitchFamily="18" charset="0"/>
              </a:rPr>
              <a:t>Основания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561296" y="1453479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496973" y="1792232"/>
            <a:ext cx="83582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Частью 2 статьи 36 ЖК РФ за собственниками помещений в многоквартирном доме закреплено право владения, пользования и в установленных ЖК РФ и гражданским законодательством пределах распоряжения общим имуществом.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Передача во временное пользование и (или) владение общего имущества МКД,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 том 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числе в целях получения дохода в соответствии с частями 2-4 статьи 36 статьей 44 ЖК РФ осуществляется исключительно на основании решения общего собрания собственников помещений в МКД.</a:t>
            </a:r>
          </a:p>
        </p:txBody>
      </p:sp>
    </p:spTree>
    <p:extLst>
      <p:ext uri="{BB962C8B-B14F-4D97-AF65-F5344CB8AC3E}">
        <p14:creationId xmlns:p14="http://schemas.microsoft.com/office/powerpoint/2010/main" val="146395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latin typeface="Cambria" pitchFamily="18" charset="0"/>
              </a:rPr>
              <a:t>Примеры использования общего имущества для извлечения прибыли</a:t>
            </a:r>
            <a:endParaRPr lang="ru-RU" sz="34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96973" y="1482043"/>
            <a:ext cx="8229600" cy="3027077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816971" y="1482043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Сдача в аренду стен и крыши дома в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целях размещения 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рекламы, воздуховодов и кондиционеров,  или телекоммуникационного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оборудования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Сдача в аренду помещений </a:t>
            </a:r>
            <a:r>
              <a:rPr lang="ru-RU" sz="24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лифтерных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,  </a:t>
            </a:r>
            <a:r>
              <a:rPr lang="ru-RU" sz="24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мусорокамер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, технических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подвалов, неиспользуемых </a:t>
            </a: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по прямому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назначению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Сдача в аренду земельных 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участков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89" y="4725143"/>
            <a:ext cx="2834258" cy="1891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8" y="4725143"/>
            <a:ext cx="2593298" cy="1757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30" y="4736845"/>
            <a:ext cx="2644800" cy="1764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55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дминистратор\Desktop\НД\ce5cc4ecd72112e2ac7a82d9faa333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466"/>
            <a:ext cx="9144000" cy="688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00034" y="357166"/>
            <a:ext cx="8215370" cy="300039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472" y="5000636"/>
            <a:ext cx="8072462" cy="142876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Администратор\Desktop\0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00042"/>
            <a:ext cx="1928826" cy="2707291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000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214950"/>
            <a:ext cx="3428039" cy="110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43174" y="928670"/>
            <a:ext cx="6000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Региональная общественная организация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Cambria" pitchFamily="18" charset="0"/>
              </a:rPr>
              <a:t> «Объединение советов многоквартирных домов»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3438" y="5643578"/>
            <a:ext cx="4143372" cy="677108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4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chemeClr val="bg1"/>
                </a:solidFill>
                <a:latin typeface="Cambria" pitchFamily="18" charset="0"/>
              </a:rPr>
              <a:t>ЖКХ КОНТРОЛЬ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5214950"/>
            <a:ext cx="407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mbria" pitchFamily="18" charset="0"/>
              </a:rPr>
              <a:t>Некоммерческое партнерство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28728" y="3643314"/>
            <a:ext cx="6357982" cy="1000132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mbria" pitchFamily="18" charset="0"/>
              </a:rPr>
              <a:t>Официальный  представитель в Санкт-Петербурге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429124" y="3357562"/>
            <a:ext cx="357190" cy="28575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429124" y="4643446"/>
            <a:ext cx="357190" cy="35719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 smtClean="0">
                <a:latin typeface="Cambria" pitchFamily="18" charset="0"/>
              </a:rPr>
              <a:t>На сегодняшний день</a:t>
            </a:r>
            <a:endParaRPr lang="ru-RU" sz="34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96973" y="1748376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381858" y="1917852"/>
            <a:ext cx="845983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В основном собственники плохо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понимают,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а зачастую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и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не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представляют как и на каком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основании формируются и используются дополнительные финансовые средства, получаемые от использования общего имущества МКД,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так как они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вычеркнуты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из этого процесса. Задача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первая - включить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их в этот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процесс. Для этого  необходимо передать права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на подписание договоров по использованию общего имущества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САМИМ собственникам дома, например председателю Совета МКД, по решению ОСС.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Данная практика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позволит им быть вовлеченным в ведение переговоров, полностью контролировать движение денежных средств от 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договоров и принимать </a:t>
            </a:r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решения по размещения нового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8208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>
                <a:latin typeface="Cambria" pitchFamily="18" charset="0"/>
              </a:rPr>
              <a:t>Что мешает </a:t>
            </a:r>
            <a:r>
              <a:rPr lang="ru-RU" sz="3400" b="1" dirty="0" smtClean="0">
                <a:latin typeface="Cambria" pitchFamily="18" charset="0"/>
              </a:rPr>
              <a:t>эффективному использованию ОДИ </a:t>
            </a:r>
            <a:endParaRPr lang="ru-RU" sz="34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561296" y="1453479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561296" y="1884565"/>
            <a:ext cx="8358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отсутствие возможности зарегистрировать право на ОДИ в Росреестре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противостояние недобросовестных УК производить сбор средств от использования ОДИ под контролем собственников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низкая правовая грамотность собственников МКД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8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отсутствие четко прописанного механизма между собственниками МКД и поручителями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Администратор\Desktop\НД\1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28596" y="500042"/>
            <a:ext cx="8358246" cy="85725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642918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mbria" pitchFamily="18" charset="0"/>
              </a:rPr>
              <a:t>« Программа жилищного просвещения»</a:t>
            </a:r>
            <a:endParaRPr lang="ru-RU" sz="3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3857628"/>
            <a:ext cx="8358246" cy="250033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07179" y="3942047"/>
            <a:ext cx="832964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 рамках проекта СПб РОО «ОС МКД» проводятся еженедельные бесплатные обучающие семинары и круглые столы по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теме использования общедолевого имущества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во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всех районах города. 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 descr="C:\Users\Администратор\Desktop\DSC_4800(2).jpg"/>
          <p:cNvPicPr/>
          <p:nvPr/>
        </p:nvPicPr>
        <p:blipFill rotWithShape="1">
          <a:blip r:embed="rId3" cstate="print"/>
          <a:srcRect r="6161"/>
          <a:stretch/>
        </p:blipFill>
        <p:spPr bwMode="auto">
          <a:xfrm>
            <a:off x="857224" y="1500174"/>
            <a:ext cx="3357586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Администратор\AppData\Local\Microsoft\Windows\Temporary Internet Files\Content.Word\Stol sboku.jpg"/>
          <p:cNvPicPr/>
          <p:nvPr/>
        </p:nvPicPr>
        <p:blipFill rotWithShape="1">
          <a:blip r:embed="rId4"/>
          <a:srcRect r="30446"/>
          <a:stretch/>
        </p:blipFill>
        <p:spPr bwMode="auto">
          <a:xfrm>
            <a:off x="4929190" y="1500174"/>
            <a:ext cx="3286148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 smtClean="0">
                <a:latin typeface="Cambria" pitchFamily="18" charset="0"/>
              </a:rPr>
              <a:t>Появляются следующие возможности</a:t>
            </a:r>
            <a:endParaRPr lang="ru-RU" sz="34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535963" y="1471003"/>
            <a:ext cx="8229600" cy="3199657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535962" y="1639670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эффективно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компенсировать мелкие расходы 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деятельности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совета МКД (проведение собраний, сотовая связь, интернет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предусмотреть вознаграждение членов совета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МКД, без дополнительных расходов со стороны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собственников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расширить объём работ по текущему ремонту и содержанию МКД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0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благоустроить придомовую территорию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переводить средства на счет оператора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капитального ремонта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у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лучшение условий безопасности проживания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41" y="4800995"/>
            <a:ext cx="2778736" cy="1847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64" y="4800996"/>
            <a:ext cx="2789622" cy="1867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45" y="4821307"/>
            <a:ext cx="1736273" cy="1844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220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2650" y="262511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dirty="0" smtClean="0">
                <a:latin typeface="Cambria" pitchFamily="18" charset="0"/>
              </a:rPr>
              <a:t>Организационные этапы</a:t>
            </a:r>
            <a:endParaRPr lang="ru-RU" sz="34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561296" y="1453479"/>
            <a:ext cx="8229600" cy="483249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609202" y="1792232"/>
            <a:ext cx="7923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собрание собственников помещений в МКД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выбор лица, уполномоченного от имени собственников, заключать договора по использованию ОДИ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4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подготовка и заключение договора поручения с агентом (например УК)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sz="24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заключение трехсторонних договоров с владельцами дополнительного навесного оборудования и арендаторами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-  реализация планов по использованию собранных денежных средств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Администратор\Desktop\kontakty-s-sib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28662" y="285728"/>
            <a:ext cx="7358114" cy="1500198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714356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Cambria" pitchFamily="18" charset="0"/>
              </a:rPr>
              <a:t>Контакты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2467" y="1948977"/>
            <a:ext cx="7358114" cy="178595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Руководитель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(Президент)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</a:rPr>
              <a:t>РОО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"Объединение советов многоквартирных домов":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" pitchFamily="18" charset="0"/>
              </a:rPr>
              <a:t>Калядин Олег Степанович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8662" y="3857628"/>
            <a:ext cx="7358114" cy="2786082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Адрес </a:t>
            </a:r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: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197198 г. Санкт-Петербург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ул. Введенская д.7 офис 44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Телефон </a:t>
            </a:r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: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+7(911)921-00-02 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Электронная почта </a:t>
            </a:r>
            <a:r>
              <a:rPr lang="en-US" sz="2800" b="1" dirty="0" smtClean="0">
                <a:solidFill>
                  <a:schemeClr val="bg1"/>
                </a:solidFill>
                <a:latin typeface="Cambria" pitchFamily="18" charset="0"/>
              </a:rPr>
              <a:t>: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mbria" pitchFamily="18" charset="0"/>
              </a:rPr>
              <a:t>roogkh@mail.ru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Cambria" pitchFamily="18" charset="0"/>
              </a:rPr>
              <a:t> 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Администратор\Desktop\НД\menjalin_relas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357166"/>
            <a:ext cx="8358246" cy="2786082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28604"/>
            <a:ext cx="90011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4357694"/>
            <a:ext cx="8215370" cy="2214578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За небольшой период времени организация объединила в себе более   2-х тысяч коллективных членов (МКД).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На настоящий момент создано </a:t>
            </a:r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15 </a:t>
            </a:r>
            <a:r>
              <a:rPr lang="ru-RU" sz="28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районных отделений.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428604"/>
            <a:ext cx="75009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СПб РОО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«ОС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МКД» оказывает реальную помощь жителям всех районов города в решении проблем в области ЖКХ и формирует систему конструктивного взаимодействия исполнительных и законодательных органов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власти,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органов местного самоуправления, УК с собственниками МКД.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78" y="274638"/>
            <a:ext cx="4491644" cy="6311045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xmlns="" id="{87F8E4F7-8772-46F1-A2D9-C5A05B348AAD}"/>
              </a:ext>
            </a:extLst>
          </p:cNvPr>
          <p:cNvSpPr/>
          <p:nvPr/>
        </p:nvSpPr>
        <p:spPr>
          <a:xfrm>
            <a:off x="464315" y="2632348"/>
            <a:ext cx="8215370" cy="1872208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82A116-61E6-4795-B576-FBDDFEDA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Проекты  РОО « ОС МКД» </a:t>
            </a:r>
          </a:p>
        </p:txBody>
      </p:sp>
    </p:spTree>
    <p:extLst>
      <p:ext uri="{BB962C8B-B14F-4D97-AF65-F5344CB8AC3E}">
        <p14:creationId xmlns:p14="http://schemas.microsoft.com/office/powerpoint/2010/main" val="31415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:\Users\Администратор\Desktop\ЛЮДИ\Fe7ObdtQOw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1538187"/>
            <a:ext cx="8358246" cy="4999687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018" y="233309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</a:t>
            </a:r>
            <a:r>
              <a:rPr lang="ru-RU" sz="4000" b="1" dirty="0" smtClean="0">
                <a:latin typeface="Cambria" pitchFamily="18" charset="0"/>
              </a:rPr>
              <a:t>Дом, </a:t>
            </a:r>
            <a:r>
              <a:rPr lang="ru-RU" sz="4000" b="1" dirty="0">
                <a:latin typeface="Cambria" pitchFamily="18" charset="0"/>
              </a:rPr>
              <a:t>в котором я живу»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4077" y="1744807"/>
            <a:ext cx="851584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сентябре 2017 года на базе РОО «ОС МКД» при поддержке КГИОП </a:t>
            </a:r>
            <a:endParaRPr lang="ru-RU" sz="19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 ВООПИК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 рамках проекта «Открытый город» была инициирована социальная программа «Дом, в котором я живу». Главным вектором программы стало проведение специализированных тематических экскурсий по, так называемым, бывшим доходным домам центральных районов Петербурга. Маршруты инициируют председатели и жильцы МКД.  Задачами в данном случае являются  выявление очагов разрушения и восстановление культурного наследия старого жилого фонда путем освещения проблем и  привлечения общественности к решению этих задач.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Можно порадоваться и даже поставить в пример некоторых ответственных председателей и собственников, которые сохраняют оригинальное наследие Петербурга, тем самым позволяя уже </a:t>
            </a:r>
            <a:endParaRPr lang="ru-RU" sz="19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будущим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поколениям наблюдать эту красоту. </a:t>
            </a:r>
            <a:endParaRPr lang="ru-RU" sz="1900" b="1" dirty="0" smtClean="0">
              <a:solidFill>
                <a:schemeClr val="bg1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190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подобных примерах можно приобщить и других собственников рачительно заботиться о своих домах!</a:t>
            </a:r>
            <a:endParaRPr kumimoji="0" lang="ru-RU" sz="19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17198" y="1535380"/>
            <a:ext cx="2486650" cy="189081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877" y="229634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</a:t>
            </a:r>
            <a:r>
              <a:rPr lang="ru-RU" sz="4000" b="1" dirty="0" smtClean="0">
                <a:latin typeface="Cambria" pitchFamily="18" charset="0"/>
              </a:rPr>
              <a:t>Дом, </a:t>
            </a:r>
            <a:r>
              <a:rPr lang="ru-RU" sz="4000" b="1" dirty="0">
                <a:latin typeface="Cambria" pitchFamily="18" charset="0"/>
              </a:rPr>
              <a:t>в котором я живу»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3328675" y="1535380"/>
            <a:ext cx="2486650" cy="189081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xmlns="" id="{F97183A4-0C00-4F3D-B150-DF913B0CB43B}"/>
              </a:ext>
            </a:extLst>
          </p:cNvPr>
          <p:cNvSpPr/>
          <p:nvPr/>
        </p:nvSpPr>
        <p:spPr>
          <a:xfrm>
            <a:off x="5940152" y="1538186"/>
            <a:ext cx="2486650" cy="189081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9358BE-4D0E-494A-BA65-50408D049F14}"/>
              </a:ext>
            </a:extLst>
          </p:cNvPr>
          <p:cNvSpPr txBox="1"/>
          <p:nvPr/>
        </p:nvSpPr>
        <p:spPr>
          <a:xfrm>
            <a:off x="821600" y="2003731"/>
            <a:ext cx="227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Более </a:t>
            </a:r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25 </a:t>
            </a: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маршрутов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3590298" y="2003732"/>
            <a:ext cx="1963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Более 100 экскурсий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4E6A18-6D4A-4381-B2F5-3DB28FD32CF4}"/>
              </a:ext>
            </a:extLst>
          </p:cNvPr>
          <p:cNvSpPr txBox="1"/>
          <p:nvPr/>
        </p:nvSpPr>
        <p:spPr>
          <a:xfrm>
            <a:off x="6053362" y="2003731"/>
            <a:ext cx="2267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Более </a:t>
            </a:r>
            <a:r>
              <a:rPr lang="ru-RU" sz="2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2500 </a:t>
            </a:r>
            <a:r>
              <a:rPr 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166691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2877" y="229634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</a:t>
            </a:r>
            <a:r>
              <a:rPr lang="ru-RU" sz="4000" b="1" dirty="0" smtClean="0">
                <a:latin typeface="Cambria" pitchFamily="18" charset="0"/>
              </a:rPr>
              <a:t>Дом, </a:t>
            </a:r>
            <a:r>
              <a:rPr lang="ru-RU" sz="4000" b="1" dirty="0">
                <a:latin typeface="Cambria" pitchFamily="18" charset="0"/>
              </a:rPr>
              <a:t>в котором я живу»</a:t>
            </a:r>
            <a:endParaRPr lang="ru-RU" sz="4000" dirty="0"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2" y="4208987"/>
            <a:ext cx="3770921" cy="2304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2" y="1506713"/>
            <a:ext cx="3740773" cy="2357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4" y="1498882"/>
            <a:ext cx="3792989" cy="2365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173102"/>
            <a:ext cx="3786959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58" y="2907825"/>
            <a:ext cx="3436016" cy="2283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34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7544" y="1448780"/>
            <a:ext cx="8208912" cy="3960440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A0833C-A59B-47BC-877F-F97C66E45E9E}"/>
              </a:ext>
            </a:extLst>
          </p:cNvPr>
          <p:cNvSpPr txBox="1"/>
          <p:nvPr/>
        </p:nvSpPr>
        <p:spPr>
          <a:xfrm>
            <a:off x="-98720" y="1536174"/>
            <a:ext cx="9217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На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201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8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год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РОО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«ОС МКД» </a:t>
            </a:r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при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участии </a:t>
            </a:r>
            <a:endParaRPr lang="ru-RU" sz="40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КГИОП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и </a:t>
            </a:r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ВООПИК в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рамках </a:t>
            </a:r>
            <a:endParaRPr lang="ru-RU" sz="4000" b="1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года Добровольца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и Волонтера </a:t>
            </a:r>
            <a:r>
              <a:rPr lang="ru-RU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инициировала следующий </a:t>
            </a: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ряд проектов </a:t>
            </a:r>
          </a:p>
        </p:txBody>
      </p:sp>
    </p:spTree>
    <p:extLst>
      <p:ext uri="{BB962C8B-B14F-4D97-AF65-F5344CB8AC3E}">
        <p14:creationId xmlns:p14="http://schemas.microsoft.com/office/powerpoint/2010/main" val="10845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1679" y="333045"/>
            <a:ext cx="8358246" cy="107157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Cambria" pitchFamily="18" charset="0"/>
              </a:rPr>
              <a:t>«</a:t>
            </a:r>
            <a:r>
              <a:rPr lang="ru-RU" sz="4000" b="1" dirty="0" err="1">
                <a:latin typeface="Cambria" pitchFamily="18" charset="0"/>
              </a:rPr>
              <a:t>ЧистоПитер</a:t>
            </a:r>
            <a:r>
              <a:rPr lang="ru-RU" sz="4000" b="1" dirty="0">
                <a:latin typeface="Cambria" pitchFamily="18" charset="0"/>
              </a:rPr>
              <a:t>»</a:t>
            </a:r>
            <a:endParaRPr lang="ru-RU" sz="4000" dirty="0">
              <a:latin typeface="Cambria" pitchFamily="18" charset="0"/>
            </a:endParaRPr>
          </a:p>
        </p:txBody>
      </p:sp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xmlns="" id="{96723512-6085-4302-95F0-70C8395259BD}"/>
              </a:ext>
            </a:extLst>
          </p:cNvPr>
          <p:cNvSpPr/>
          <p:nvPr/>
        </p:nvSpPr>
        <p:spPr>
          <a:xfrm>
            <a:off x="457200" y="2052131"/>
            <a:ext cx="8229600" cy="4401205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CD1F2E-9D02-4567-8E56-6E680687E25A}"/>
              </a:ext>
            </a:extLst>
          </p:cNvPr>
          <p:cNvSpPr txBox="1"/>
          <p:nvPr/>
        </p:nvSpPr>
        <p:spPr>
          <a:xfrm>
            <a:off x="357158" y="2168976"/>
            <a:ext cx="8507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Проект создан привлечь внимание общественности к «неоднозначному» состоянию исторических «парадных» в доходных домах Санкт-Петербурга.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Больше половины парадных и черных лестниц в исторических районах Петербурга на данный момент находятся в плачевном состоянии, хотя некоторые из них, по своим уникальным архитектурным решениям и убранству, не уступают роскошным дворцам и особнякам. За частую разбиты неповторимые витражи, затёрты красочные фрески,  сбита лепнина, расколоты перила парадных лестниц, разрушены мозаичные и мраморные полы, обшарпаны стены с вызывающими отвращение граффити, другими словами – дома пребывают в крайне непрезентабельном и запущенном состоянии.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1520</Words>
  <Application>Microsoft Office PowerPoint</Application>
  <PresentationFormat>Экран (4:3)</PresentationFormat>
  <Paragraphs>113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Межрегиональное совещание.  «Развитие системы общественного контроля  в ЖКХ».  </vt:lpstr>
      <vt:lpstr>Презентация PowerPoint</vt:lpstr>
      <vt:lpstr>Презентация PowerPoint</vt:lpstr>
      <vt:lpstr>Проекты  РОО « ОС МКД»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настоящее время создана рабочая группа в рамках Федерального Приоритетного проекта «Формирование комфортной городской среды» и повышения инвестиционной привлекательности Санкт-Петербурга по восстановлению архитектурного облика, ремонта, обустройства башен Местной противовоздушной обороны (МПВО), обеспечение возможности организации абсолютно «легальных» смотровых площадок в «видовых» местах исторической части Санкт-Петербурга для гостей и жителей города (Проект «МПВО»),  в которую вошли  представители  РОО «ОС МКД», Жилищного комитета СПб и управляющих компаний. Проект взят под личный контроль Вице-губернатора  г. Санкт-Петербург Николая Леонидовича Бондаренко.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AKozlov</cp:lastModifiedBy>
  <cp:revision>145</cp:revision>
  <dcterms:created xsi:type="dcterms:W3CDTF">2018-01-12T10:44:05Z</dcterms:created>
  <dcterms:modified xsi:type="dcterms:W3CDTF">2018-05-10T16:10:14Z</dcterms:modified>
</cp:coreProperties>
</file>