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7"/>
  </p:notesMasterIdLst>
  <p:handoutMasterIdLst>
    <p:handoutMasterId r:id="rId8"/>
  </p:handoutMasterIdLst>
  <p:sldIdLst>
    <p:sldId id="551" r:id="rId2"/>
    <p:sldId id="550" r:id="rId3"/>
    <p:sldId id="554" r:id="rId4"/>
    <p:sldId id="555" r:id="rId5"/>
    <p:sldId id="553" r:id="rId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94003" autoAdjust="0"/>
  </p:normalViewPr>
  <p:slideViewPr>
    <p:cSldViewPr>
      <p:cViewPr varScale="1">
        <p:scale>
          <a:sx n="110" d="100"/>
          <a:sy n="110" d="100"/>
        </p:scale>
        <p:origin x="-16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\\192.168.1.10\public\&#1050;&#1072;&#1085;&#1080;&#1074;&#1077;&#1094;\&#1057;&#1083;&#1072;&#1081;&#1076;&#1099;%202018\&#1043;&#1088;&#1072;&#1092;&#1080;&#1082;%20&#1082;&#1086;&#1084;&#1087;&#1077;&#1085;&#1089;&#1072;&#1094;&#1080;&#108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2601243546888918E-2"/>
          <c:y val="0.178886919526491"/>
          <c:w val="0.94482866476680338"/>
          <c:h val="0.5984985626633068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C8A-45D4-B97F-B73C6C542C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C8A-45D4-B97F-B73C6C542C3E}"/>
              </c:ext>
            </c:extLst>
          </c:dPt>
          <c:dLbls>
            <c:dLbl>
              <c:idx val="0"/>
              <c:layout>
                <c:manualLayout>
                  <c:x val="-0.16471253194089547"/>
                  <c:y val="4.6046972343143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C8A-45D4-B97F-B73C6C542C3E}"/>
                </c:ext>
              </c:extLst>
            </c:dLbl>
            <c:dLbl>
              <c:idx val="1"/>
              <c:layout>
                <c:manualLayout>
                  <c:x val="0.20151483168536824"/>
                  <c:y val="-8.71743406607728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C8A-45D4-B97F-B73C6C542C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Объекты ВиВ г. Волгоград</c:v>
                </c:pt>
                <c:pt idx="1">
                  <c:v>Прочие 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0.48</c:v>
                </c:pt>
                <c:pt idx="1">
                  <c:v>0.52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8A-45D4-B97F-B73C6C542C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>
                <a:solidFill>
                  <a:schemeClr val="tx1"/>
                </a:solidFill>
              </a:rPr>
              <a:t>Освоение инвестиций</a:t>
            </a:r>
            <a:r>
              <a:rPr lang="ru-RU" sz="1600" b="1" baseline="0" dirty="0" smtClean="0">
                <a:solidFill>
                  <a:schemeClr val="tx1"/>
                </a:solidFill>
              </a:rPr>
              <a:t> по состоянию на 2017 г.</a:t>
            </a:r>
            <a:endParaRPr lang="ru-RU" sz="16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0353382746827503"/>
          <c:y val="0.10015551707060097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1310772483600056E-3"/>
                  <c:y val="0.320497654625923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823-45B7-B9F7-3F68CD5AF4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размер инвестиций в ВиВ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823-45B7-B9F7-3F68CD5AF4A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1310772483600056E-3"/>
                  <c:y val="0.240373240969442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823-45B7-B9F7-3F68CD5AF4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размер инвестиций в ВиВ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1.54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823-45B7-B9F7-3F68CD5AF4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3535360"/>
        <c:axId val="103536896"/>
      </c:barChart>
      <c:catAx>
        <c:axId val="1035353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3536896"/>
        <c:crosses val="autoZero"/>
        <c:auto val="1"/>
        <c:lblAlgn val="ctr"/>
        <c:lblOffset val="100"/>
        <c:noMultiLvlLbl val="0"/>
      </c:catAx>
      <c:valAx>
        <c:axId val="1035368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800" b="1" dirty="0" smtClean="0">
                    <a:solidFill>
                      <a:schemeClr val="tx1"/>
                    </a:solidFill>
                  </a:rPr>
                  <a:t>Млрд. руб.</a:t>
                </a:r>
                <a:endParaRPr lang="ru-RU" sz="1800" b="1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03535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Дебиторская и кредиторская задолженность</a:t>
            </a:r>
            <a:endParaRPr lang="ru-RU" dirty="0"/>
          </a:p>
        </c:rich>
      </c:tx>
      <c:layout>
        <c:manualLayout>
          <c:xMode val="edge"/>
          <c:yMode val="edge"/>
          <c:x val="0.25633491446215168"/>
          <c:y val="0.11039147075512634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6867235366645988E-2"/>
          <c:y val="0.10160222354498827"/>
          <c:w val="0.86169782348634993"/>
          <c:h val="0.6881597470770699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Лист1!$R$18</c:f>
              <c:strCache>
                <c:ptCount val="1"/>
                <c:pt idx="0">
                  <c:v>ДЗ</c:v>
                </c:pt>
              </c:strCache>
            </c:strRef>
          </c:tx>
          <c:spPr>
            <a:ln w="41275" cmpd="tri"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95E-4377-AF93-DC3AD3FAA3AE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95E-4377-AF93-DC3AD3FAA3AE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95E-4377-AF93-DC3AD3FAA3AE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95E-4377-AF93-DC3AD3FAA3AE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95E-4377-AF93-DC3AD3FAA3AE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95E-4377-AF93-DC3AD3FAA3AE}"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95E-4377-AF93-DC3AD3FAA3AE}"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95E-4377-AF93-DC3AD3FAA3AE}"/>
                </c:ext>
              </c:extLst>
            </c:dLbl>
            <c:dLbl>
              <c:idx val="8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95E-4377-AF93-DC3AD3FAA3AE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95E-4377-AF93-DC3AD3FAA3AE}"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95E-4377-AF93-DC3AD3FAA3AE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95E-4377-AF93-DC3AD3FAA3AE}"/>
                </c:ext>
              </c:extLst>
            </c:dLbl>
            <c:dLbl>
              <c:idx val="1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95E-4377-AF93-DC3AD3FAA3AE}"/>
                </c:ext>
              </c:extLst>
            </c:dLbl>
            <c:dLbl>
              <c:idx val="1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95E-4377-AF93-DC3AD3FAA3AE}"/>
                </c:ext>
              </c:extLst>
            </c:dLbl>
            <c:dLbl>
              <c:idx val="1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95E-4377-AF93-DC3AD3FAA3AE}"/>
                </c:ext>
              </c:extLst>
            </c:dLbl>
            <c:dLbl>
              <c:idx val="1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95E-4377-AF93-DC3AD3FAA3AE}"/>
                </c:ext>
              </c:extLst>
            </c:dLbl>
            <c:dLbl>
              <c:idx val="16"/>
              <c:layout>
                <c:manualLayout>
                  <c:x val="-1.7948717948717947E-2"/>
                  <c:y val="4.9079754601226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E95E-4377-AF93-DC3AD3FAA3A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Лист1!$V$8:$AL$8</c:f>
              <c:strCache>
                <c:ptCount val="17"/>
                <c:pt idx="0">
                  <c:v>2013</c:v>
                </c:pt>
                <c:pt idx="1">
                  <c:v>I 2014</c:v>
                </c:pt>
                <c:pt idx="2">
                  <c:v>II 2014</c:v>
                </c:pt>
                <c:pt idx="3">
                  <c:v>III 2014</c:v>
                </c:pt>
                <c:pt idx="4">
                  <c:v>2014</c:v>
                </c:pt>
                <c:pt idx="5">
                  <c:v>I 2015</c:v>
                </c:pt>
                <c:pt idx="6">
                  <c:v>II 2015</c:v>
                </c:pt>
                <c:pt idx="7">
                  <c:v>III 2015</c:v>
                </c:pt>
                <c:pt idx="8">
                  <c:v>2015</c:v>
                </c:pt>
                <c:pt idx="9">
                  <c:v>I 2016</c:v>
                </c:pt>
                <c:pt idx="10">
                  <c:v>II 2016</c:v>
                </c:pt>
                <c:pt idx="11">
                  <c:v>III 2016</c:v>
                </c:pt>
                <c:pt idx="12">
                  <c:v>2016</c:v>
                </c:pt>
                <c:pt idx="13">
                  <c:v>I 2017</c:v>
                </c:pt>
                <c:pt idx="14">
                  <c:v>II 2017</c:v>
                </c:pt>
                <c:pt idx="15">
                  <c:v>III 2017</c:v>
                </c:pt>
                <c:pt idx="16">
                  <c:v>2017</c:v>
                </c:pt>
              </c:strCache>
            </c:strRef>
          </c:cat>
          <c:val>
            <c:numRef>
              <c:f>Лист1!$V$18:$AL$18</c:f>
              <c:numCache>
                <c:formatCode>0.0</c:formatCode>
                <c:ptCount val="17"/>
                <c:pt idx="0">
                  <c:v>106.33640559999999</c:v>
                </c:pt>
                <c:pt idx="1">
                  <c:v>103.8000344</c:v>
                </c:pt>
                <c:pt idx="2">
                  <c:v>108.2283631</c:v>
                </c:pt>
                <c:pt idx="3">
                  <c:v>113.75508259999999</c:v>
                </c:pt>
                <c:pt idx="4">
                  <c:v>111.8304844</c:v>
                </c:pt>
                <c:pt idx="5">
                  <c:v>114.7406517</c:v>
                </c:pt>
                <c:pt idx="6">
                  <c:v>120.47639389999999</c:v>
                </c:pt>
                <c:pt idx="7">
                  <c:v>128.01468219999998</c:v>
                </c:pt>
                <c:pt idx="8">
                  <c:v>124.18850339999999</c:v>
                </c:pt>
                <c:pt idx="9">
                  <c:v>128.4647014</c:v>
                </c:pt>
                <c:pt idx="10">
                  <c:v>133.68390099999999</c:v>
                </c:pt>
                <c:pt idx="11">
                  <c:v>143.3078807</c:v>
                </c:pt>
                <c:pt idx="12">
                  <c:v>138.12191010000001</c:v>
                </c:pt>
                <c:pt idx="13">
                  <c:v>141.39910960000003</c:v>
                </c:pt>
                <c:pt idx="14">
                  <c:v>147.80974930000002</c:v>
                </c:pt>
                <c:pt idx="15">
                  <c:v>153.91042809999999</c:v>
                </c:pt>
                <c:pt idx="16">
                  <c:v>153.88584319999998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1-E95E-4377-AF93-DC3AD3FAA3AE}"/>
            </c:ext>
          </c:extLst>
        </c:ser>
        <c:ser>
          <c:idx val="1"/>
          <c:order val="1"/>
          <c:tx>
            <c:strRef>
              <c:f>Лист1!$R$19</c:f>
              <c:strCache>
                <c:ptCount val="1"/>
                <c:pt idx="0">
                  <c:v>КЗ</c:v>
                </c:pt>
              </c:strCache>
            </c:strRef>
          </c:tx>
          <c:spPr>
            <a:ln w="53975" cmpd="tri"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95E-4377-AF93-DC3AD3FAA3AE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95E-4377-AF93-DC3AD3FAA3AE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95E-4377-AF93-DC3AD3FAA3AE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95E-4377-AF93-DC3AD3FAA3AE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95E-4377-AF93-DC3AD3FAA3AE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95E-4377-AF93-DC3AD3FAA3AE}"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95E-4377-AF93-DC3AD3FAA3AE}"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95E-4377-AF93-DC3AD3FAA3AE}"/>
                </c:ext>
              </c:extLst>
            </c:dLbl>
            <c:dLbl>
              <c:idx val="8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95E-4377-AF93-DC3AD3FAA3AE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95E-4377-AF93-DC3AD3FAA3AE}"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95E-4377-AF93-DC3AD3FAA3AE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95E-4377-AF93-DC3AD3FAA3AE}"/>
                </c:ext>
              </c:extLst>
            </c:dLbl>
            <c:dLbl>
              <c:idx val="1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E95E-4377-AF93-DC3AD3FAA3AE}"/>
                </c:ext>
              </c:extLst>
            </c:dLbl>
            <c:dLbl>
              <c:idx val="1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E95E-4377-AF93-DC3AD3FAA3AE}"/>
                </c:ext>
              </c:extLst>
            </c:dLbl>
            <c:dLbl>
              <c:idx val="1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E95E-4377-AF93-DC3AD3FAA3AE}"/>
                </c:ext>
              </c:extLst>
            </c:dLbl>
            <c:dLbl>
              <c:idx val="1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E95E-4377-AF93-DC3AD3FAA3AE}"/>
                </c:ext>
              </c:extLst>
            </c:dLbl>
            <c:dLbl>
              <c:idx val="16"/>
              <c:layout>
                <c:manualLayout>
                  <c:x val="-2.3076923076922887E-2"/>
                  <c:y val="-4.9079754601226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2-E95E-4377-AF93-DC3AD3FAA3A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Лист1!$V$8:$AL$8</c:f>
              <c:strCache>
                <c:ptCount val="17"/>
                <c:pt idx="0">
                  <c:v>2013</c:v>
                </c:pt>
                <c:pt idx="1">
                  <c:v>I 2014</c:v>
                </c:pt>
                <c:pt idx="2">
                  <c:v>II 2014</c:v>
                </c:pt>
                <c:pt idx="3">
                  <c:v>III 2014</c:v>
                </c:pt>
                <c:pt idx="4">
                  <c:v>2014</c:v>
                </c:pt>
                <c:pt idx="5">
                  <c:v>I 2015</c:v>
                </c:pt>
                <c:pt idx="6">
                  <c:v>II 2015</c:v>
                </c:pt>
                <c:pt idx="7">
                  <c:v>III 2015</c:v>
                </c:pt>
                <c:pt idx="8">
                  <c:v>2015</c:v>
                </c:pt>
                <c:pt idx="9">
                  <c:v>I 2016</c:v>
                </c:pt>
                <c:pt idx="10">
                  <c:v>II 2016</c:v>
                </c:pt>
                <c:pt idx="11">
                  <c:v>III 2016</c:v>
                </c:pt>
                <c:pt idx="12">
                  <c:v>2016</c:v>
                </c:pt>
                <c:pt idx="13">
                  <c:v>I 2017</c:v>
                </c:pt>
                <c:pt idx="14">
                  <c:v>II 2017</c:v>
                </c:pt>
                <c:pt idx="15">
                  <c:v>III 2017</c:v>
                </c:pt>
                <c:pt idx="16">
                  <c:v>2017</c:v>
                </c:pt>
              </c:strCache>
            </c:strRef>
          </c:cat>
          <c:val>
            <c:numRef>
              <c:f>Лист1!$V$19:$AL$19</c:f>
              <c:numCache>
                <c:formatCode>0.0</c:formatCode>
                <c:ptCount val="17"/>
                <c:pt idx="0">
                  <c:v>99.401144599999995</c:v>
                </c:pt>
                <c:pt idx="1">
                  <c:v>93.214228300000002</c:v>
                </c:pt>
                <c:pt idx="2">
                  <c:v>101.72675529999999</c:v>
                </c:pt>
                <c:pt idx="3">
                  <c:v>109.83866040000001</c:v>
                </c:pt>
                <c:pt idx="4">
                  <c:v>114.85293540000001</c:v>
                </c:pt>
                <c:pt idx="5">
                  <c:v>110.48725259999999</c:v>
                </c:pt>
                <c:pt idx="6">
                  <c:v>118.03741100000001</c:v>
                </c:pt>
                <c:pt idx="7">
                  <c:v>125.76403319999999</c:v>
                </c:pt>
                <c:pt idx="8">
                  <c:v>128.13512420000001</c:v>
                </c:pt>
                <c:pt idx="9">
                  <c:v>125.4200029</c:v>
                </c:pt>
                <c:pt idx="10">
                  <c:v>130.40421245000002</c:v>
                </c:pt>
                <c:pt idx="11">
                  <c:v>135.38842199999999</c:v>
                </c:pt>
                <c:pt idx="12">
                  <c:v>140.6735295</c:v>
                </c:pt>
                <c:pt idx="13">
                  <c:v>146.9085906</c:v>
                </c:pt>
                <c:pt idx="14">
                  <c:v>145.0814676</c:v>
                </c:pt>
                <c:pt idx="15">
                  <c:v>155.09110419999999</c:v>
                </c:pt>
                <c:pt idx="16">
                  <c:v>161.1258785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3-E95E-4377-AF93-DC3AD3FAA3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351040"/>
        <c:axId val="39352576"/>
      </c:lineChart>
      <c:catAx>
        <c:axId val="393510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200"/>
            </a:pPr>
            <a:endParaRPr lang="ru-RU"/>
          </a:p>
        </c:txPr>
        <c:crossAx val="39352576"/>
        <c:crosses val="autoZero"/>
        <c:auto val="1"/>
        <c:lblAlgn val="ctr"/>
        <c:lblOffset val="100"/>
        <c:noMultiLvlLbl val="0"/>
      </c:catAx>
      <c:valAx>
        <c:axId val="39352576"/>
        <c:scaling>
          <c:orientation val="minMax"/>
          <c:min val="80"/>
        </c:scaling>
        <c:delete val="0"/>
        <c:axPos val="l"/>
        <c:numFmt formatCode="0" sourceLinked="0"/>
        <c:majorTickMark val="none"/>
        <c:minorTickMark val="none"/>
        <c:tickLblPos val="nextTo"/>
        <c:crossAx val="393510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0569369144522043"/>
          <c:y val="0.64899023965553693"/>
          <c:w val="0.21335392691298202"/>
          <c:h val="7.3958745954301727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Финансовый результат</a:t>
            </a:r>
            <a:r>
              <a:rPr lang="ru-RU" baseline="0" dirty="0" smtClean="0"/>
              <a:t> и объем реализации</a:t>
            </a:r>
            <a:endParaRPr lang="ru-RU" dirty="0"/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Лист1!$A$18</c:f>
              <c:strCache>
                <c:ptCount val="1"/>
                <c:pt idx="0">
                  <c:v>Объем млрд.куб.м</c:v>
                </c:pt>
              </c:strCache>
            </c:strRef>
          </c:tx>
          <c:spPr>
            <a:ln w="53975"/>
          </c:spPr>
          <c:marker>
            <c:symbol val="none"/>
          </c:marker>
          <c:cat>
            <c:numRef>
              <c:f>Лист1!$B$15:$K$15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Лист1!$B$18:$K$18</c:f>
              <c:numCache>
                <c:formatCode>0.0</c:formatCode>
                <c:ptCount val="10"/>
                <c:pt idx="0">
                  <c:v>12.776066480000001</c:v>
                </c:pt>
                <c:pt idx="1">
                  <c:v>12.565769522</c:v>
                </c:pt>
                <c:pt idx="2">
                  <c:v>11.77478215</c:v>
                </c:pt>
                <c:pt idx="3">
                  <c:v>11.932806695</c:v>
                </c:pt>
                <c:pt idx="4">
                  <c:v>10.700768138999999</c:v>
                </c:pt>
                <c:pt idx="5">
                  <c:v>10.299335714</c:v>
                </c:pt>
                <c:pt idx="6">
                  <c:v>10.060370337</c:v>
                </c:pt>
                <c:pt idx="7">
                  <c:v>9.6659678380000003</c:v>
                </c:pt>
                <c:pt idx="8">
                  <c:v>9.5540246839999998</c:v>
                </c:pt>
                <c:pt idx="9">
                  <c:v>9.4556721580000005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A97-44E5-A3CA-7D9B0ADC1F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638528"/>
        <c:axId val="39640064"/>
      </c:lineChart>
      <c:lineChart>
        <c:grouping val="standard"/>
        <c:varyColors val="0"/>
        <c:ser>
          <c:idx val="1"/>
          <c:order val="1"/>
          <c:tx>
            <c:strRef>
              <c:f>Лист1!$A$19</c:f>
              <c:strCache>
                <c:ptCount val="1"/>
                <c:pt idx="0">
                  <c:v>Фин.результат</c:v>
                </c:pt>
              </c:strCache>
            </c:strRef>
          </c:tx>
          <c:spPr>
            <a:ln w="53975"/>
          </c:spPr>
          <c:marker>
            <c:symbol val="none"/>
          </c:marker>
          <c:val>
            <c:numRef>
              <c:f>Лист1!$B$19:$K$19</c:f>
              <c:numCache>
                <c:formatCode>0.0</c:formatCode>
                <c:ptCount val="10"/>
                <c:pt idx="0">
                  <c:v>-2.1182073999999997</c:v>
                </c:pt>
                <c:pt idx="1">
                  <c:v>-3.2594284</c:v>
                </c:pt>
                <c:pt idx="2">
                  <c:v>-0.93768760000000007</c:v>
                </c:pt>
                <c:pt idx="3">
                  <c:v>1.0521867000000003</c:v>
                </c:pt>
                <c:pt idx="4">
                  <c:v>-2.7161716</c:v>
                </c:pt>
                <c:pt idx="5">
                  <c:v>-9.5716283999999998</c:v>
                </c:pt>
                <c:pt idx="6">
                  <c:v>-15.388589699999999</c:v>
                </c:pt>
                <c:pt idx="7">
                  <c:v>-20.361269100000001</c:v>
                </c:pt>
                <c:pt idx="8">
                  <c:v>-22.235807100000002</c:v>
                </c:pt>
                <c:pt idx="9">
                  <c:v>-15.532010399999999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A97-44E5-A3CA-7D9B0ADC1F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652352"/>
        <c:axId val="39650432"/>
      </c:lineChart>
      <c:catAx>
        <c:axId val="39638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9640064"/>
        <c:crosses val="autoZero"/>
        <c:auto val="1"/>
        <c:lblAlgn val="ctr"/>
        <c:lblOffset val="100"/>
        <c:noMultiLvlLbl val="0"/>
      </c:catAx>
      <c:valAx>
        <c:axId val="39640064"/>
        <c:scaling>
          <c:orientation val="minMax"/>
          <c:min val="7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ru-RU" sz="1100" dirty="0" smtClean="0"/>
                  <a:t>Объем реализации, млрд. м3</a:t>
                </a:r>
                <a:endParaRPr lang="ru-RU" sz="1100" dirty="0"/>
              </a:p>
            </c:rich>
          </c:tx>
          <c:layout/>
          <c:overlay val="0"/>
        </c:title>
        <c:numFmt formatCode="0.0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9638528"/>
        <c:crosses val="autoZero"/>
        <c:crossBetween val="between"/>
      </c:valAx>
      <c:valAx>
        <c:axId val="39650432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/>
                </a:pPr>
                <a:r>
                  <a:rPr lang="ru-RU" sz="1100" dirty="0" smtClean="0"/>
                  <a:t>Финансовый результат, млрд. руб.</a:t>
                </a:r>
                <a:endParaRPr lang="ru-RU" sz="1100" dirty="0"/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9652352"/>
        <c:crosses val="max"/>
        <c:crossBetween val="between"/>
      </c:valAx>
      <c:catAx>
        <c:axId val="39652352"/>
        <c:scaling>
          <c:orientation val="minMax"/>
        </c:scaling>
        <c:delete val="1"/>
        <c:axPos val="b"/>
        <c:majorTickMark val="out"/>
        <c:minorTickMark val="none"/>
        <c:tickLblPos val="nextTo"/>
        <c:crossAx val="39650432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4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ndard"/>
        <c:varyColors val="0"/>
        <c:ser>
          <c:idx val="0"/>
          <c:order val="0"/>
          <c:tx>
            <c:v>Экономически обоснованный тариф</c:v>
          </c:tx>
          <c:spPr>
            <a:pattFill prst="pct5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</c:spPr>
          <c:cat>
            <c:numRef>
              <c:f>'[График компенсации.xlsx]Лист1'!$B$1:$AB$1</c:f>
              <c:numCache>
                <c:formatCode>General</c:formatCode>
                <c:ptCount val="27"/>
              </c:numCache>
            </c:numRef>
          </c:cat>
          <c:val>
            <c:numRef>
              <c:f>'[График компенсации.xlsx]Лист1'!$B$6:$AB$6</c:f>
              <c:numCache>
                <c:formatCode>0.00</c:formatCode>
                <c:ptCount val="27"/>
                <c:pt idx="0" formatCode="General">
                  <c:v>20.16</c:v>
                </c:pt>
                <c:pt idx="1">
                  <c:v>29.391785844048556</c:v>
                </c:pt>
                <c:pt idx="2">
                  <c:v>33.486669471349821</c:v>
                </c:pt>
                <c:pt idx="3">
                  <c:v>38.849332547499806</c:v>
                </c:pt>
                <c:pt idx="4">
                  <c:v>41.086582750442354</c:v>
                </c:pt>
                <c:pt idx="5">
                  <c:v>42.348848624306747</c:v>
                </c:pt>
                <c:pt idx="6">
                  <c:v>42.772337110549813</c:v>
                </c:pt>
                <c:pt idx="7">
                  <c:v>43.200060481655314</c:v>
                </c:pt>
                <c:pt idx="8">
                  <c:v>43.632061086471865</c:v>
                </c:pt>
                <c:pt idx="9">
                  <c:v>44.068381697336584</c:v>
                </c:pt>
                <c:pt idx="10">
                  <c:v>44.509065514309953</c:v>
                </c:pt>
                <c:pt idx="11">
                  <c:v>44.95415616945305</c:v>
                </c:pt>
                <c:pt idx="12">
                  <c:v>45.403697731147581</c:v>
                </c:pt>
                <c:pt idx="13">
                  <c:v>45.857734708459056</c:v>
                </c:pt>
                <c:pt idx="14">
                  <c:v>46.316312055543648</c:v>
                </c:pt>
                <c:pt idx="15">
                  <c:v>46.779475176099083</c:v>
                </c:pt>
                <c:pt idx="16">
                  <c:v>47.247269927860074</c:v>
                </c:pt>
                <c:pt idx="17">
                  <c:v>47.719742627138679</c:v>
                </c:pt>
                <c:pt idx="18">
                  <c:v>48.196940053410067</c:v>
                </c:pt>
                <c:pt idx="19">
                  <c:v>48.678909453944165</c:v>
                </c:pt>
                <c:pt idx="20">
                  <c:v>49.165698548483604</c:v>
                </c:pt>
                <c:pt idx="21">
                  <c:v>49.657355533968442</c:v>
                </c:pt>
                <c:pt idx="22">
                  <c:v>50.153929089308129</c:v>
                </c:pt>
                <c:pt idx="23">
                  <c:v>50.655468380201214</c:v>
                </c:pt>
                <c:pt idx="24">
                  <c:v>51.162023064003229</c:v>
                </c:pt>
                <c:pt idx="25">
                  <c:v>51.673643294643263</c:v>
                </c:pt>
                <c:pt idx="26">
                  <c:v>52.190379727589693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6B-45CA-936C-41A09921F063}"/>
            </c:ext>
          </c:extLst>
        </c:ser>
        <c:ser>
          <c:idx val="1"/>
          <c:order val="1"/>
          <c:tx>
            <c:v>Тариф для населения</c:v>
          </c:tx>
          <c:spPr>
            <a:solidFill>
              <a:sysClr val="window" lastClr="FFFFFF"/>
            </a:solidFill>
            <a:ln>
              <a:noFill/>
            </a:ln>
            <a:effectLst/>
          </c:spPr>
          <c:cat>
            <c:numRef>
              <c:f>'[График компенсации.xlsx]Лист1'!$B$1:$AB$1</c:f>
              <c:numCache>
                <c:formatCode>General</c:formatCode>
                <c:ptCount val="27"/>
              </c:numCache>
            </c:numRef>
          </c:cat>
          <c:val>
            <c:numRef>
              <c:f>'[График компенсации.xlsx]Лист1'!$B$3:$AB$3</c:f>
              <c:numCache>
                <c:formatCode>0.00</c:formatCode>
                <c:ptCount val="27"/>
                <c:pt idx="0">
                  <c:v>20.155200000000001</c:v>
                </c:pt>
                <c:pt idx="1">
                  <c:v>20.961408000000002</c:v>
                </c:pt>
                <c:pt idx="2">
                  <c:v>21.799864320000005</c:v>
                </c:pt>
                <c:pt idx="3">
                  <c:v>22.671858892800007</c:v>
                </c:pt>
                <c:pt idx="4">
                  <c:v>23.578733248512009</c:v>
                </c:pt>
                <c:pt idx="5">
                  <c:v>24.521882578452491</c:v>
                </c:pt>
                <c:pt idx="6">
                  <c:v>25.50275788159059</c:v>
                </c:pt>
                <c:pt idx="7">
                  <c:v>26.522868196854215</c:v>
                </c:pt>
                <c:pt idx="8">
                  <c:v>27.583782924728386</c:v>
                </c:pt>
                <c:pt idx="9">
                  <c:v>28.687134241717523</c:v>
                </c:pt>
                <c:pt idx="10">
                  <c:v>29.834619611386223</c:v>
                </c:pt>
                <c:pt idx="11">
                  <c:v>31.028004395841673</c:v>
                </c:pt>
                <c:pt idx="12">
                  <c:v>32.269124571675341</c:v>
                </c:pt>
                <c:pt idx="13">
                  <c:v>33.559889554542359</c:v>
                </c:pt>
                <c:pt idx="14">
                  <c:v>34.902285136724053</c:v>
                </c:pt>
                <c:pt idx="15">
                  <c:v>36.298376542193019</c:v>
                </c:pt>
                <c:pt idx="16">
                  <c:v>37.750311603880739</c:v>
                </c:pt>
                <c:pt idx="17">
                  <c:v>39.26032406803597</c:v>
                </c:pt>
                <c:pt idx="18">
                  <c:v>40.830737030757412</c:v>
                </c:pt>
                <c:pt idx="19">
                  <c:v>42.463966511987707</c:v>
                </c:pt>
                <c:pt idx="20">
                  <c:v>44.16252517246722</c:v>
                </c:pt>
                <c:pt idx="21">
                  <c:v>45.929026179365913</c:v>
                </c:pt>
                <c:pt idx="22">
                  <c:v>47.766187226540552</c:v>
                </c:pt>
                <c:pt idx="23">
                  <c:v>49.676834715602176</c:v>
                </c:pt>
                <c:pt idx="24">
                  <c:v>51.16</c:v>
                </c:pt>
                <c:pt idx="25">
                  <c:v>51.671599999999998</c:v>
                </c:pt>
                <c:pt idx="26">
                  <c:v>52.188316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B6B-45CA-936C-41A09921F0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4740736"/>
        <c:axId val="124743040"/>
      </c:areaChart>
      <c:lineChart>
        <c:grouping val="standard"/>
        <c:varyColors val="0"/>
        <c:ser>
          <c:idx val="2"/>
          <c:order val="2"/>
          <c:tx>
            <c:v>Экономически обоснованный тариф</c:v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38100">
                <a:solidFill>
                  <a:srgbClr val="C00000"/>
                </a:solidFill>
              </a:ln>
              <a:effectLst/>
            </c:spPr>
          </c:marker>
          <c:cat>
            <c:numRef>
              <c:f>'[График компенсации.xlsx]Лист1'!$B$1:$AB$1</c:f>
              <c:numCache>
                <c:formatCode>General</c:formatCode>
                <c:ptCount val="27"/>
              </c:numCache>
            </c:numRef>
          </c:cat>
          <c:val>
            <c:numRef>
              <c:f>'[График компенсации.xlsx]Лист1'!$B$6:$AB$6</c:f>
              <c:numCache>
                <c:formatCode>0.00</c:formatCode>
                <c:ptCount val="27"/>
                <c:pt idx="0" formatCode="General">
                  <c:v>20.16</c:v>
                </c:pt>
                <c:pt idx="1">
                  <c:v>29.391785844048556</c:v>
                </c:pt>
                <c:pt idx="2">
                  <c:v>33.486669471349821</c:v>
                </c:pt>
                <c:pt idx="3">
                  <c:v>38.849332547499806</c:v>
                </c:pt>
                <c:pt idx="4">
                  <c:v>41.086582750442354</c:v>
                </c:pt>
                <c:pt idx="5">
                  <c:v>42.348848624306747</c:v>
                </c:pt>
                <c:pt idx="6">
                  <c:v>42.772337110549813</c:v>
                </c:pt>
                <c:pt idx="7">
                  <c:v>43.200060481655314</c:v>
                </c:pt>
                <c:pt idx="8">
                  <c:v>43.632061086471865</c:v>
                </c:pt>
                <c:pt idx="9">
                  <c:v>44.068381697336584</c:v>
                </c:pt>
                <c:pt idx="10">
                  <c:v>44.509065514309953</c:v>
                </c:pt>
                <c:pt idx="11">
                  <c:v>44.95415616945305</c:v>
                </c:pt>
                <c:pt idx="12">
                  <c:v>45.403697731147581</c:v>
                </c:pt>
                <c:pt idx="13">
                  <c:v>45.857734708459056</c:v>
                </c:pt>
                <c:pt idx="14">
                  <c:v>46.316312055543648</c:v>
                </c:pt>
                <c:pt idx="15">
                  <c:v>46.779475176099083</c:v>
                </c:pt>
                <c:pt idx="16">
                  <c:v>47.247269927860074</c:v>
                </c:pt>
                <c:pt idx="17">
                  <c:v>47.719742627138679</c:v>
                </c:pt>
                <c:pt idx="18">
                  <c:v>48.196940053410067</c:v>
                </c:pt>
                <c:pt idx="19">
                  <c:v>48.678909453944165</c:v>
                </c:pt>
                <c:pt idx="20">
                  <c:v>49.165698548483604</c:v>
                </c:pt>
                <c:pt idx="21">
                  <c:v>49.657355533968442</c:v>
                </c:pt>
                <c:pt idx="22">
                  <c:v>50.153929089308129</c:v>
                </c:pt>
                <c:pt idx="23">
                  <c:v>50.655468380201214</c:v>
                </c:pt>
                <c:pt idx="24">
                  <c:v>51.162023064003229</c:v>
                </c:pt>
                <c:pt idx="25">
                  <c:v>51.673643294643263</c:v>
                </c:pt>
                <c:pt idx="26">
                  <c:v>52.190379727589693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B6B-45CA-936C-41A09921F063}"/>
            </c:ext>
          </c:extLst>
        </c:ser>
        <c:ser>
          <c:idx val="3"/>
          <c:order val="3"/>
          <c:tx>
            <c:v>Тариф для населения (предельный индекс)</c:v>
          </c:tx>
          <c:spPr>
            <a:ln w="38100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  <a:effectLst/>
            </c:spPr>
          </c:marker>
          <c:cat>
            <c:numRef>
              <c:f>'[График компенсации.xlsx]Лист1'!$B$1:$AB$1</c:f>
              <c:numCache>
                <c:formatCode>General</c:formatCode>
                <c:ptCount val="27"/>
              </c:numCache>
            </c:numRef>
          </c:cat>
          <c:val>
            <c:numRef>
              <c:f>'[График компенсации.xlsx]Лист1'!$B$3:$AB$3</c:f>
              <c:numCache>
                <c:formatCode>0.00</c:formatCode>
                <c:ptCount val="27"/>
                <c:pt idx="0">
                  <c:v>20.155200000000001</c:v>
                </c:pt>
                <c:pt idx="1">
                  <c:v>20.961408000000002</c:v>
                </c:pt>
                <c:pt idx="2">
                  <c:v>21.799864320000005</c:v>
                </c:pt>
                <c:pt idx="3">
                  <c:v>22.671858892800007</c:v>
                </c:pt>
                <c:pt idx="4">
                  <c:v>23.578733248512009</c:v>
                </c:pt>
                <c:pt idx="5">
                  <c:v>24.521882578452491</c:v>
                </c:pt>
                <c:pt idx="6">
                  <c:v>25.50275788159059</c:v>
                </c:pt>
                <c:pt idx="7">
                  <c:v>26.522868196854215</c:v>
                </c:pt>
                <c:pt idx="8">
                  <c:v>27.583782924728386</c:v>
                </c:pt>
                <c:pt idx="9">
                  <c:v>28.687134241717523</c:v>
                </c:pt>
                <c:pt idx="10">
                  <c:v>29.834619611386223</c:v>
                </c:pt>
                <c:pt idx="11">
                  <c:v>31.028004395841673</c:v>
                </c:pt>
                <c:pt idx="12">
                  <c:v>32.269124571675341</c:v>
                </c:pt>
                <c:pt idx="13">
                  <c:v>33.559889554542359</c:v>
                </c:pt>
                <c:pt idx="14">
                  <c:v>34.902285136724053</c:v>
                </c:pt>
                <c:pt idx="15">
                  <c:v>36.298376542193019</c:v>
                </c:pt>
                <c:pt idx="16">
                  <c:v>37.750311603880739</c:v>
                </c:pt>
                <c:pt idx="17">
                  <c:v>39.26032406803597</c:v>
                </c:pt>
                <c:pt idx="18">
                  <c:v>40.830737030757412</c:v>
                </c:pt>
                <c:pt idx="19">
                  <c:v>42.463966511987707</c:v>
                </c:pt>
                <c:pt idx="20">
                  <c:v>44.16252517246722</c:v>
                </c:pt>
                <c:pt idx="21">
                  <c:v>45.929026179365913</c:v>
                </c:pt>
                <c:pt idx="22">
                  <c:v>47.766187226540552</c:v>
                </c:pt>
                <c:pt idx="23">
                  <c:v>49.676834715602176</c:v>
                </c:pt>
                <c:pt idx="24">
                  <c:v>51.16</c:v>
                </c:pt>
                <c:pt idx="25">
                  <c:v>51.671599999999998</c:v>
                </c:pt>
                <c:pt idx="26">
                  <c:v>52.188316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B6B-45CA-936C-41A09921F0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740736"/>
        <c:axId val="124743040"/>
      </c:lineChart>
      <c:catAx>
        <c:axId val="1247407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400" b="1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rPr>
                  <a:t>Годы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4743040"/>
        <c:crosses val="autoZero"/>
        <c:auto val="1"/>
        <c:lblAlgn val="ctr"/>
        <c:lblOffset val="100"/>
        <c:noMultiLvlLbl val="0"/>
      </c:catAx>
      <c:valAx>
        <c:axId val="124743040"/>
        <c:scaling>
          <c:orientation val="minMax"/>
          <c:max val="55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400" b="1"/>
                  <a:t>Тариф,</a:t>
                </a:r>
                <a:r>
                  <a:rPr lang="ru-RU" sz="1400" b="1" baseline="0"/>
                  <a:t> руб./м3</a:t>
                </a:r>
                <a:endParaRPr lang="ru-RU" sz="1400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4740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54C52-104C-4CFD-A5BD-2A2127B2D6B7}" type="datetimeFigureOut">
              <a:rPr lang="ru-RU" smtClean="0"/>
              <a:pPr/>
              <a:t>04.07.2018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8D616-A89A-443D-A469-06F010B873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418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36E2C-348E-4595-88CB-C497707BDF6E}" type="datetimeFigureOut">
              <a:rPr lang="ru-RU" smtClean="0"/>
              <a:pPr/>
              <a:t>04.07.2018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5EF768-D8FB-43D9-B27C-9E2BEE5F80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532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9E35-0065-4223-8B5B-0E49986DA104}" type="datetimeFigureOut">
              <a:rPr lang="ru-RU" smtClean="0"/>
              <a:pPr/>
              <a:t>04.07.2018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C66-9D16-497E-B03C-2C08D7DA7C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036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9E35-0065-4223-8B5B-0E49986DA104}" type="datetimeFigureOut">
              <a:rPr lang="ru-RU" smtClean="0"/>
              <a:pPr/>
              <a:t>04.07.2018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C66-9D16-497E-B03C-2C08D7DA7C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314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9E35-0065-4223-8B5B-0E49986DA104}" type="datetimeFigureOut">
              <a:rPr lang="ru-RU" smtClean="0"/>
              <a:pPr/>
              <a:t>04.07.2018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C66-9D16-497E-B03C-2C08D7DA7C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714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9E35-0065-4223-8B5B-0E49986DA104}" type="datetimeFigureOut">
              <a:rPr lang="ru-RU" smtClean="0"/>
              <a:pPr/>
              <a:t>04.07.2018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C66-9D16-497E-B03C-2C08D7DA7C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676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9E35-0065-4223-8B5B-0E49986DA104}" type="datetimeFigureOut">
              <a:rPr lang="ru-RU" smtClean="0"/>
              <a:pPr/>
              <a:t>04.07.2018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C66-9D16-497E-B03C-2C08D7DA7C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725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9E35-0065-4223-8B5B-0E49986DA104}" type="datetimeFigureOut">
              <a:rPr lang="ru-RU" smtClean="0"/>
              <a:pPr/>
              <a:t>04.07.2018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C66-9D16-497E-B03C-2C08D7DA7C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285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9E35-0065-4223-8B5B-0E49986DA104}" type="datetimeFigureOut">
              <a:rPr lang="ru-RU" smtClean="0"/>
              <a:pPr/>
              <a:t>04.07.2018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C66-9D16-497E-B03C-2C08D7DA7C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200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9E35-0065-4223-8B5B-0E49986DA104}" type="datetimeFigureOut">
              <a:rPr lang="ru-RU" smtClean="0"/>
              <a:pPr/>
              <a:t>04.07.2018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C66-9D16-497E-B03C-2C08D7DA7C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671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9E35-0065-4223-8B5B-0E49986DA104}" type="datetimeFigureOut">
              <a:rPr lang="ru-RU" smtClean="0"/>
              <a:pPr/>
              <a:t>04.07.2018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C66-9D16-497E-B03C-2C08D7DA7C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10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9E35-0065-4223-8B5B-0E49986DA104}" type="datetimeFigureOut">
              <a:rPr lang="ru-RU" smtClean="0"/>
              <a:pPr/>
              <a:t>04.07.2018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C66-9D16-497E-B03C-2C08D7DA7C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31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9E35-0065-4223-8B5B-0E49986DA104}" type="datetimeFigureOut">
              <a:rPr lang="ru-RU" smtClean="0"/>
              <a:pPr/>
              <a:t>04.07.2018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C66-9D16-497E-B03C-2C08D7DA7C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51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89E35-0065-4223-8B5B-0E49986DA104}" type="datetimeFigureOut">
              <a:rPr lang="ru-RU" smtClean="0"/>
              <a:pPr/>
              <a:t>04.07.2018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A1C66-9D16-497E-B03C-2C08D7DA7C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3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38213" y="2132856"/>
            <a:ext cx="77724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  <a:t>Перспективы развития отрасли ВКХ в свете реализуемой инвестиционной политики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437063"/>
            <a:ext cx="8280400" cy="1201737"/>
          </a:xfrm>
          <a:solidFill>
            <a:schemeClr val="bg1">
              <a:alpha val="0"/>
            </a:schemeClr>
          </a:solidFill>
          <a:ln>
            <a:noFill/>
          </a:ln>
        </p:spPr>
        <p:txBody>
          <a:bodyPr/>
          <a:lstStyle/>
          <a:p>
            <a:pPr algn="r" defTabSz="912813" eaLnBrk="1" hangingPunct="1">
              <a:lnSpc>
                <a:spcPct val="80000"/>
              </a:lnSpc>
            </a:pPr>
            <a:endParaRPr lang="ru-RU" sz="2000" b="1" dirty="0" smtClean="0">
              <a:latin typeface="Verdana" pitchFamily="34" charset="0"/>
            </a:endParaRPr>
          </a:p>
          <a:p>
            <a:pPr algn="r" defTabSz="912813" eaLnBrk="1" hangingPunct="1">
              <a:lnSpc>
                <a:spcPct val="80000"/>
              </a:lnSpc>
            </a:pPr>
            <a:r>
              <a:rPr lang="ru-RU" sz="1800" b="1" dirty="0" smtClean="0">
                <a:solidFill>
                  <a:schemeClr val="tx1"/>
                </a:solidFill>
              </a:rPr>
              <a:t>Довлатова Елена Владимировна</a:t>
            </a:r>
          </a:p>
          <a:p>
            <a:pPr algn="r" defTabSz="912813" eaLnBrk="1" hangingPunct="1">
              <a:lnSpc>
                <a:spcPct val="80000"/>
              </a:lnSpc>
            </a:pPr>
            <a:r>
              <a:rPr lang="ru-RU" sz="1800" b="1" dirty="0" smtClean="0">
                <a:solidFill>
                  <a:schemeClr val="tx1"/>
                </a:solidFill>
              </a:rPr>
              <a:t>Исполнительный директор</a:t>
            </a:r>
          </a:p>
          <a:p>
            <a:pPr algn="r" defTabSz="912813" eaLnBrk="1" hangingPunct="1">
              <a:lnSpc>
                <a:spcPct val="80000"/>
              </a:lnSpc>
            </a:pPr>
            <a:r>
              <a:rPr lang="ru-RU" sz="1800" b="1" dirty="0" smtClean="0">
                <a:solidFill>
                  <a:schemeClr val="tx1"/>
                </a:solidFill>
              </a:rPr>
              <a:t>Российской ассоциации водоснабжения и водоотведения</a:t>
            </a:r>
            <a:endParaRPr lang="ru-RU" sz="1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382126"/>
              </p:ext>
            </p:extLst>
          </p:nvPr>
        </p:nvGraphicFramePr>
        <p:xfrm>
          <a:off x="6516192" y="0"/>
          <a:ext cx="2463701" cy="1847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Acrobat Document" r:id="rId3" imgW="9753600" imgH="7314901" progId="AcroExch.Document.DC">
                  <p:embed/>
                </p:oleObj>
              </mc:Choice>
              <mc:Fallback>
                <p:oleObj name="Acrobat Document" r:id="rId3" imgW="9753600" imgH="7314901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16192" y="0"/>
                        <a:ext cx="2463701" cy="18479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525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8369" y="112947"/>
            <a:ext cx="8229600" cy="583562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ИНВЕСТИЦИОННОЙ ДЕЯТЕЛЬНОСТИ В СФЕРЕ ВКХ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135068"/>
            <a:ext cx="7416824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835696" y="1382450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Более 350 концессионных соглашения в секторе ВиВ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2437723"/>
            <a:ext cx="5582294" cy="14953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9512" y="2599181"/>
            <a:ext cx="55636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Общий объем инвестиций за весь период концессии (</a:t>
            </a:r>
            <a:r>
              <a:rPr lang="ru-RU" b="1" dirty="0" smtClean="0"/>
              <a:t>более 30 лет</a:t>
            </a:r>
            <a:r>
              <a:rPr lang="ru-RU" dirty="0" smtClean="0"/>
              <a:t>) </a:t>
            </a:r>
            <a:r>
              <a:rPr lang="ru-RU" sz="2000" b="1" dirty="0" smtClean="0"/>
              <a:t>122 млрд. руб. </a:t>
            </a:r>
            <a:r>
              <a:rPr lang="ru-RU" sz="2000" dirty="0" smtClean="0"/>
              <a:t>из них</a:t>
            </a:r>
          </a:p>
          <a:p>
            <a:pPr algn="ctr"/>
            <a:r>
              <a:rPr lang="ru-RU" sz="2000" b="1" dirty="0" smtClean="0"/>
              <a:t>58 млрд. – </a:t>
            </a:r>
            <a:r>
              <a:rPr lang="ru-RU" sz="2000" dirty="0" smtClean="0"/>
              <a:t>концессионное соглашение в г. Волгограде</a:t>
            </a:r>
            <a:endParaRPr lang="ru-RU" sz="2000" b="1" dirty="0"/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1161014549"/>
              </p:ext>
            </p:extLst>
          </p:nvPr>
        </p:nvGraphicFramePr>
        <p:xfrm>
          <a:off x="4932040" y="1903493"/>
          <a:ext cx="4176464" cy="2586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07504" y="4533073"/>
            <a:ext cx="5544616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9050" y="4592388"/>
            <a:ext cx="5724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80% концессионных соглашений не предусматривают размер инвестиций более </a:t>
            </a:r>
            <a:r>
              <a:rPr lang="ru-RU" sz="2400" b="1" dirty="0" smtClean="0"/>
              <a:t>10</a:t>
            </a:r>
            <a:r>
              <a:rPr lang="ru-RU" dirty="0" smtClean="0"/>
              <a:t> млн. руб.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94978" y="5761639"/>
            <a:ext cx="5557142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166" y="5784505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Доля освоенных инвестиций в ВКХ составляет* </a:t>
            </a:r>
            <a:r>
              <a:rPr lang="ru-RU" sz="2400" b="1" dirty="0" smtClean="0"/>
              <a:t>46 %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91580" y="6341071"/>
            <a:ext cx="645669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100" dirty="0">
                <a:solidFill>
                  <a:prstClr val="black"/>
                </a:solidFill>
              </a:rPr>
              <a:t>*По данным региональных </a:t>
            </a:r>
            <a:r>
              <a:rPr lang="ru-RU" sz="1100" dirty="0" smtClean="0">
                <a:solidFill>
                  <a:prstClr val="black"/>
                </a:solidFill>
              </a:rPr>
              <a:t>органов тарифного регулирования по состоянию на 30.06.2017</a:t>
            </a:r>
            <a:endParaRPr lang="ru-RU" sz="1100" dirty="0">
              <a:solidFill>
                <a:prstClr val="black"/>
              </a:solidFill>
            </a:endParaRPr>
          </a:p>
        </p:txBody>
      </p:sp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406620983"/>
              </p:ext>
            </p:extLst>
          </p:nvPr>
        </p:nvGraphicFramePr>
        <p:xfrm>
          <a:off x="5594126" y="4321944"/>
          <a:ext cx="4056112" cy="2536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6435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8368" y="30907"/>
            <a:ext cx="8229600" cy="583562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ИНВЕСТИЦИОННЫЕ ПОКАЗАТЕЛИ МАЛЫХ ГОРОДОВ РОССИИ (ДО 50 000 чел.) ВОДООТВЕДЕНИЕ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866237"/>
              </p:ext>
            </p:extLst>
          </p:nvPr>
        </p:nvGraphicFramePr>
        <p:xfrm>
          <a:off x="1" y="714074"/>
          <a:ext cx="9143999" cy="1950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07">
                  <a:extLst>
                    <a:ext uri="{9D8B030D-6E8A-4147-A177-3AD203B41FA5}">
                      <a16:colId xmlns:a16="http://schemas.microsoft.com/office/drawing/2014/main" xmlns="" val="299045482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73094711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423889080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85019793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354699439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79490462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255842301"/>
                    </a:ext>
                  </a:extLst>
                </a:gridCol>
                <a:gridCol w="1403648">
                  <a:extLst>
                    <a:ext uri="{9D8B030D-6E8A-4147-A177-3AD203B41FA5}">
                      <a16:colId xmlns:a16="http://schemas.microsoft.com/office/drawing/2014/main" xmlns="" val="3968036659"/>
                    </a:ext>
                  </a:extLst>
                </a:gridCol>
              </a:tblGrid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Смоленская область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0910465"/>
                  </a:ext>
                </a:extLst>
              </a:tr>
              <a:tr h="259298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Город</a:t>
                      </a:r>
                      <a:endParaRPr lang="ru-RU" sz="12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Численность, чел.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Годовая выручка, тыс. руб.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Тариф,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руб.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  <a:r>
                        <a:rPr lang="ru-RU" sz="1200" b="1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200" b="1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Инвестиции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тыс. руб.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Окупаемость инвестиций, лет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71056657"/>
                  </a:ext>
                </a:extLst>
              </a:tr>
              <a:tr h="5636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Реконструкция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Строительство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Реконструкция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Строительство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5767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Ярцево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44 097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51 043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19,57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200 000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450 000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107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241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34809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Дорогобуж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23 393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30 660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24,13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125 000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300 000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111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162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7608802"/>
                  </a:ext>
                </a:extLst>
              </a:tr>
            </a:tbl>
          </a:graphicData>
        </a:graphic>
      </p:graphicFrame>
      <p:graphicFrame>
        <p:nvGraphicFramePr>
          <p:cNvPr id="34" name="Таблица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737960"/>
              </p:ext>
            </p:extLst>
          </p:nvPr>
        </p:nvGraphicFramePr>
        <p:xfrm>
          <a:off x="1" y="2664576"/>
          <a:ext cx="9165167" cy="232134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46023">
                  <a:extLst>
                    <a:ext uri="{9D8B030D-6E8A-4147-A177-3AD203B41FA5}">
                      <a16:colId xmlns:a16="http://schemas.microsoft.com/office/drawing/2014/main" xmlns="" val="2990454820"/>
                    </a:ext>
                  </a:extLst>
                </a:gridCol>
                <a:gridCol w="1226970">
                  <a:extLst>
                    <a:ext uri="{9D8B030D-6E8A-4147-A177-3AD203B41FA5}">
                      <a16:colId xmlns:a16="http://schemas.microsoft.com/office/drawing/2014/main" xmlns="" val="2730947114"/>
                    </a:ext>
                  </a:extLst>
                </a:gridCol>
                <a:gridCol w="858846">
                  <a:extLst>
                    <a:ext uri="{9D8B030D-6E8A-4147-A177-3AD203B41FA5}">
                      <a16:colId xmlns:a16="http://schemas.microsoft.com/office/drawing/2014/main" xmlns="" val="423889080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850197935"/>
                    </a:ext>
                  </a:extLst>
                </a:gridCol>
                <a:gridCol w="1308229">
                  <a:extLst>
                    <a:ext uri="{9D8B030D-6E8A-4147-A177-3AD203B41FA5}">
                      <a16:colId xmlns:a16="http://schemas.microsoft.com/office/drawing/2014/main" xmlns="" val="3546994391"/>
                    </a:ext>
                  </a:extLst>
                </a:gridCol>
                <a:gridCol w="1226970">
                  <a:extLst>
                    <a:ext uri="{9D8B030D-6E8A-4147-A177-3AD203B41FA5}">
                      <a16:colId xmlns:a16="http://schemas.microsoft.com/office/drawing/2014/main" xmlns="" val="794904623"/>
                    </a:ext>
                  </a:extLst>
                </a:gridCol>
                <a:gridCol w="1299144">
                  <a:extLst>
                    <a:ext uri="{9D8B030D-6E8A-4147-A177-3AD203B41FA5}">
                      <a16:colId xmlns:a16="http://schemas.microsoft.com/office/drawing/2014/main" xmlns="" val="2255842301"/>
                    </a:ext>
                  </a:extLst>
                </a:gridCol>
                <a:gridCol w="1406897">
                  <a:extLst>
                    <a:ext uri="{9D8B030D-6E8A-4147-A177-3AD203B41FA5}">
                      <a16:colId xmlns:a16="http://schemas.microsoft.com/office/drawing/2014/main" xmlns="" val="3968036659"/>
                    </a:ext>
                  </a:extLst>
                </a:gridCol>
              </a:tblGrid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Тульская область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0910465"/>
                  </a:ext>
                </a:extLst>
              </a:tr>
              <a:tr h="259298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Город</a:t>
                      </a:r>
                      <a:endParaRPr lang="ru-RU" sz="12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/>
                        <a:t>Численность, чел.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Годовая выручка, тыс. руб.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Тариф,</a:t>
                      </a:r>
                      <a:r>
                        <a:rPr lang="ru-RU" sz="1200" b="1" kern="1200" baseline="0" dirty="0" smtClean="0"/>
                        <a:t> руб.</a:t>
                      </a:r>
                      <a:r>
                        <a:rPr lang="en-US" sz="1200" b="1" kern="1200" baseline="0" dirty="0" smtClean="0"/>
                        <a:t>/</a:t>
                      </a:r>
                      <a:r>
                        <a:rPr lang="ru-RU" sz="1200" b="1" kern="1200" baseline="0" dirty="0" smtClean="0"/>
                        <a:t>м</a:t>
                      </a:r>
                      <a:r>
                        <a:rPr lang="ru-RU" sz="1200" b="1" kern="1200" baseline="30000" dirty="0" smtClean="0"/>
                        <a:t>3</a:t>
                      </a:r>
                      <a:endParaRPr lang="ru-RU" sz="1200" b="1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Инвестиции</a:t>
                      </a:r>
                      <a:r>
                        <a:rPr lang="ru-RU" sz="1200" b="1" kern="1200" baseline="0" dirty="0" smtClean="0"/>
                        <a:t> 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Окупаемость инвестиций, лет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71056657"/>
                  </a:ext>
                </a:extLst>
              </a:tr>
              <a:tr h="5636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Реконструкция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Строительство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Реконструкция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Строительство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5767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kern="1200" dirty="0" smtClean="0"/>
                        <a:t>Плавск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27 530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12 059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12,85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175 000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420 000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170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211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34809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kern="1200" dirty="0" err="1" smtClean="0"/>
                        <a:t>Кимовск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26 093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24 924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19,95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150 000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360 000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128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169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7608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Щекино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58 088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82 424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17,37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300 000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675 000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141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4340158"/>
                  </a:ext>
                </a:extLst>
              </a:tr>
            </a:tbl>
          </a:graphicData>
        </a:graphic>
      </p:graphicFrame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557009"/>
              </p:ext>
            </p:extLst>
          </p:nvPr>
        </p:nvGraphicFramePr>
        <p:xfrm>
          <a:off x="1" y="4985918"/>
          <a:ext cx="9143999" cy="195050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43607">
                  <a:extLst>
                    <a:ext uri="{9D8B030D-6E8A-4147-A177-3AD203B41FA5}">
                      <a16:colId xmlns:a16="http://schemas.microsoft.com/office/drawing/2014/main" xmlns="" val="299045482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73094711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423889080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85019793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354699439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79490462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255842301"/>
                    </a:ext>
                  </a:extLst>
                </a:gridCol>
                <a:gridCol w="1403648">
                  <a:extLst>
                    <a:ext uri="{9D8B030D-6E8A-4147-A177-3AD203B41FA5}">
                      <a16:colId xmlns:a16="http://schemas.microsoft.com/office/drawing/2014/main" xmlns="" val="3968036659"/>
                    </a:ext>
                  </a:extLst>
                </a:gridCol>
              </a:tblGrid>
              <a:tr h="370840">
                <a:tc gridSpan="8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Архангельская область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0910465"/>
                  </a:ext>
                </a:extLst>
              </a:tr>
              <a:tr h="259298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Город</a:t>
                      </a:r>
                      <a:endParaRPr lang="ru-RU" sz="12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/>
                        <a:t>Численность, чел.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Годовая выручка, тыс. руб.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Тариф,</a:t>
                      </a:r>
                      <a:r>
                        <a:rPr lang="ru-RU" sz="1200" b="1" kern="1200" baseline="0" dirty="0" smtClean="0"/>
                        <a:t> руб.</a:t>
                      </a:r>
                      <a:r>
                        <a:rPr lang="en-US" sz="1200" b="1" kern="1200" baseline="0" dirty="0" smtClean="0"/>
                        <a:t>/</a:t>
                      </a:r>
                      <a:r>
                        <a:rPr lang="ru-RU" sz="1200" b="1" kern="1200" baseline="0" dirty="0" smtClean="0"/>
                        <a:t>м</a:t>
                      </a:r>
                      <a:r>
                        <a:rPr lang="ru-RU" sz="1200" b="1" kern="1200" baseline="30000" dirty="0" smtClean="0"/>
                        <a:t>3</a:t>
                      </a:r>
                      <a:endParaRPr lang="ru-RU" sz="1200" b="1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Инвестиции</a:t>
                      </a:r>
                      <a:r>
                        <a:rPr lang="ru-RU" sz="1200" b="1" kern="1200" baseline="0" dirty="0" smtClean="0"/>
                        <a:t> 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Окупаемость инвестиций, лет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71056657"/>
                  </a:ext>
                </a:extLst>
              </a:tr>
              <a:tr h="5636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Реконструкция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Строительство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Реконструкция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Строительство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5767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kern="1200" dirty="0" smtClean="0"/>
                        <a:t>Приморское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1 000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3 173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28,62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4 550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10 400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152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34809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kern="1200" dirty="0" smtClean="0"/>
                        <a:t>Онега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/>
                        <a:t>23 400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30 873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39,14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125 000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300 000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7608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90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1306542"/>
              </p:ext>
            </p:extLst>
          </p:nvPr>
        </p:nvGraphicFramePr>
        <p:xfrm>
          <a:off x="162325" y="453480"/>
          <a:ext cx="8846844" cy="2876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9592" y="-98231"/>
            <a:ext cx="7604312" cy="86177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500" cap="all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Динамика финансовых показателей предприятий ВКХ</a:t>
            </a:r>
            <a:endParaRPr lang="ru-RU" sz="2500" cap="all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4964017"/>
              </p:ext>
            </p:extLst>
          </p:nvPr>
        </p:nvGraphicFramePr>
        <p:xfrm>
          <a:off x="363520" y="3329608"/>
          <a:ext cx="8676456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9351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78369" y="112947"/>
            <a:ext cx="8229600" cy="58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ПОДДЕРЖКА ИНВЕСТИЦИОННЫХ ПРОЕКТОВ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59049" y="5083646"/>
            <a:ext cx="7416824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923145" y="5192528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Покрытие разницы в тарифе за счет средств Фонда содействию реформирования ЖКХ или бюджета</a:t>
            </a:r>
            <a:endParaRPr lang="ru-RU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9387140"/>
              </p:ext>
            </p:extLst>
          </p:nvPr>
        </p:nvGraphicFramePr>
        <p:xfrm>
          <a:off x="1023045" y="696509"/>
          <a:ext cx="7488832" cy="4422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059049" y="6037092"/>
            <a:ext cx="7416824" cy="7051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923145" y="6066479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Необходимо создание института развития инфраструктурных проектов в сфере ВиВ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79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19950</TotalTime>
  <Words>363</Words>
  <Application>Microsoft Office PowerPoint</Application>
  <PresentationFormat>Экран (4:3)</PresentationFormat>
  <Paragraphs>120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Acrobat Document</vt:lpstr>
      <vt:lpstr>Перспективы развития отрасли ВКХ в свете реализуемой инвестиционной политики</vt:lpstr>
      <vt:lpstr>ОСНОВНЫЕ ПОКАЗАТЕЛИ ИНВЕСТИЦИОННОЙ ДЕЯТЕЛЬНОСТИ В СФЕРЕ ВКХ</vt:lpstr>
      <vt:lpstr>ИНВЕСТИЦИОННЫЕ ПОКАЗАТЕЛИ МАЛЫХ ГОРОДОВ РОССИИ (ДО 50 000 чел.) ВОДООТВЕДЕНИЕ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Epshtein Alexander</dc:creator>
  <cp:lastModifiedBy>AKozlov</cp:lastModifiedBy>
  <cp:revision>706</cp:revision>
  <cp:lastPrinted>2018-07-02T11:58:11Z</cp:lastPrinted>
  <dcterms:created xsi:type="dcterms:W3CDTF">2012-09-24T07:46:48Z</dcterms:created>
  <dcterms:modified xsi:type="dcterms:W3CDTF">2018-07-04T14:47:42Z</dcterms:modified>
</cp:coreProperties>
</file>