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2" r:id="rId2"/>
  </p:sldMasterIdLst>
  <p:notesMasterIdLst>
    <p:notesMasterId r:id="rId124"/>
  </p:notesMasterIdLst>
  <p:sldIdLst>
    <p:sldId id="526" r:id="rId3"/>
    <p:sldId id="530" r:id="rId4"/>
    <p:sldId id="540" r:id="rId5"/>
    <p:sldId id="539" r:id="rId6"/>
    <p:sldId id="538" r:id="rId7"/>
    <p:sldId id="548" r:id="rId8"/>
    <p:sldId id="549" r:id="rId9"/>
    <p:sldId id="537" r:id="rId10"/>
    <p:sldId id="551" r:id="rId11"/>
    <p:sldId id="550" r:id="rId12"/>
    <p:sldId id="562" r:id="rId13"/>
    <p:sldId id="563" r:id="rId14"/>
    <p:sldId id="564" r:id="rId15"/>
    <p:sldId id="570" r:id="rId16"/>
    <p:sldId id="547" r:id="rId17"/>
    <p:sldId id="546" r:id="rId18"/>
    <p:sldId id="569" r:id="rId19"/>
    <p:sldId id="553" r:id="rId20"/>
    <p:sldId id="565" r:id="rId21"/>
    <p:sldId id="543" r:id="rId22"/>
    <p:sldId id="552" r:id="rId23"/>
    <p:sldId id="566" r:id="rId24"/>
    <p:sldId id="559" r:id="rId25"/>
    <p:sldId id="558" r:id="rId26"/>
    <p:sldId id="567" r:id="rId27"/>
    <p:sldId id="571" r:id="rId28"/>
    <p:sldId id="573" r:id="rId29"/>
    <p:sldId id="572" r:id="rId30"/>
    <p:sldId id="574" r:id="rId31"/>
    <p:sldId id="581" r:id="rId32"/>
    <p:sldId id="582" r:id="rId33"/>
    <p:sldId id="579" r:id="rId34"/>
    <p:sldId id="583" r:id="rId35"/>
    <p:sldId id="584" r:id="rId36"/>
    <p:sldId id="586" r:id="rId37"/>
    <p:sldId id="661" r:id="rId38"/>
    <p:sldId id="664" r:id="rId39"/>
    <p:sldId id="665" r:id="rId40"/>
    <p:sldId id="662" r:id="rId41"/>
    <p:sldId id="585" r:id="rId42"/>
    <p:sldId id="607" r:id="rId43"/>
    <p:sldId id="608" r:id="rId44"/>
    <p:sldId id="611" r:id="rId45"/>
    <p:sldId id="666" r:id="rId46"/>
    <p:sldId id="612" r:id="rId47"/>
    <p:sldId id="614" r:id="rId48"/>
    <p:sldId id="610" r:id="rId49"/>
    <p:sldId id="609" r:id="rId50"/>
    <p:sldId id="616" r:id="rId51"/>
    <p:sldId id="667" r:id="rId52"/>
    <p:sldId id="615" r:id="rId53"/>
    <p:sldId id="613" r:id="rId54"/>
    <p:sldId id="668" r:id="rId55"/>
    <p:sldId id="619" r:id="rId56"/>
    <p:sldId id="587" r:id="rId57"/>
    <p:sldId id="588" r:id="rId58"/>
    <p:sldId id="669" r:id="rId59"/>
    <p:sldId id="620" r:id="rId60"/>
    <p:sldId id="623" r:id="rId61"/>
    <p:sldId id="622" r:id="rId62"/>
    <p:sldId id="624" r:id="rId63"/>
    <p:sldId id="674" r:id="rId64"/>
    <p:sldId id="670" r:id="rId65"/>
    <p:sldId id="621" r:id="rId66"/>
    <p:sldId id="625" r:id="rId67"/>
    <p:sldId id="626" r:id="rId68"/>
    <p:sldId id="698" r:id="rId69"/>
    <p:sldId id="688" r:id="rId70"/>
    <p:sldId id="685" r:id="rId71"/>
    <p:sldId id="686" r:id="rId72"/>
    <p:sldId id="687" r:id="rId73"/>
    <p:sldId id="690" r:id="rId74"/>
    <p:sldId id="691" r:id="rId75"/>
    <p:sldId id="693" r:id="rId76"/>
    <p:sldId id="692" r:id="rId77"/>
    <p:sldId id="695" r:id="rId78"/>
    <p:sldId id="696" r:id="rId79"/>
    <p:sldId id="699" r:id="rId80"/>
    <p:sldId id="694" r:id="rId81"/>
    <p:sldId id="590" r:id="rId82"/>
    <p:sldId id="675" r:id="rId83"/>
    <p:sldId id="592" r:id="rId84"/>
    <p:sldId id="589" r:id="rId85"/>
    <p:sldId id="627" r:id="rId86"/>
    <p:sldId id="628" r:id="rId87"/>
    <p:sldId id="629" r:id="rId88"/>
    <p:sldId id="682" r:id="rId89"/>
    <p:sldId id="683" r:id="rId90"/>
    <p:sldId id="630" r:id="rId91"/>
    <p:sldId id="631" r:id="rId92"/>
    <p:sldId id="700" r:id="rId93"/>
    <p:sldId id="644" r:id="rId94"/>
    <p:sldId id="643" r:id="rId95"/>
    <p:sldId id="642" r:id="rId96"/>
    <p:sldId id="641" r:id="rId97"/>
    <p:sldId id="639" r:id="rId98"/>
    <p:sldId id="638" r:id="rId99"/>
    <p:sldId id="637" r:id="rId100"/>
    <p:sldId id="701" r:id="rId101"/>
    <p:sldId id="636" r:id="rId102"/>
    <p:sldId id="635" r:id="rId103"/>
    <p:sldId id="634" r:id="rId104"/>
    <p:sldId id="633" r:id="rId105"/>
    <p:sldId id="706" r:id="rId106"/>
    <p:sldId id="707" r:id="rId107"/>
    <p:sldId id="659" r:id="rId108"/>
    <p:sldId id="705" r:id="rId109"/>
    <p:sldId id="657" r:id="rId110"/>
    <p:sldId id="632" r:id="rId111"/>
    <p:sldId id="645" r:id="rId112"/>
    <p:sldId id="646" r:id="rId113"/>
    <p:sldId id="647" r:id="rId114"/>
    <p:sldId id="648" r:id="rId115"/>
    <p:sldId id="649" r:id="rId116"/>
    <p:sldId id="650" r:id="rId117"/>
    <p:sldId id="651" r:id="rId118"/>
    <p:sldId id="652" r:id="rId119"/>
    <p:sldId id="653" r:id="rId120"/>
    <p:sldId id="654" r:id="rId121"/>
    <p:sldId id="655" r:id="rId122"/>
    <p:sldId id="528" r:id="rId1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72B40"/>
    <a:srgbClr val="72105B"/>
    <a:srgbClr val="00638A"/>
    <a:srgbClr val="0076A3"/>
    <a:srgbClr val="0033CC"/>
    <a:srgbClr val="006666"/>
    <a:srgbClr val="A91786"/>
    <a:srgbClr val="03506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118" d="100"/>
          <a:sy n="118" d="100"/>
        </p:scale>
        <p:origin x="-140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tableStyles" Target="tableStyle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2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57655-15CA-4209-8213-7BFBD419A3EB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145D-42E2-4668-8192-9775505AA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3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5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4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7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7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3528392" cy="1728192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3650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475137"/>
            <a:ext cx="8424936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</a:t>
            </a:r>
            <a:r>
              <a:rPr lang="ru-RU" dirty="0" err="1" smtClean="0"/>
              <a:t>рп</a:t>
            </a:r>
            <a:r>
              <a:rPr lang="ru-RU" dirty="0" smtClean="0"/>
              <a:t>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504" y="6492875"/>
            <a:ext cx="43204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22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8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0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33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51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8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 рп от 05.04.2016 и на основании конкурса, проведенного Фондом поддержки гражданской активности в малых городах и сельских территориях «Перспектива».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14247/2c89fbd61239ac65f3203353df59d3c653c9a2f8/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4259/6e9e76ac34eed2325a2dc76d37b9d81d2cbbaeb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4259/6e9e76ac34eed2325a2dc76d37b9d81d2cbbaeb0/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4143404"/>
          </a:xfrm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  <a:reflection blurRad="177800" stA="81000" endPos="56000" dist="355600" dir="5400000" sy="-100000" algn="bl" rotWithShape="0"/>
          </a:effectLst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5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КОММУНАЛЬНЫЕ </a:t>
            </a:r>
          </a:p>
          <a:p>
            <a:pPr algn="r">
              <a:buNone/>
            </a:pPr>
            <a:r>
              <a:rPr lang="ru-RU" sz="5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УСЛУГИ</a:t>
            </a:r>
          </a:p>
          <a:p>
            <a:pPr algn="r">
              <a:buNone/>
            </a:pPr>
            <a:r>
              <a:rPr lang="ru-RU" sz="5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Часть 1.</a:t>
            </a:r>
            <a:endParaRPr lang="ru-RU" sz="5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6" name="Picture 2" descr="http://yk-gildom.ru/wp-content/uploads/2011/09/kodek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08" y="994978"/>
            <a:ext cx="3106454" cy="8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87618" y="12520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школа ЖКХ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Пункт 29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 на СОИ оплачиваются в составе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платы </a:t>
            </a:r>
          </a:p>
          <a:p>
            <a:pPr marL="457200" indent="-45720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 содержание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жилого помещения, если домом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управляет УО, ТСЖ, ЖК, ЖСК.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При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непосредственном управлении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 либо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способ управления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выбран или не реализован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 начисляют плату за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коммунальные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услуги на ОДН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Расходы на проведение экспертизы,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инициированной потребителем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несет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исполнитель.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Если в результате такой экспертизы установлено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отсутствие факта нарушения качества КУ, то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возместить исполнителю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расходы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ее проведение.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Если никто из заинтересованных лиц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заявил о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экспертизы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но спор о качестве КУ остался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разрешенным то определяются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дата и время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проведения повторной проверки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качества  КУ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участием приглашенных исполнителем: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представителей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ГЖИ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представителей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общественного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объединения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потребителей.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/>
              <a:t> </a:t>
            </a: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акте повторной  проверки должны быть указаны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дата и время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ее проведения.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представителям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участвующим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подписании акта, исполнитель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 передать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1 экземпляру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акта повторной проверки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000240"/>
            <a:ext cx="8856984" cy="464347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составить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акт проверки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предоставляемых  КУ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отсутствие исполнителя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проведении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исполнителем проверки в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 </a:t>
            </a:r>
          </a:p>
          <a:p>
            <a:pPr marL="457200" indent="-45720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 позднее 2 часов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момента получения от потребителя</a:t>
            </a:r>
          </a:p>
          <a:p>
            <a:pPr marL="457200" indent="-45720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сообщения о нарушении, если с потребителем не согласовано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иное время;</a:t>
            </a:r>
          </a:p>
          <a:p>
            <a:pPr marL="457200" indent="-457200"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невозможности уведомить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исполнителя о факте</a:t>
            </a:r>
          </a:p>
          <a:p>
            <a:pPr marL="457200" indent="-45720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 в связи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ненадлежащей организацией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работы</a:t>
            </a:r>
          </a:p>
          <a:p>
            <a:pPr marL="457200" indent="-45720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круглосуточной аварийной службы.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акт подписывается не менее чем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потребителями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председателем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МКД, 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председателем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кооператива.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акт также является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основанием для проведения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исполнителем перерасчета 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платы за КУ ненадлежащего </a:t>
            </a:r>
          </a:p>
          <a:p>
            <a:pPr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качества.</a:t>
            </a:r>
            <a:endParaRPr lang="ru-RU" sz="2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7)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После устранения причин нарушения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 исполнитель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 удостовериться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том, что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потребителю предоставляется услуга надлежащего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в необходимом объеме.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согласованное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потребителем время обязан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провести проверку в помещении потребителя, и составить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результатах проверки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итогам устранения причин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 качества КУ, который подписывается потребителем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 его представителем) и исполнителем.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составляет акт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результатах проверки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по итогам устранения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причин нарушения качества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</a:p>
          <a:p>
            <a:pPr marL="457200" indent="-457200"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 уклонении  потребителя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согласования времени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проверки с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исполнителем;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подписания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указанного акта.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None/>
            </a:pPr>
            <a:r>
              <a:rPr lang="ru-RU" sz="2400" dirty="0" smtClean="0"/>
              <a:t> В этом случае 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результатах проверки  по итогам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устранения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причин нарушения качества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подписывается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не менее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2-мя</a:t>
            </a:r>
          </a:p>
          <a:p>
            <a:pPr marL="457200" indent="-457200">
              <a:spcAft>
                <a:spcPts val="18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незаинтересованными лицами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акт составляется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2 экземплярах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один из которых передается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 его представителю).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Критерии установления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даты и времени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начиная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которых считается, что коммунальная услуга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предоставляется с нарушениями качества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определены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111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Период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окончания нарушения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 КУ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п.112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же порядок  действует  при нарушении</a:t>
            </a:r>
          </a:p>
          <a:p>
            <a:pPr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режима предоставления КУ, установленного </a:t>
            </a:r>
          </a:p>
          <a:p>
            <a:pPr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Правилами № 354.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юридическое лицо независимо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организационно-правовой формы или ИП,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предоставляющий потребителю 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собственник/пользователь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жилого/нежилого помещения в МКД,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потребляющего КУ.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«Жилищный Кодекс Российской Федерации» от 29.12.2004г.  </a:t>
            </a:r>
            <a:r>
              <a:rPr lang="ru-RU" sz="2400" b="1" dirty="0" smtClean="0"/>
              <a:t>№ 188-ФЗ </a:t>
            </a:r>
            <a:r>
              <a:rPr lang="ru-RU" sz="2400" dirty="0" smtClean="0"/>
              <a:t>(ред. от 31.12.2017) (с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и доп., вступ. в силу с 11.01.2018)</a:t>
            </a:r>
            <a:endParaRPr lang="ru-RU" sz="2400" b="1" dirty="0" smtClean="0"/>
          </a:p>
          <a:p>
            <a:pPr marL="457200" indent="-457200">
              <a:buAutoNum type="arabicPeriod"/>
            </a:pPr>
            <a:r>
              <a:rPr lang="ru-RU" sz="2400" b="1" dirty="0" smtClean="0"/>
              <a:t> </a:t>
            </a:r>
            <a:r>
              <a:rPr lang="ru-RU" sz="2400" dirty="0" smtClean="0"/>
              <a:t>«Кодекс Российской Федерации об административных  правонарушениях" от 30.12.2001  </a:t>
            </a:r>
            <a:r>
              <a:rPr lang="ru-RU" sz="2400" b="1" dirty="0" smtClean="0"/>
              <a:t>№ 195-ФЗ</a:t>
            </a:r>
            <a:r>
              <a:rPr lang="ru-RU" sz="2400" dirty="0" smtClean="0"/>
              <a:t> (Редакция от 22.02.2017 (с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и доп., вступ. в силу с 31.03.2017))</a:t>
            </a:r>
          </a:p>
          <a:p>
            <a:pPr>
              <a:buNone/>
            </a:pPr>
            <a:r>
              <a:rPr lang="ru-RU" sz="2400" dirty="0" smtClean="0"/>
              <a:t>3. Федеральный закон от 02.05.2006 </a:t>
            </a:r>
            <a:r>
              <a:rPr lang="ru-RU" sz="2400" b="1" dirty="0" smtClean="0"/>
              <a:t>№ 59-ФЗ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03.11.2015) "О порядке рассмотрения обращений граждан Российской Федерации".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357298"/>
            <a:ext cx="5715040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8. Федеральный закон от 02.05.2006 </a:t>
            </a:r>
            <a:r>
              <a:rPr lang="ru-RU" sz="2400" b="1" dirty="0" smtClean="0"/>
              <a:t>№ 59-ФЗ </a:t>
            </a:r>
            <a:r>
              <a:rPr lang="ru-RU" sz="2400" dirty="0" smtClean="0"/>
              <a:t>(ред. от 03.11.2015) "О порядке рассмотрения обращений граждан Российской Федерации".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Федеральный закон от 17.01.1992 </a:t>
            </a:r>
            <a:r>
              <a:rPr lang="ru-RU" sz="2400" b="1" dirty="0" smtClean="0"/>
              <a:t>№ 2202-1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19.12.2016) «О прокуратуре Российской Федерации»</a:t>
            </a:r>
          </a:p>
          <a:p>
            <a:pPr marL="457200" indent="-457200">
              <a:buFont typeface="Arial" panose="020B0604020202020204" pitchFamily="34" charset="0"/>
              <a:buAutoNum type="arabicPeriod" startAt="3"/>
            </a:pPr>
            <a:r>
              <a:rPr lang="ru-RU" sz="2400" dirty="0" smtClean="0"/>
              <a:t>18. Федеральный закон от 21.07.2014 г. </a:t>
            </a:r>
            <a:r>
              <a:rPr lang="ru-RU" sz="2400" b="1" dirty="0" smtClean="0"/>
              <a:t>№ 209-ФЗ </a:t>
            </a:r>
            <a:r>
              <a:rPr lang="ru-RU" sz="2400" dirty="0" smtClean="0"/>
              <a:t>«О ГИС ЖКХ»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4. Федеральный закон от 07.02. 1992 г. </a:t>
            </a:r>
            <a:r>
              <a:rPr lang="ru-RU" sz="2400" b="1" dirty="0" smtClean="0"/>
              <a:t>№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2300-1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03.07.2016) «О защите прав потребителей».</a:t>
            </a:r>
          </a:p>
          <a:p>
            <a:r>
              <a:rPr lang="ru-RU" sz="2400" dirty="0" smtClean="0"/>
              <a:t>5. Федеральный закон от 26.12.2008г.  </a:t>
            </a:r>
            <a:r>
              <a:rPr lang="ru-RU" sz="2400" b="1" dirty="0" smtClean="0"/>
              <a:t>№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294-ФЗ</a:t>
            </a:r>
            <a:r>
              <a:rPr lang="ru-RU" sz="2400" b="1" i="1" dirty="0" smtClean="0"/>
              <a:t> </a:t>
            </a:r>
            <a:r>
              <a:rPr lang="ru-RU" sz="2400" dirty="0" smtClean="0"/>
              <a:t>«О защите прав юридических лиц и индивидуальных предпринимателей при осуществлении государственного контроля (надзора) и муниципального контроля» 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7.</a:t>
            </a:r>
            <a:r>
              <a:rPr lang="ru-RU" sz="2400" dirty="0" smtClean="0"/>
              <a:t> Постановление Правительства РФ от 13.08.2006г. </a:t>
            </a:r>
            <a:r>
              <a:rPr lang="ru-RU" sz="2400" b="1" dirty="0" smtClean="0"/>
              <a:t>№491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09.09.2017) «Об утверждении Правил содержания общего имущества в многоквартирном доме и правил изменения размера платы за содержание жилого помещения в случае оказания услуг и выполнения работ по управлению, содержанию и ремонту общего имущества в многоквартирном доме ненадлежащего качества и (или) с   перерывами, превышающими установленную  продолжительность». 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8.</a:t>
            </a:r>
            <a:r>
              <a:rPr lang="ru-RU" sz="2400" dirty="0" smtClean="0"/>
              <a:t> Постановление Правительства РФ от 06.05.2011 </a:t>
            </a:r>
            <a:r>
              <a:rPr lang="ru-RU" sz="2400" b="1" dirty="0" smtClean="0"/>
              <a:t>№ 354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09.09.2017) "О предоставлении коммунальных услуг собственникам и пользователям помещений в многоквартирных домах и жилых домов".</a:t>
            </a:r>
          </a:p>
          <a:p>
            <a:r>
              <a:rPr lang="ru-RU" sz="2400" dirty="0" smtClean="0"/>
              <a:t>9. Постановление Правительства РФ от 23.09.2010 </a:t>
            </a:r>
            <a:r>
              <a:rPr lang="ru-RU" sz="2400" b="1" dirty="0" smtClean="0"/>
              <a:t>№ 731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27.09.2014) "Об  утверждении стандарта раскрытия информации организациями, осуществляющими деятельность в сфере управления многоквартирными домами".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10.</a:t>
            </a:r>
            <a:r>
              <a:rPr lang="ru-RU" sz="2400" dirty="0" smtClean="0"/>
              <a:t>  Постановление Правительства РФ от 15.05.2013 </a:t>
            </a:r>
            <a:r>
              <a:rPr lang="ru-RU" sz="2400" b="1" dirty="0" smtClean="0"/>
              <a:t>№ 416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(ред. от 25.12.2015) «О порядке осуществления деятельности по управлению многоквартирными домами»</a:t>
            </a:r>
          </a:p>
          <a:p>
            <a:r>
              <a:rPr lang="ru-RU" sz="2400" b="1" dirty="0" smtClean="0"/>
              <a:t>11.</a:t>
            </a:r>
            <a:r>
              <a:rPr lang="ru-RU" sz="2400" dirty="0" smtClean="0"/>
              <a:t> Постановление Правительства РФ от 03.04.2013 </a:t>
            </a:r>
            <a:r>
              <a:rPr lang="ru-RU" sz="2400" b="1" dirty="0" smtClean="0"/>
              <a:t>№ 290 «</a:t>
            </a:r>
            <a:r>
              <a:rPr lang="ru-RU" sz="2400" dirty="0" smtClean="0"/>
              <a:t>О минимальном перечне услуг и работ, необходимых для обеспечения надлежащего содержания общего имущества в многоквартирном доме, и порядке их оказания и выполнения»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Постановление Правительства РФ от 21.01.2006 </a:t>
            </a:r>
            <a:r>
              <a:rPr lang="ru-RU" sz="2400" b="1" dirty="0" smtClean="0"/>
              <a:t>№ 25 «</a:t>
            </a:r>
            <a:r>
              <a:rPr lang="ru-RU" sz="2400" dirty="0" smtClean="0"/>
              <a:t>Об утверждении Правил пользования жилыми  помещениями»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Постановление Правительства Российской Федерации от 28.10.2014г. </a:t>
            </a:r>
            <a:r>
              <a:rPr lang="ru-RU" sz="2400" b="1" dirty="0" smtClean="0"/>
              <a:t>№1110</a:t>
            </a:r>
            <a:r>
              <a:rPr lang="ru-RU" sz="2400" dirty="0" smtClean="0"/>
              <a:t> «О лицензировании предпринимательской деятельности по управлению многоквартирными домами».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err="1" smtClean="0"/>
              <a:t>СанПиН</a:t>
            </a:r>
            <a:r>
              <a:rPr lang="ru-RU" sz="2400" b="1" dirty="0" smtClean="0"/>
              <a:t> 2.1.2.2645-10.</a:t>
            </a:r>
            <a:r>
              <a:rPr lang="ru-RU" sz="2400" dirty="0" smtClean="0"/>
              <a:t> Санитарно-эпидемиологические требования к условиям проживания в жилых зданиях и помещениях. Санитарно-эпидемиологические правила и нормативы.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7. Приказ Минстроя России от 29.12.2014 </a:t>
            </a:r>
            <a:r>
              <a:rPr lang="ru-RU" sz="2400" b="1" dirty="0" smtClean="0"/>
              <a:t>№ 924/</a:t>
            </a:r>
            <a:r>
              <a:rPr lang="ru-RU" sz="2400" b="1" dirty="0" err="1" smtClean="0"/>
              <a:t>пр</a:t>
            </a:r>
            <a:r>
              <a:rPr lang="ru-RU" sz="2400" b="1" dirty="0" smtClean="0"/>
              <a:t> </a:t>
            </a:r>
            <a:r>
              <a:rPr lang="ru-RU" sz="2400" dirty="0" smtClean="0"/>
              <a:t>«Об утверждении примерной формы платежного документа для внесения платы за содержание и ремонт жилого помещения и предоставление коммунальных услуг и методических рекомендаций по ее заполнению».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3. Приказ  Минстроя России  от 31.07.2014 г. </a:t>
            </a:r>
            <a:r>
              <a:rPr lang="ru-RU" sz="2400" b="1" dirty="0" smtClean="0"/>
              <a:t>№ 411/</a:t>
            </a:r>
            <a:r>
              <a:rPr lang="ru-RU" sz="2400" b="1" dirty="0" err="1" smtClean="0"/>
              <a:t>пр</a:t>
            </a:r>
            <a:r>
              <a:rPr lang="ru-RU" sz="2400" b="1" dirty="0" smtClean="0"/>
              <a:t> </a:t>
            </a:r>
            <a:r>
              <a:rPr lang="ru-RU" sz="2400" dirty="0" smtClean="0"/>
              <a:t>«Об утверждении примерных условий договора управления многоквартирным домом и методических рекомендаций по порядку организации и проведению общих собраний собственников помещений в многоквартирных домах».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4. Приказ Минстроя России от 25.12.2015г. </a:t>
            </a:r>
            <a:r>
              <a:rPr lang="ru-RU" sz="2400" b="1" dirty="0" smtClean="0"/>
              <a:t>№ 937/</a:t>
            </a:r>
            <a:r>
              <a:rPr lang="ru-RU" sz="2400" b="1" dirty="0" err="1" smtClean="0"/>
              <a:t>пр</a:t>
            </a:r>
            <a:r>
              <a:rPr lang="ru-RU" sz="2400" dirty="0" smtClean="0"/>
              <a:t> «Об утверждении требований к оформлению Протоколов общих собраний собственников помещений в многоквартирных домах и порядка передачи копий решений и протоколов общих собраний собственников помещений в многоквартирных домах в уполномоченные органы исполнительной власти субъектов  Российской  Федерации, осуществляющие государственный жилищный надзор».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Нежилое помещение в  МКД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помещение,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указанное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проектной или технической документации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дом либо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электронном паспорте дома, которое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жилым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помещением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включено в состав ОИ,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независимо от наличия отдельного входа или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подключения (технологического присоединения)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внешним сетям инженерно-технического обеспечения,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встроенные и пристроенные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помещения. 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5500726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916832"/>
            <a:ext cx="6120680" cy="17281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Семинар провела</a:t>
            </a:r>
            <a:endParaRPr lang="ru-RU" sz="44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212976"/>
            <a:ext cx="885698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Фролова Ольга Евгеньевна,</a:t>
            </a:r>
            <a:endParaRPr lang="ru-RU" sz="2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solidFill>
                  <a:srgbClr val="0076A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rgbClr val="0076A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общественного  контроля в сфере ЖКХ,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rgbClr val="0076A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</a:t>
            </a:r>
            <a:r>
              <a:rPr lang="ru-RU" sz="2200" dirty="0">
                <a:solidFill>
                  <a:srgbClr val="0076A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Правления 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rgbClr val="0076A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endParaRPr lang="ru-RU" sz="2200" dirty="0" smtClean="0">
              <a:solidFill>
                <a:srgbClr val="0076A3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200" b="1" u="sng" smtClean="0">
                <a:solidFill>
                  <a:srgbClr val="C00000"/>
                </a:solidFill>
                <a:latin typeface="Georgia" pitchFamily="18" charset="0"/>
                <a:cs typeface="Times New Roman" panose="02020603050405020304" pitchFamily="18" charset="0"/>
              </a:rPr>
              <a:t>oefrolova@yandex.ru </a:t>
            </a:r>
            <a:endParaRPr lang="ru-RU" sz="2200" b="1" u="sng" dirty="0">
              <a:solidFill>
                <a:srgbClr val="C00000"/>
              </a:solidFill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нежилым помещениям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относятся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подземные гаражи и автостоянки, предусмотренные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проектной документацией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расположенные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границах здания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Степень благоустройства  МКД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качественная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характеристика,  определяемая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наличием и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составом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внутридомовых инженерных систем,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обеспечивающих предоставление потребителям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КУ тех видов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могут быть предоставлены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использованием таких систем.</a:t>
            </a:r>
          </a:p>
          <a:p>
            <a:pPr>
              <a:spcAft>
                <a:spcPts val="1200"/>
              </a:spcAft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Внутридомовые инженерные системы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инженерные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коммуникации (сети), механическое, электрическое,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санитарно-техническое и иное оборудование, </a:t>
            </a:r>
          </a:p>
          <a:p>
            <a:pPr>
              <a:spcAft>
                <a:spcPts val="24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являющиеся ОИ и предназначенные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подачи КР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 централизованных сетей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инженерно-технического обеспечения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 внутриквартирного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оборудования;</a:t>
            </a:r>
          </a:p>
          <a:p>
            <a:pPr algn="just"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производства и предоставления  КУ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отоплению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(или) ГВС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(при отсутствии централизованных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теплоснабжения и (или) горячего водоснабжения).</a:t>
            </a: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внутридомовым инженерным системам относятся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мусороприемные камеры, мусоропроводы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Централизованные сети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инженерно-технического обеспечения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совокупность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трубопроводов, коммуникаций и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других сооружений, предназначенных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подачи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внутридомовым инженерным системам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(отведения сточных вод из внутридомовых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систем).</a:t>
            </a:r>
          </a:p>
          <a:p>
            <a:pPr>
              <a:spcAft>
                <a:spcPts val="600"/>
              </a:spcAft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Внутриквартирное оборудование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находящиеся 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жилом/нежилом помещении в МКД 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инженерные коммуникации, механическое,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электрическое, санитарно-техническое и иное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оборудование,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входящие в состав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использованием которых осуществляется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потребление 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Коллективный 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общедомовый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 прибор учета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(ОДПУ) - средство измерения (совокупность средств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измерения и дополнительного оборудования),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используемое для определения объемов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(количества) КР, поданного в МКД.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55" y="1988839"/>
            <a:ext cx="8829033" cy="4504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ЖК РФ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Жилищный Кодекс Российской Федерации;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ГК РФ –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Гражданский Кодекс Российской Федерации;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ПП РФ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постановление Правительства Российской Федерации;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НПА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нормативно-правовой акт;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ЕСИА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- единая система идентификации и аутентификации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(«универсальный ключ» к ресурсам электронного правительства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во всей России. ЕСИА предоставляет пользователю единую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учетную запись для получения электронных </a:t>
            </a:r>
            <a:r>
              <a:rPr lang="ru-RU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госуслуг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и сервисов). 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ГИС ЖКХ </a:t>
            </a:r>
            <a:r>
              <a:rPr lang="ru-RU" sz="24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государственная информационная система</a:t>
            </a:r>
          </a:p>
          <a:p>
            <a:pPr>
              <a:buNone/>
            </a:pPr>
            <a:r>
              <a:rPr lang="ru-RU" sz="24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жилищно-коммунального хозяйства</a:t>
            </a:r>
            <a:r>
              <a:rPr lang="ru-RU" sz="24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;</a:t>
            </a:r>
            <a:endParaRPr lang="ru-RU" sz="2400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Индивидуальный прибор учета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(ИПУ) – средство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измерения (совокупность средств измерения 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дополнительного оборудования), используемое для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 объемов (количества) потребления  КР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жилом/нежилом помещении в  МКД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(за исключением жилого помещения в коммунальной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квартире).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Комнатный прибор учета электрической энергии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средство измерения, используемое для определения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объемов (количества) потребления электрической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одном жилом помещении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нескольких жилых помещениях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занимаемых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потребителем в коммунальной квартире,  если такой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прибор учета позволяет определить объем (количество)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потребления электрической энергии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суммарно </a:t>
            </a:r>
          </a:p>
          <a:p>
            <a:pPr>
              <a:spcAft>
                <a:spcPts val="3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нескольким жилым помещениям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потребителя.</a:t>
            </a:r>
          </a:p>
          <a:p>
            <a:pPr>
              <a:spcAft>
                <a:spcPts val="300"/>
              </a:spcAft>
              <a:buNone/>
            </a:pPr>
            <a:endParaRPr lang="ru-RU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</a:t>
            </a: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устройство, используемое в МКД,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оборудованном  ОДПУ тепловой энергии, и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позволяющее определить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долю объема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потребления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 по отоплению, приходящуюся на отдельное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жилое/нежилое помещение, в котором установлены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такие устройства,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общем объеме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потребления КУ 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отоплению во всех жилых/нежилых помещениях,</a:t>
            </a:r>
          </a:p>
          <a:p>
            <a:pPr>
              <a:spcAft>
                <a:spcPts val="3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где установлены распределители.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Норматив потребления КУ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количественный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показатель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объема потребления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КР, утверждаемый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органами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госвласти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субъектов РФ и применяемый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расчета размера платы за  КУ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отсутствии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 и в иных случаях, предусмотренных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Правилами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fontScale="92500"/>
          </a:bodyPr>
          <a:lstStyle/>
          <a:p>
            <a:pPr>
              <a:spcAft>
                <a:spcPts val="3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Норматив потребления коммунальных ресурсов в целях</a:t>
            </a:r>
          </a:p>
          <a:p>
            <a:pPr>
              <a:spcAft>
                <a:spcPts val="3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 МКД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количественный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показатель объема потребления коммунального ресурса,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применяемый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расчета размера платы за КР на СОИ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размера расходов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потребителей на оплату холодной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воды, горячей воды, отведения сточных вод, электрической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энергии, потребляемых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выполнении минимального перечня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работ, необходимых для обеспечения надлежащего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ОИ и при использовании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входящего в состав ОИ</a:t>
            </a:r>
          </a:p>
          <a:p>
            <a:pPr>
              <a:spcAft>
                <a:spcPts val="3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оборудования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предназначенного для обеспечения</a:t>
            </a:r>
          </a:p>
          <a:p>
            <a:pPr>
              <a:spcAft>
                <a:spcPts val="3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благоприятных и безопасных условий проживания граждан.</a:t>
            </a:r>
          </a:p>
          <a:p>
            <a:pPr>
              <a:spcAft>
                <a:spcPts val="300"/>
              </a:spcAft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ПОНЯТИЯ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(РСО) –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юридическое лицо независимо от организационно-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правовой формы, а также индивидуальный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предприниматель, осуществляющие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продажу 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коммунальных ресурсов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(отведение сточных вод).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 КУ потребителям в МКД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основе договоров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заключения которых установлен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разделе </a:t>
            </a:r>
            <a:r>
              <a:rPr lang="en-US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«Условия договора,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содержащего положения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предоставлении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услуг, и порядок его заключения». </a:t>
            </a:r>
            <a:endParaRPr lang="ru-RU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таким договорам относятся:</a:t>
            </a:r>
            <a:endParaRPr lang="ru-RU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 управления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 управлении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управляющей компанией;</a:t>
            </a:r>
            <a:endParaRPr lang="ru-RU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договор, содержащего положения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предоставлении КУ,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между собственниками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ТСЖ, кооперативом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непосредственном способе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заключают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прямой договор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поставку коммунальных ресурсов  с РСО.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КУ является одним из направлений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по управлению МКД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1 ст. 161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При управлении МКД УО она несет ответственность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предоставление КУ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2.3 ст. 161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При заключении договора управления с ТСЖ,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кооперативом  КУ предоставляются УО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11 ст. 161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Предоставление КУ является предметом договора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и его существенным условием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ч.ч. 2, 3 ст. 162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Исполнение обязанностей УО по договору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 является лицензионным требованием 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 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Положения о лицензировании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предпринимательской деятельности по управлению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домами, утвержденного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постановлением Правительства РФ от 28 октября 2014 г. </a:t>
            </a:r>
          </a:p>
          <a:p>
            <a:pPr>
              <a:buNone/>
            </a:pP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1110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МКД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многоквартирный дом;</a:t>
            </a:r>
          </a:p>
          <a:p>
            <a:pPr>
              <a:buNone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АДС –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аварийно-диспетчерская служба.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ОСС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общее собрание собственников помещений в МКД;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ОИ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общее имущества собственников помещений в  МКД;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УО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управляющая организация;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ДУ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договор управления МКД;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ТСЖ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- товарищество собственников  жилья;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ИП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индивидуальный предприниматель;</a:t>
            </a: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УО не вправе отказаться от включения в договор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МКД условий о предоставлении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 9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№354).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Заключение договоров о предоставлении КУ является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стандартом управления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подп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 </a:t>
            </a:r>
            <a:r>
              <a:rPr lang="ru-RU" sz="22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д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) п. 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№ 416).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143116"/>
            <a:ext cx="8856984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УО  приступает к предоставлению  КУ потребителям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МКД с даты, указанной в решении ОСС о выборе УО,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с даты заключения договора управления, но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ранее даты начала поставки  КР по договору,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заключенному с РСО (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п.14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№354).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обязан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предоставлять потребителю КУ в необходимых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него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объемах и надлежащего качества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самостоятельно или с привлечением других лиц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техническое обслуживание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внутридомовых инженерных систем,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использованием которых предоставляются КУ;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производить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расчет размера платы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предоставленные КУ и производить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непосредственно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обращении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проверку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правильности исчисления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предъявленного потребителю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уплате размера платы за КУ;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задолженности или переплаты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потребителя за КУ;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правильности начисления потребителю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неустоек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(штрафов, пеней); 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результатам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такой проверки документы,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правильно начисленные платежи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выдаются потребителю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немедленно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Выдаваемые потребителю документы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его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просьбе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должны быть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заверены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подписью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руководителя и печатью исполнителя (при наличии).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производить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перерасчет размера  платы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предоставленные КУ: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с предоставлением  КУ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с предоставлением  КУ с перерывами,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допустимую продолжительность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период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временного отсутствия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занимаемом жилом помещении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 VIII</a:t>
            </a:r>
            <a:r>
              <a:rPr lang="ru-RU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ВРЕМЕННОЕ ОТСУТСТВИЕ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перерасчета за КУ при временном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отсутствии потребителя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оборудовано ИПУ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связи с</a:t>
            </a:r>
          </a:p>
          <a:p>
            <a:pPr marL="457200" indent="-457200"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отсутствием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технической возможности его установки,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подтвержденной соответствующим Актом;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потребитель отсутствует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более 5 дней подряд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подтверждено документально;</a:t>
            </a:r>
          </a:p>
          <a:p>
            <a:pPr>
              <a:spcAft>
                <a:spcPts val="1200"/>
              </a:spcAft>
              <a:buNone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отсутствие всех проживающих в жилом помещении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 в результате действия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непреодолимой силы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подтверждено соответствующими документами;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потребитель подал заявление о перерасчете платы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периода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временного отсутствия либо не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позднее 30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дней после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окончания периода временного отсутствия.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Перерасчет размера платы за  КУ осуществляется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исполнителем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5 рабочих дней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получения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письменного заявления потребителя о перерасчете. 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ВРЕМЕННОЕ ОТСУТСТВИЕ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подлежат перерасчету</a:t>
            </a: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 плата за коммунальные услуги на 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постоянная составляющая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платы, приходящаяся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занимаемое потребителем жилое помещение, 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применении </a:t>
            </a:r>
            <a:r>
              <a:rPr lang="ru-RU" sz="23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двухставочных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тарифов;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плата за </a:t>
            </a: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отопление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электроснабжение и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газоснабжение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цели отопления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жилых/нежилых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при наличии ОДПУ ежемесячно снимать его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показания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период с 23-го по 25-е число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текущего месяца и заносить полученные показания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журнал учета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показаний ОДПУ.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ЖУ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жилищные услуги, предоставляемые в МКД;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КУ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коммунальные услуги, предоставляемые в МКД;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ОДПУ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ru-RU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общедомовой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(коллективный) прибор учета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коммунальных ресурсов;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ИПУ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индивидуальный (квартирный) прибор учета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коммунальных ресурсов;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ГЖИ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государственная жилищная инспекция;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Роспотребнадзор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- Федеральная служба по надзору в сфере защиты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прав потребителей и благополучия человека;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ОМСУ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орган местного самоуправления;</a:t>
            </a: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обязана предоставить потребителю по его требованию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 течение  1-го  рабочего  дня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 дня обращения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возможность ознакомиться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 сведениями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 показаниях  ОДПУ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и обеспечивать сохранность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о показаниях ОДПУ и ИПУ  в течение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 менее  3  лет.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016" y="2071678"/>
            <a:ext cx="8714140" cy="478632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осуществлять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реже 1 раза в 6 месяцев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снятие показаний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ИПУ (распределителей), установленных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вне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жилых/нежилых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проверку их состояния;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осуществлять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проверку состояния ИПУ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 распределителей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срок, не превышающий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10 рабочих дней</a:t>
            </a: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получения 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потребителя заявления;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принимать от потребителей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показания ИПУ 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использовать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при расчете размера платы за КУ, а также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проводить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проверки  их состояния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достоверности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сведений об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показаниях;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ru-RU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ru-RU" sz="4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7196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осуществлять определение размера платы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отопление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исходя из показаний ОДПУ тепловой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энергии (при  наличии), использовать показания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ОДПУ холодной воды, горячей воды и 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электрической энергии, при определении  размера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за КУ,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потребленную на ОДН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 уведомлять потребителей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реже 1 раза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квартал путем указания в платежных документах о:</a:t>
            </a:r>
          </a:p>
          <a:p>
            <a:pPr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сроках и порядке снятия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потребителем показаний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ИПУ и передачи сведений о показаниях исполнителю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уполномоченному им лицу;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изменении порядка расчетов платы за КУ в случае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непредставления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сведений о показаниях ИПУ;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последствиях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несанкционированного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вмешательства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работу ИПУ, повлекшего искажение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показаний прибора учета или его повреждение, 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несанкционированного подключения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оборудования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к внутридомовым инженерным системам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к централизованным сетям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инженерно-технического обеспечения;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последствиях </a:t>
            </a:r>
            <a:r>
              <a:rPr lang="ru-RU" sz="2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недопуска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потребителем исполнителя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проведения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проверки состояния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ИПУ 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достоверности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ранее переданных сведений о показаниях приборов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учета;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Дата  и время допуска представителей исполнителя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помещение согласовываются с потребителем.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принимать сообщения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потребителей о факте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КУ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ненадлежащего качества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перерывами,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превышающими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установленную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продолжительность;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12) организовывать и проводить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проверку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такого факта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составлением: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акта проверки; 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акта, фиксирующего вред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причиненный жизни,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здоровью или имуществу потребителя нарушением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КУ;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вести учет жалоб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потребителей на качество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КУ, учет сроков и результатов их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рассмотрения и исполнения;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14) при поступлении жалобы  от потребителя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обнаружении запаха газа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помещениях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либо на дворовой территории 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немедленно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принимать меры по проверке жалобы,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обеспечить безопасность людей и ликвидацию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обнаруженной утечки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2071678"/>
            <a:ext cx="885698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15) информировать потребителей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причинах и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предполагаемой продолжительности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КУ ненадлежащего качества и (или)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перерывами, превышающими установленную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продолжительность;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16) информировать потребителя о дате начала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планового перерыва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предоставлении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позднее чем за 10 рабочих дней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начала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перерыва;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Согласовать с потребителем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время доступа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занимаемое им помещение можно: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устно;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направив ему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письменное уведомление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плановых работ внутри помещения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чем за 3 рабочих дня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 начала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таких работ.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услуги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осуществление деятельности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 по подаче потребителям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любого КР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 отдельности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или двух и более из них в любом сочетании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 целью обеспечения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благоприятных и безопасных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использования жилых/нежилых помещений, 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 в МКД.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 коммунальной услуге относится услуга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 обращению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 твердыми коммунальными отходами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(ТКО)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4291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уведомлении о начале работ необходимо указать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дату и время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проведения работ,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 работ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spcAft>
                <a:spcPts val="6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продолжительность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проведения;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 телефона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которому потребитель вправе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согласовать иную дату и время проведения работ,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5 рабочих дней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получения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уведомления;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должность, фамилию, имя и отчество лица,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ответственного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проведение работ;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17) предоставлять любому потребителю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3-х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рабочих дней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получения от него заявления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письменную информацию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помесячных объемах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потребленных  КР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показаниям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ОДПУ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 их наличии);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суммарном объеме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соответствующих КР,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потребленных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жилых и нежилых помещениях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МКД;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объемах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КР, рассчитанных с применением</a:t>
            </a:r>
          </a:p>
          <a:p>
            <a:pPr>
              <a:spcAft>
                <a:spcPts val="6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потребления КУ;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объемах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КР, предоставленных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ОДН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18) обеспечить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установку и ввод в эксплуатацию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ОДПУ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 3-х  месяцев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 дня принятия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решения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включении расходов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его приобретение и установку в плату за содержание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исключением случаев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когда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КУ потребителям осуществляется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19) осуществлять по заявлению потребителя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ввод в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эксплуатацию установленного ИПУ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месяца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следующего за датой его установки, приступить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осуществлению расчетов размера платы за  КУ исходя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показаний ИПУ, начиная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1-го числа месяца,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следующего за месяцем ввода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прибора учета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эксплуатацию;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20) осуществлять ввод в эксплуатацию  ИПУ после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ремонта, замены и поверки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срок и порядке,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установлены Правилами № 354.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21) заключать с 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договоры о приобретении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ресурсов, используемых при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предоставлении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КУ потребителям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или при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содержании общего имущества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имеет право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п.32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требовать внесения платы за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потребленные КУ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- уплаты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неустоек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(штрафов, пеней);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требовать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допуска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представителей исполнителя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занимаемое потребителем жилое/нежилое помещение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технического и санитарного состояния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внутриквартирного оборудования; 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Допуск должен предоставлять потребителем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мере необходимости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для выполнения необходимых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ремонтных работ и проверки устранения недостатков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 КУ; 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любое время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для ликвидации аварий;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Проверки технического и санитарного состояния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внутриквартирного оборудования должны проводиться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чаще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раза в 3 месяца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Допуск в помещение должен заранее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согласовываться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потребителем по дате и времени.</a:t>
            </a:r>
            <a:endParaRPr lang="ru-RU" sz="22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28802"/>
            <a:ext cx="8856984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требовать от потребителя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полного возмещения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убытков, возникших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его вине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невыполнения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обязанности допускать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занимаемое им помещение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представителей исполнителя;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осуществлять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чаще 1 раза в 3 месяца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проверку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достоверности передаваемых потребителем сведений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показаниях ИПУ, установленных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помещениях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осуществлять проверку состояния ИПУ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чаще 1 раза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месяц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они расположены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жилых/нежилых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помещений;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при вводе ИПУ в эксплуатацию или при 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проверках устанавливать на ИПУ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контрольные пломбы и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индикаторы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антимагнитных пломб, а также пломбы 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устройства, позволяющие фиксировать факт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несанкционированного вмешательства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работу ИПУ;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приостанавливать или ограничивать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порядке,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установленном Правилами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подачу потребителю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(КР):</a:t>
            </a:r>
          </a:p>
          <a:p>
            <a:pPr>
              <a:buNone/>
            </a:pP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холодная вода,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горячая вода,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электрическая энергия,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природный газ, бытовой газ в баллонах,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тепловая энергия (теплоноситель в виде горячей воды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открытых системах теплоснабжения (горячего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водоснабжения)),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твердое топливо при наличии печного отопления.</a:t>
            </a:r>
          </a:p>
          <a:p>
            <a:pPr algn="just"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привлекать на основании договора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условие об обеспечении требований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защите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персональных данных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организацию или ИП: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для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снятия показаний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ИПУ, ОДПУ  и распределителей;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для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доставки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платежных документов потребителям;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начисления платы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 КУ 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подготовки доставки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 потребителям;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осуществлять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установку и ввод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 ОДПУ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собственники в которых не выполнили обязанность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установить ОДПУ;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 устанавливать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количество фактически проживающих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 в жилом помещении  при отсутствии в нем ИПУ холодной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воды, горячей воды, электрической энергии и газа, и составлять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акт об установлении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количества таких граждан.</a:t>
            </a:r>
          </a:p>
          <a:p>
            <a:pPr>
              <a:buNone/>
            </a:pPr>
            <a:endParaRPr lang="ru-RU" sz="2100" i="1" dirty="0" smtClean="0"/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Временно проживающими считаются граждане, проживающие </a:t>
            </a:r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жилом помещении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более пяти дней подряд</a:t>
            </a:r>
            <a:r>
              <a:rPr lang="ru-RU" sz="21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100" dirty="0" smtClean="0"/>
              <a:t>(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 56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1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временно проживающих граждан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определяется на основании: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Заявления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 или постоянно проживающего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о пользовании жилым помещением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временно проживающими потребителями и их количестве.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Заявление с указанием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даты начала и окончания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пребывания в помещении направляется исполнителю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3 рабочих дней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прибытия временно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проживающих потребителей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п.57(1)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dirty="0" smtClean="0"/>
              <a:t>.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 установлении количества граждан, временно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проживающих в жилом помещении. 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акт подписывается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исполнителем и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потребителем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в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отказа потребителя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подписания акта: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исполнителем;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менее чем 2 потребителями;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членом Совета МКД  либо председателем  ТСЖ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кооператива.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11) уведомлять потребителя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наличии задолженности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оплате  КУ или задолженности по уплате неустоек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(штрафов, пеней)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посредством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передачи </a:t>
            </a:r>
            <a:r>
              <a:rPr lang="ru-RU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смс-сообщения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телефонного звонка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записью разговора;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электронной почты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через личный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кабинет потребителя в ГИС ЖКХ;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официальной странице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исполнителя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Интернете;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передачи потребителю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голосовой информации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сети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фиксированной телефонной связи.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исполнителем ЖКУ является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или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кооператив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на них распространяются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все обязанности и права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исполнителя, которые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касаются договора управления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несет административную,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уголовную или гражданско-правовую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 за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п.149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400" b="1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Нарушение качества КУ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обязан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произвести перерасчет потребителю размера платы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 КУ в сторону ее уменьшения вплоть до полного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освобождения потребителя от оплаты такой услуги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проведения перерасчета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платы за предоставление КУ</a:t>
            </a:r>
          </a:p>
          <a:p>
            <a:pPr>
              <a:spcBef>
                <a:spcPts val="400"/>
              </a:spcBef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ненадлежащего качества жилищным законодательством 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установлены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64347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 потребителя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уменьшении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цены за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выполненную работу (оказанную услугу), подлежат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удовлетворению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десятидневный срок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предъявления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соответствующего требования 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31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Закона РФ «О защите прав потребителей»).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нарушение сроков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удовлетворения требований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исполнитель уплачивает потребителю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каждый день просрочки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неустойку (пеню) в размере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трех процентов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цены выполнения работы (оказания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потребовать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исполнителя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уплаты неустоек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(штрафов, пеней)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п.157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457200" indent="-457200">
              <a:spcBef>
                <a:spcPts val="400"/>
              </a:spcBef>
              <a:buAutoNum type="arabicParenR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исполнитель своевременно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приступил </a:t>
            </a:r>
          </a:p>
          <a:p>
            <a:pPr marL="457200" indent="-457200">
              <a:spcBef>
                <a:spcPts val="4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 предоставлению КУ;</a:t>
            </a:r>
          </a:p>
          <a:p>
            <a:pPr>
              <a:spcBef>
                <a:spcPts val="4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если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суммарное время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перерывов в предоставлении  КУ </a:t>
            </a:r>
          </a:p>
          <a:p>
            <a:pPr>
              <a:spcBef>
                <a:spcPts val="4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расчетный период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превышает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допустимые перерывы;</a:t>
            </a:r>
          </a:p>
          <a:p>
            <a:pPr>
              <a:spcBef>
                <a:spcPts val="4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при предоставлении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КУ;</a:t>
            </a:r>
          </a:p>
          <a:p>
            <a:pPr>
              <a:spcBef>
                <a:spcPts val="4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если в аварийно-диспетчерской службе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отсутствует</a:t>
            </a:r>
          </a:p>
          <a:p>
            <a:pPr>
              <a:spcBef>
                <a:spcPts val="400"/>
              </a:spcBef>
              <a:buNone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 сообщения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потребителя о нарушении качества  КУ</a:t>
            </a:r>
          </a:p>
          <a:p>
            <a:pPr>
              <a:spcBef>
                <a:spcPts val="40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их непредставлении.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200" b="1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Вред, причиненный жизни, здоровью и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имуществу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вследствие: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нарушения качества КУ, </a:t>
            </a:r>
          </a:p>
          <a:p>
            <a:pPr>
              <a:buFontTx/>
              <a:buChar char="-"/>
            </a:pP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непредоставления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потребителю полной и достоверной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о предоставляемых КУ;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Причиненный вред подлежит возмещению исполнителем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 полном объеме  независимо от его вины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правилам,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предусмотренным 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главой 59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ГК РФ.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коммунальным ресурсам приравниваются 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сточные бытовые воды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отводимые по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централизованным сетям инженерно-технического</a:t>
            </a:r>
          </a:p>
          <a:p>
            <a:pPr>
              <a:spcAft>
                <a:spcPts val="18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обеспечения (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 2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Правил 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 используются для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предоставления КУ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потребляются 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 содержании  ОИ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МКД. </a:t>
            </a:r>
          </a:p>
          <a:p>
            <a:pPr algn="just"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Право требовать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возмещения вреда, причиненного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вследствие нарушения качества КУ, признается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любым</a:t>
            </a:r>
          </a:p>
          <a:p>
            <a:pPr marL="457200" indent="-45720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потерпевшим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независимо от того, состоял он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договорных отношениях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исполнителем или нет.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Вред, причиненный жизни, здоровью или имуществу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вследствие нарушения качества КУ,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подлежит возмещению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10 лет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такой услуги. </a:t>
            </a: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Исполнитель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несет ответственность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вред,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причиненный жизни, здоровью или имуществу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в связи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использованием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материалов,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оборудования, инструментов и иных средств,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предоставления КУ,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независимо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того, позволял уровень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научных и технических знаний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выявить их особые свойства или нет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200" b="1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Убытки, причиненные потребителю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 исполнителем прав потребителей, в том числе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договора, содержащего условия,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ущемляющие права потребителя.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Убытки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- расходы, которые потребитель произвел или должен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будет произвести для восстановления нарушенного права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(реальный ущерб), а также неполученные доходы, которые 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это лицо получило бы, если бы его право не было нарушено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(упущенная выгода).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Убытки, причиненные потребителю, подлежат </a:t>
            </a:r>
          </a:p>
          <a:p>
            <a:pPr marL="457200" indent="-45720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возмещению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полной сумме сверх неустойки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(пени), 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установленной законом или договором.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Уплата неустойки (пени) и возмещение убытков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освобождают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исполнителя от исполнения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возложенных на него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обязательств в натуре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 потребителем.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При удовлетворении судом требований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уплате неустойки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(пени) суд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взыскивает с исполнителя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несоблюдение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добровольном порядке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удовлетворения требований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штраф в размере 50 процентов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суммы,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присужденной судом в пользу потребителя.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2200" b="1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Моральный вред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(физические или нравственные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страдания), причиненный потребителю вследствие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 исполнителем прав потребителей – по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заявлению потребителя суд может возложить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 обязанность денежной компенсации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указанного вреда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Компенсация морального вреда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осуществляется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 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возмещения 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имущественного вреда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 понесенных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потребителем 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убытков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11 января 2018г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организация, управляющая МКД,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необоснованного завышения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платы за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или КУ обязана уплатить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потребителю штраф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размере 50  процентов величины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превышения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начисленной платы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ч.ч. 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6–7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ст.157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пункты 155(1)–155(2)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позднее 30 дней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поступления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письменного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заявления потребителя о выплате штрафа исполнитель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 провести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проверку правильности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исчисления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предъявленного потребителю к уплате размера платы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 КУ и принять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решение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выявлении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 (полностью или частично) и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выплате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потребителю штрафа (полностью или частично);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об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отсутствии нарушения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отказе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выплате штрафа.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Выплата штрафа  производится, если: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исполнитель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нарушил порядок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расчета платы за КУ;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нарушение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необоснованно увеличило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размер платы;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устранил нарушение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 того, как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потребовал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выплатить штраф или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оплатил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коммунальную услугу;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виноват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нарушении порядка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расчета платы.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b="1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освобождается от ответственности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нарушение качества КУ, если докажет, что такое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нарушение произошло вследствие обстоятельств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непреодолимой силы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вине потребителя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К обстоятельствам непреодолимой силы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не относятся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нарушение обязательств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со стороны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контрагентов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исполнителя или действия (бездействие) исполнителя, </a:t>
            </a:r>
          </a:p>
          <a:p>
            <a:pPr>
              <a:spcBef>
                <a:spcPts val="400"/>
              </a:spcBef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включая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отсутствие необходимых денежных средств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 на содержание 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(КР на СОИ)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ресурсы, потребляемые 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выполнении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минимального перечня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и 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необходимых для обеспечения 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надлежащего содержания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 в МКД.</a:t>
            </a:r>
            <a:endParaRPr lang="ru-RU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ОБЯЗАННОСТИПОТРЕБИТЕЛЯ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потребителя</a:t>
            </a:r>
            <a:r>
              <a:rPr lang="ru-RU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200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обнаружении каких-либо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неисправностей или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аварий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срочно сообщать исполнителю КУ.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препятствовать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УО проведению проверок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внутриквартирного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оборудования.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Впускать представителя исполнителя КУ в жилое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проверки и снятия показаний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ИПУ.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ОБЯЗАННОСТИПОТРЕБИТЕЛЯ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Своевременно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снимать показания ИПУ и</a:t>
            </a:r>
          </a:p>
          <a:p>
            <a:pPr>
              <a:spcBef>
                <a:spcPts val="600"/>
              </a:spcBef>
              <a:spcAft>
                <a:spcPts val="24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производить оплату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позже установленной даты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Уведомлять УО об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изменении количества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проживающих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помещении граждан.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ОБЯЗАННОСТИПОТРЕБИТЕЛЯ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обязанности собственников/нанимателей в МКД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входит поддержание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жилого помещения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надлежащем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состоянии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соблюдение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пользования жилыми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помещениями, утвержденных постановлением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Правительства РФ  от 21.01.2006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25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№491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ст.30</a:t>
            </a:r>
            <a:r>
              <a:rPr lang="ru-RU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РФ).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Права потребителя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п.33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200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Получать КУ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полном объеме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соответствующего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качества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Требовать от исполнителя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сведения о расчете размера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за услуги (с указанием всех тарифов 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нормативов).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Требовать проведение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проверок качества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Требовать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возмещение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нанесенного вреда и убытков.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ВПРАВЕ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П.35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Использовать бытовые приборы, которые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суммарно</a:t>
            </a:r>
          </a:p>
          <a:p>
            <a:pPr marL="457200" indent="-45720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превышают максимальную нагрузку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электрическую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сеть.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Производить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слив теплоносителя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 системы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отопления без разрешения исполнителя.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Самовольно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демонтировать или отключать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обогревающие элементы, самовольно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увеличивать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поверхности нагрева приборов отопления.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ВПРАВЕ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Самовольно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нарушать пломбы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ИПУ и в местах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подключения,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демонтировать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приборы учета 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несанкционированное вмешательство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их работу.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Осуществлять регулирование внутриквартирного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оборудования, используемого для отопления,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которых в помещении будет поддерживаться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температура воздуха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ниже 12 градусов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Цельсия.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ВПРАВЕ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Несанкционированно  подключать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оборудование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к внутридомовым инженерным системам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к централизованным сетям инженерно-технического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напрямую или в обход приборов учета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вносить изменения во внутридомовые инженерные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928670"/>
            <a:ext cx="4071966" cy="1143008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 несет гражданско-правовую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 за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п.158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невнесение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несвоевременное внесение платы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КУ – обязанность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уплатить пени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вред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причиненный жизни, здоровью и имуществу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исполнителя или иных потребителей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вследствие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ненадлежащей эксплуатации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внутриквартирного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оборудования -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возмещается потребителем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правилам,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предусмотренным 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главой 59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ГК РФ.</a:t>
            </a:r>
          </a:p>
          <a:p>
            <a:pPr>
              <a:buNone/>
            </a:pPr>
            <a:endParaRPr lang="ru-RU" sz="2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928670"/>
            <a:ext cx="4071966" cy="1143008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Исполнителем  КУ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может быть: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УО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договору управления;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(кооператив), если собственники заключили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ними договор, включающий условия предоставления КУ;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РСО при непосредственном управлении.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 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режим и качество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подачи КУ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соответственно, несет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85765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СВЕДЕНИЯ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b="1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Независимо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 выбранного способа управления МКД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коммунальную услугу «отопление» нужно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оплачивать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совокупно без разделения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плату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потребление в жилом/нежилом помещении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потребление в целях содержания ОИ в МКД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абзац 2 п. 40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№ 354).</a:t>
            </a:r>
          </a:p>
          <a:p>
            <a:pPr algn="r">
              <a:buNone/>
            </a:pPr>
            <a:endParaRPr lang="ru-RU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50059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нарушения режима и качества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КУ следует руководствоваться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положениями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Раздела  </a:t>
            </a:r>
            <a:r>
              <a:rPr lang="en-US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«Порядок установления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факта предоставления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 и (или) с перерывами,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установленную продолжительность»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42915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 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уведомляет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АДС или иную службу,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указанную исполнителем  о предоставлении КУ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качества.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Сообщение может быть сделано потребителем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письменной  форме или устно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 том числе по телефону) 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подлежит обязательной регистрации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журнале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приема заявок АДС. 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 подаче заявки потребитель обязан сообщить: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фамилию, имя и отчество; </a:t>
            </a:r>
          </a:p>
          <a:p>
            <a:pPr lvl="0"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точный адрес проживания; </a:t>
            </a:r>
          </a:p>
          <a:p>
            <a:pPr lvl="0">
              <a:spcAft>
                <a:spcPts val="12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 предоставленной КУ  ненадлежащего  качества.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ответ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сотрудник АДС обязан сообщить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потребителю: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ФИО;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регистрационный номер заявки;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время ее приема.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Сотрудник АДС обязан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незамедлительно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довести до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управляющей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этим домом, полученную информацию;</a:t>
            </a:r>
          </a:p>
          <a:p>
            <a:pPr>
              <a:buFontTx/>
              <a:buChar char="-"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потребителю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причину нарушения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режима или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КУ (при наличии сведений);</a:t>
            </a:r>
          </a:p>
          <a:p>
            <a:pPr>
              <a:buFontTx/>
              <a:buChar char="-"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согласовать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потребителем точное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время и дату проверки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КУ, если неизвестна причина нарушения;</a:t>
            </a:r>
          </a:p>
          <a:p>
            <a:pPr>
              <a:buFontTx/>
              <a:buChar char="-"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уведомить РСО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 которой исполнитель приобретает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коммунальный ресурс,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дате и времени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проведения проверки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Время проведения проверки</a:t>
            </a:r>
            <a:r>
              <a:rPr lang="ru-RU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назначается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2-х часов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момента получения от потребителя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сообщения о нарушении качества КУ, если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потребителем не согласовано иное время.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результатам проверки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составляется акт о предоставлении  КУ ненадлежащего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качества; 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подписывается заинтересованными лицами,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участвующими в проверке (их представителями).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1-й экземпляр акта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передается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(его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представителю),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второй экземпляр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остается у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остальные экземпляры передаются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лицам,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участвующим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проверке.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уклонении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кого-либо из заинтересованных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участников проверки от подписания акта проверки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акт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подписывается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другими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участниками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проверки и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менее чем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2-мя незаинтересованными лицами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В ходе проверки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 факт нарушения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коммунальной услуги.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акте проверки указываются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дата и время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проведения проверки; 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выявленные нарушения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параметров качества КУ;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использованные в ходе проверки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методы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(инструменты) выявления таких нарушений;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выводы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дате и времени начала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нарушения качества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коммунальной услуги.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A72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Такой акт служит основанием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перерасчета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за КУ, а также для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уплаты исполнителем 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неустойки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потребителю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нарушение своих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Точкой отсчета для перерасчета являются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дата и время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потребителя в АДС о факте нарушения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КУ, указанные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журнале регистрации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сообщений потребителей.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В ходе проверки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факт нарушения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качества КУ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подтвердился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акте проверки указывается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отсутствии факта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 качества КУ.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В случае спора 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 качеству  КУ 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и (или) величины ее</a:t>
            </a:r>
          </a:p>
          <a:p>
            <a:pPr>
              <a:spcBef>
                <a:spcPts val="400"/>
              </a:spcBef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отступления от установленных параметров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любой</a:t>
            </a:r>
          </a:p>
          <a:p>
            <a:pPr>
              <a:spcBef>
                <a:spcPts val="40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участник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проверки вправе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инициировать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проведение</a:t>
            </a:r>
          </a:p>
          <a:p>
            <a:pPr>
              <a:spcBef>
                <a:spcPts val="400"/>
              </a:spcBef>
              <a:buNone/>
            </a:pP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экспертизы качества КУ.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414340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НЕКАЧЕСТВЕННЫХ 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A72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Исполнитель обязан получить и приобщить к акту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проверки экспертное заключение, а также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позднее 3 рабочих дней с даты получения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экспертного заключения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передать его копии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всем заинтересованным участникам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проверки.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548DD4"/>
      </a:accent3>
      <a:accent4>
        <a:srgbClr val="8DB3E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6951</TotalTime>
  <Words>5568</Words>
  <Application>Microsoft Office PowerPoint</Application>
  <PresentationFormat>Экран (4:3)</PresentationFormat>
  <Paragraphs>1117</Paragraphs>
  <Slides>121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121</vt:i4>
      </vt:variant>
    </vt:vector>
  </HeadingPairs>
  <TitlesOfParts>
    <vt:vector size="123" baseType="lpstr">
      <vt:lpstr>Тема Office</vt:lpstr>
      <vt:lpstr>Специальное оформление</vt:lpstr>
      <vt:lpstr>Презентация PowerPoint</vt:lpstr>
      <vt:lpstr>ПРИНЯТЫЕ СОКРАЩЕНИЯ</vt:lpstr>
      <vt:lpstr>ПРИНЯТЫЕ СОКРАЩЕНИЯ</vt:lpstr>
      <vt:lpstr>ПРИНЯТЫЕ СОКРАЩЕНИЯ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ОСНОВНЫЕ  ПОНЯТИЯ 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ВРЕМЕННОЕ ОТСУТСТВИЕ</vt:lpstr>
      <vt:lpstr>ОБЯЗАННОСТИ ИСПОЛНИТЕЛЯ</vt:lpstr>
      <vt:lpstr>ВРЕМЕННОЕ ОТСУТСТВИЕ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ОБЯЗАННОСТИ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ПРАВА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ОТВЕТСТВЕННОСТЬ ИСПОЛНИТЕЛЯ</vt:lpstr>
      <vt:lpstr>ОБЯЗАННОСТИПОТРЕБИТЕЛЯ</vt:lpstr>
      <vt:lpstr>ОБЯЗАННОСТИПОТРЕБИТЕЛЯ</vt:lpstr>
      <vt:lpstr>ОБЯЗАННОСТИПОТРЕБИТЕЛЯ</vt:lpstr>
      <vt:lpstr>ПРАВА ПОТРЕБИТЕЛЯ</vt:lpstr>
      <vt:lpstr>ПОТРЕБИТЕЛЬ НЕ ВПРАВЕ</vt:lpstr>
      <vt:lpstr>ПОТРЕБИТЕЛЬ НЕ ВПРАВЕ</vt:lpstr>
      <vt:lpstr>ПОТРЕБИТЕЛЬ НЕ ВПРАВЕ</vt:lpstr>
      <vt:lpstr>ОТВЕТСТВЕННОСТЬ ПОТРЕБИТЕЛЯ</vt:lpstr>
      <vt:lpstr>ОТВЕТСТВЕННОСТЬ ПОТРЕБИТЕЛЯ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ОФОРМЛЕНИЕ НЕКАЧЕСТВЕННЫХ КУ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Семинар провела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МНОГОКВАРТИРНЫМ ДОМОМ</dc:title>
  <dc:creator>JJJ</dc:creator>
  <cp:lastModifiedBy>AKozlov</cp:lastModifiedBy>
  <cp:revision>753</cp:revision>
  <dcterms:created xsi:type="dcterms:W3CDTF">2017-01-24T15:25:53Z</dcterms:created>
  <dcterms:modified xsi:type="dcterms:W3CDTF">2018-12-18T11:40:59Z</dcterms:modified>
</cp:coreProperties>
</file>