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72" r:id="rId1"/>
  </p:sldMasterIdLst>
  <p:notesMasterIdLst>
    <p:notesMasterId r:id="rId160"/>
  </p:notesMasterIdLst>
  <p:sldIdLst>
    <p:sldId id="256" r:id="rId2"/>
    <p:sldId id="507" r:id="rId3"/>
    <p:sldId id="568" r:id="rId4"/>
    <p:sldId id="508" r:id="rId5"/>
    <p:sldId id="275" r:id="rId6"/>
    <p:sldId id="466" r:id="rId7"/>
    <p:sldId id="509" r:id="rId8"/>
    <p:sldId id="510" r:id="rId9"/>
    <p:sldId id="511" r:id="rId10"/>
    <p:sldId id="512" r:id="rId11"/>
    <p:sldId id="515" r:id="rId12"/>
    <p:sldId id="516" r:id="rId13"/>
    <p:sldId id="525" r:id="rId14"/>
    <p:sldId id="526" r:id="rId15"/>
    <p:sldId id="527" r:id="rId16"/>
    <p:sldId id="528" r:id="rId17"/>
    <p:sldId id="529" r:id="rId18"/>
    <p:sldId id="514" r:id="rId19"/>
    <p:sldId id="530" r:id="rId20"/>
    <p:sldId id="531" r:id="rId21"/>
    <p:sldId id="532" r:id="rId22"/>
    <p:sldId id="533" r:id="rId23"/>
    <p:sldId id="534" r:id="rId24"/>
    <p:sldId id="524" r:id="rId25"/>
    <p:sldId id="523" r:id="rId26"/>
    <p:sldId id="522" r:id="rId27"/>
    <p:sldId id="535" r:id="rId28"/>
    <p:sldId id="521" r:id="rId29"/>
    <p:sldId id="520" r:id="rId30"/>
    <p:sldId id="539" r:id="rId31"/>
    <p:sldId id="540" r:id="rId32"/>
    <p:sldId id="538" r:id="rId33"/>
    <p:sldId id="537" r:id="rId34"/>
    <p:sldId id="536" r:id="rId35"/>
    <p:sldId id="269" r:id="rId36"/>
    <p:sldId id="290" r:id="rId37"/>
    <p:sldId id="463" r:id="rId38"/>
    <p:sldId id="381" r:id="rId39"/>
    <p:sldId id="544" r:id="rId40"/>
    <p:sldId id="545" r:id="rId41"/>
    <p:sldId id="546" r:id="rId42"/>
    <p:sldId id="543" r:id="rId43"/>
    <p:sldId id="550" r:id="rId44"/>
    <p:sldId id="549" r:id="rId45"/>
    <p:sldId id="548" r:id="rId46"/>
    <p:sldId id="547" r:id="rId47"/>
    <p:sldId id="560" r:id="rId48"/>
    <p:sldId id="559" r:id="rId49"/>
    <p:sldId id="558" r:id="rId50"/>
    <p:sldId id="300" r:id="rId51"/>
    <p:sldId id="304" r:id="rId52"/>
    <p:sldId id="613" r:id="rId53"/>
    <p:sldId id="614" r:id="rId54"/>
    <p:sldId id="454" r:id="rId55"/>
    <p:sldId id="456" r:id="rId56"/>
    <p:sldId id="457" r:id="rId57"/>
    <p:sldId id="458" r:id="rId58"/>
    <p:sldId id="459" r:id="rId59"/>
    <p:sldId id="563" r:id="rId60"/>
    <p:sldId id="561" r:id="rId61"/>
    <p:sldId id="567" r:id="rId62"/>
    <p:sldId id="566" r:id="rId63"/>
    <p:sldId id="565" r:id="rId64"/>
    <p:sldId id="564" r:id="rId65"/>
    <p:sldId id="572" r:id="rId66"/>
    <p:sldId id="571" r:id="rId67"/>
    <p:sldId id="570" r:id="rId68"/>
    <p:sldId id="574" r:id="rId69"/>
    <p:sldId id="573" r:id="rId70"/>
    <p:sldId id="569" r:id="rId71"/>
    <p:sldId id="562" r:id="rId72"/>
    <p:sldId id="577" r:id="rId73"/>
    <p:sldId id="576" r:id="rId74"/>
    <p:sldId id="581" r:id="rId75"/>
    <p:sldId id="280" r:id="rId76"/>
    <p:sldId id="503" r:id="rId77"/>
    <p:sldId id="281" r:id="rId78"/>
    <p:sldId id="583" r:id="rId79"/>
    <p:sldId id="582" r:id="rId80"/>
    <p:sldId id="590" r:id="rId81"/>
    <p:sldId id="589" r:id="rId82"/>
    <p:sldId id="592" r:id="rId83"/>
    <p:sldId id="593" r:id="rId84"/>
    <p:sldId id="594" r:id="rId85"/>
    <p:sldId id="596" r:id="rId86"/>
    <p:sldId id="595" r:id="rId87"/>
    <p:sldId id="584" r:id="rId88"/>
    <p:sldId id="604" r:id="rId89"/>
    <p:sldId id="603" r:id="rId90"/>
    <p:sldId id="602" r:id="rId91"/>
    <p:sldId id="601" r:id="rId92"/>
    <p:sldId id="600" r:id="rId93"/>
    <p:sldId id="599" r:id="rId94"/>
    <p:sldId id="598" r:id="rId95"/>
    <p:sldId id="597" r:id="rId96"/>
    <p:sldId id="615" r:id="rId97"/>
    <p:sldId id="609" r:id="rId98"/>
    <p:sldId id="608" r:id="rId99"/>
    <p:sldId id="617" r:id="rId100"/>
    <p:sldId id="616" r:id="rId101"/>
    <p:sldId id="610" r:id="rId102"/>
    <p:sldId id="611" r:id="rId103"/>
    <p:sldId id="283" r:id="rId104"/>
    <p:sldId id="469" r:id="rId105"/>
    <p:sldId id="618" r:id="rId106"/>
    <p:sldId id="621" r:id="rId107"/>
    <p:sldId id="623" r:id="rId108"/>
    <p:sldId id="622" r:id="rId109"/>
    <p:sldId id="624" r:id="rId110"/>
    <p:sldId id="625" r:id="rId111"/>
    <p:sldId id="626" r:id="rId112"/>
    <p:sldId id="627" r:id="rId113"/>
    <p:sldId id="628" r:id="rId114"/>
    <p:sldId id="349" r:id="rId115"/>
    <p:sldId id="629" r:id="rId116"/>
    <p:sldId id="630" r:id="rId117"/>
    <p:sldId id="351" r:id="rId118"/>
    <p:sldId id="632" r:id="rId119"/>
    <p:sldId id="337" r:id="rId120"/>
    <p:sldId id="380" r:id="rId121"/>
    <p:sldId id="343" r:id="rId122"/>
    <p:sldId id="344" r:id="rId123"/>
    <p:sldId id="379" r:id="rId124"/>
    <p:sldId id="633" r:id="rId125"/>
    <p:sldId id="346" r:id="rId126"/>
    <p:sldId id="338" r:id="rId127"/>
    <p:sldId id="634" r:id="rId128"/>
    <p:sldId id="352" r:id="rId129"/>
    <p:sldId id="635" r:id="rId130"/>
    <p:sldId id="353" r:id="rId131"/>
    <p:sldId id="354" r:id="rId132"/>
    <p:sldId id="342" r:id="rId133"/>
    <p:sldId id="355" r:id="rId134"/>
    <p:sldId id="356" r:id="rId135"/>
    <p:sldId id="480" r:id="rId136"/>
    <p:sldId id="482" r:id="rId137"/>
    <p:sldId id="475" r:id="rId138"/>
    <p:sldId id="485" r:id="rId139"/>
    <p:sldId id="483" r:id="rId140"/>
    <p:sldId id="481" r:id="rId141"/>
    <p:sldId id="339" r:id="rId142"/>
    <p:sldId id="468" r:id="rId143"/>
    <p:sldId id="341" r:id="rId144"/>
    <p:sldId id="358" r:id="rId145"/>
    <p:sldId id="360" r:id="rId146"/>
    <p:sldId id="361" r:id="rId147"/>
    <p:sldId id="362" r:id="rId148"/>
    <p:sldId id="363" r:id="rId149"/>
    <p:sldId id="365" r:id="rId150"/>
    <p:sldId id="317" r:id="rId151"/>
    <p:sldId id="321" r:id="rId152"/>
    <p:sldId id="323" r:id="rId153"/>
    <p:sldId id="486" r:id="rId154"/>
    <p:sldId id="636" r:id="rId155"/>
    <p:sldId id="637" r:id="rId156"/>
    <p:sldId id="638" r:id="rId157"/>
    <p:sldId id="639" r:id="rId158"/>
    <p:sldId id="612" r:id="rId15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66"/>
    <a:srgbClr val="3C452F"/>
    <a:srgbClr val="1E128C"/>
    <a:srgbClr val="546242"/>
    <a:srgbClr val="303725"/>
    <a:srgbClr val="95498E"/>
    <a:srgbClr val="005A9E"/>
    <a:srgbClr val="666633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4660"/>
  </p:normalViewPr>
  <p:slideViewPr>
    <p:cSldViewPr>
      <p:cViewPr>
        <p:scale>
          <a:sx n="125" d="100"/>
          <a:sy n="125" d="100"/>
        </p:scale>
        <p:origin x="-118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notesMaster" Target="notesMasters/notesMaster1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viewProps" Target="viewProps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theme" Target="theme/theme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4D534-30A0-476A-84AE-59D471182C36}" type="datetimeFigureOut">
              <a:rPr lang="ru-RU" smtClean="0"/>
              <a:pPr/>
              <a:t>18.12.2018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D5015F-10A5-40CE-B85E-4D641F4AD7A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212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21ECC-5F1C-4B18-98AE-D5545EECA461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9CDC3-0758-49E6-B2BC-50E828E5C55B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411CF-8904-4E0D-8B1A-A077288AF318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D17ECF-B3CC-49B4-B005-4C7A23E7FBDA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D81C1-D266-45CE-B189-1D0E152D10A5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829C7-528C-4BCE-9731-1635ADEA8DB1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A2DA1-C14D-4885-B8A2-4E199E8A6D43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DB1E8-4D17-409B-9427-261586B4298D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8EAB7-35E5-417B-93C3-4D9CA7810B15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A421D84-95D7-4E8F-9305-216BDD338E94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4EC8F-7E03-4127-8E5F-E7E39DFBB619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1BCC720-E1AD-4A3B-88C5-10CDCCA1EFDA}" type="datetime1">
              <a:rPr lang="ru-RU" smtClean="0"/>
              <a:pPr/>
              <a:t>18.12.2018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3" r:id="rId1"/>
    <p:sldLayoutId id="2147484274" r:id="rId2"/>
    <p:sldLayoutId id="2147484275" r:id="rId3"/>
    <p:sldLayoutId id="2147484276" r:id="rId4"/>
    <p:sldLayoutId id="2147484277" r:id="rId5"/>
    <p:sldLayoutId id="2147484278" r:id="rId6"/>
    <p:sldLayoutId id="2147484279" r:id="rId7"/>
    <p:sldLayoutId id="2147484280" r:id="rId8"/>
    <p:sldLayoutId id="2147484281" r:id="rId9"/>
    <p:sldLayoutId id="2147484282" r:id="rId10"/>
    <p:sldLayoutId id="21474842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858180" cy="2573478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ОБЩЕЕ </a:t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СОБРАНИЕ СОБСТВЕННИКОВ ПОМЕЩЕНИЙ </a:t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rPr>
              <a:t>В МКД </a:t>
            </a:r>
            <a:r>
              <a:rPr lang="ru-RU" sz="6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/>
            </a:r>
            <a:br>
              <a:rPr lang="ru-RU" sz="64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</a:br>
            <a:endParaRPr lang="ru-RU" sz="160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448272" y="3815169"/>
            <a:ext cx="4572000" cy="209288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Фролова Ольга Евгеньевна</a:t>
            </a: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,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председатель Правления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НП «Воронежское Содружество ТСЖ»,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Руководитель Воронежского городского центра </a:t>
            </a:r>
          </a:p>
          <a:p>
            <a:pPr algn="ctr"/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общественного  контроля </a:t>
            </a:r>
            <a:endParaRPr lang="ru-RU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сфере ЖКХ</a:t>
            </a:r>
          </a:p>
        </p:txBody>
      </p:sp>
    </p:spTree>
    <p:extLst>
      <p:ext uri="{BB962C8B-B14F-4D97-AF65-F5344CB8AC3E}">
        <p14:creationId xmlns:p14="http://schemas.microsoft.com/office/powerpoint/2010/main" val="362720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643734" cy="8477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КОМПЕТЕНЦИЯ ОСС</a:t>
            </a:r>
            <a:endParaRPr lang="ru-RU" sz="3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643050"/>
            <a:ext cx="8892480" cy="471490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100% ГОЛОСОВАНИЕ: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Уменьшение размера  ОИ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возможно только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 согласия всех собственников путем его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реконструкции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ч.3 ст. 36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реконструкция, переустройство и (или)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перепланировка помещений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невозможны без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присоединения к ним части ОИ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такие действия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должно быть получено согласие всех собственников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ст.40 ЖК 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10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83395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Буквенная ошибка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smtClean="0"/>
              <a:t>в имени или фамилии собственника либо ошибка допущенная в иных </a:t>
            </a:r>
            <a:r>
              <a:rPr lang="ru-RU" sz="2800" i="1" u="sng" dirty="0" smtClean="0"/>
              <a:t>необязательных</a:t>
            </a:r>
            <a:r>
              <a:rPr lang="ru-RU" sz="2800" i="1" dirty="0" smtClean="0"/>
              <a:t> реквизитах имеет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несущественный характер</a:t>
            </a:r>
            <a:r>
              <a:rPr lang="ru-RU" sz="2800" b="1" i="1" dirty="0" smtClean="0"/>
              <a:t>.</a:t>
            </a:r>
            <a:r>
              <a:rPr lang="ru-RU" sz="2800" i="1" dirty="0" smtClean="0"/>
              <a:t> </a:t>
            </a:r>
          </a:p>
          <a:p>
            <a:pPr>
              <a:buNone/>
            </a:pPr>
            <a:r>
              <a:rPr lang="ru-RU" sz="2800" i="1" dirty="0" smtClean="0"/>
              <a:t>Доверенность в таком случае является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действительной</a:t>
            </a:r>
            <a:r>
              <a:rPr lang="ru-RU" sz="2800" b="1" i="1" dirty="0" smtClean="0"/>
              <a:t>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(Постановление Президиума ВАС РФ от 16.06.2009         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 750/09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делу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 А43-3182/2008-5-74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 ДОВЕРЕННОСТИ</a:t>
            </a:r>
            <a:endParaRPr lang="ru-RU" sz="3400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9" y="1643050"/>
            <a:ext cx="857256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Собственник считается </a:t>
            </a:r>
            <a:r>
              <a:rPr lang="ru-RU" sz="2800" u="sng" dirty="0" smtClean="0"/>
              <a:t>принявшим</a:t>
            </a:r>
            <a:r>
              <a:rPr lang="ru-RU" sz="2800" dirty="0" smtClean="0"/>
              <a:t> участие в ОСС </a:t>
            </a:r>
          </a:p>
          <a:p>
            <a:pPr>
              <a:buNone/>
            </a:pPr>
            <a:r>
              <a:rPr lang="ru-RU" sz="2800" dirty="0" smtClean="0"/>
              <a:t>в заочной или </a:t>
            </a:r>
            <a:r>
              <a:rPr lang="ru-RU" sz="2800" dirty="0" err="1" smtClean="0"/>
              <a:t>очно-заочной</a:t>
            </a:r>
            <a:r>
              <a:rPr lang="ru-RU" sz="2800" dirty="0" smtClean="0"/>
              <a:t> формах, если его</a:t>
            </a:r>
          </a:p>
          <a:p>
            <a:pPr>
              <a:buNone/>
            </a:pPr>
            <a:r>
              <a:rPr lang="ru-RU" sz="2800" dirty="0" smtClean="0"/>
              <a:t>решение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получено до даты окончания приема</a:t>
            </a:r>
            <a:r>
              <a:rPr lang="ru-RU" sz="2800" dirty="0" smtClean="0"/>
              <a:t>, </a:t>
            </a:r>
          </a:p>
          <a:p>
            <a:pPr>
              <a:spcAft>
                <a:spcPts val="1800"/>
              </a:spcAft>
              <a:buNone/>
            </a:pPr>
            <a:r>
              <a:rPr lang="ru-RU" sz="2800" dirty="0" smtClean="0"/>
              <a:t>указанной в сообщении о проведении ОСС.</a:t>
            </a:r>
          </a:p>
          <a:p>
            <a:pPr>
              <a:buNone/>
            </a:pPr>
            <a:r>
              <a:rPr lang="ru-RU" sz="2800" dirty="0" smtClean="0"/>
              <a:t>При письменном голосовании засчитываются</a:t>
            </a:r>
          </a:p>
          <a:p>
            <a:pPr>
              <a:buNone/>
            </a:pPr>
            <a:r>
              <a:rPr lang="ru-RU" sz="2800" dirty="0" smtClean="0"/>
              <a:t>голоса по вопросам, где оставлен только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возможных вариантов</a:t>
            </a:r>
            <a:r>
              <a:rPr lang="ru-RU" sz="2800" b="1" i="1" dirty="0" smtClean="0"/>
              <a:t> </a:t>
            </a:r>
            <a:r>
              <a:rPr lang="ru-RU" sz="2800" dirty="0" smtClean="0"/>
              <a:t>голосования</a:t>
            </a:r>
            <a:r>
              <a:rPr lang="ru-RU" sz="2800" b="1" i="1" dirty="0" smtClean="0"/>
              <a:t>. </a:t>
            </a:r>
            <a:endParaRPr lang="ru-RU" sz="2800" dirty="0" smtClean="0"/>
          </a:p>
          <a:p>
            <a:pPr>
              <a:buNone/>
            </a:pPr>
            <a:endParaRPr lang="ru-RU" sz="3000" b="1" i="1" u="sng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-11186"/>
            <a:ext cx="6715172" cy="12256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ГОЛОСОВАНИЕ  НА  ОСС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101</a:t>
            </a:fld>
            <a:endParaRPr lang="ru-RU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9" y="1643050"/>
            <a:ext cx="8572560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i="1" u="sng" dirty="0" smtClean="0"/>
              <a:t>Несоблюдение</a:t>
            </a:r>
            <a:r>
              <a:rPr lang="ru-RU" sz="2800" i="1" dirty="0" smtClean="0"/>
              <a:t>  данного  требования в отношении</a:t>
            </a:r>
          </a:p>
          <a:p>
            <a:pPr>
              <a:buNone/>
            </a:pPr>
            <a:r>
              <a:rPr lang="ru-RU" sz="2800" i="1" dirty="0" smtClean="0"/>
              <a:t>одного или нескольких вопросов повестки дня 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влечет </a:t>
            </a:r>
            <a:r>
              <a:rPr lang="ru-RU" sz="2800" i="1" dirty="0" smtClean="0"/>
              <a:t>за собой признания </a:t>
            </a:r>
            <a:r>
              <a:rPr lang="ru-RU" sz="2800" i="1" u="sng" dirty="0" smtClean="0"/>
              <a:t>решения</a:t>
            </a:r>
          </a:p>
          <a:p>
            <a:pPr>
              <a:spcAft>
                <a:spcPts val="1800"/>
              </a:spcAft>
              <a:buNone/>
            </a:pPr>
            <a:r>
              <a:rPr lang="ru-RU" sz="2800" i="1" dirty="0" smtClean="0"/>
              <a:t>собственника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недействительным</a:t>
            </a:r>
            <a:r>
              <a:rPr lang="ru-RU" sz="2800" b="1" i="1" dirty="0" smtClean="0"/>
              <a:t> </a:t>
            </a:r>
            <a:r>
              <a:rPr lang="ru-RU" sz="2800" i="1" dirty="0" smtClean="0"/>
              <a:t>в целом</a:t>
            </a:r>
            <a:r>
              <a:rPr lang="ru-RU" sz="2800" b="1" i="1" dirty="0" smtClean="0"/>
              <a:t>!</a:t>
            </a:r>
          </a:p>
          <a:p>
            <a:pPr>
              <a:buNone/>
            </a:pPr>
            <a:r>
              <a:rPr lang="ru-RU" sz="2800" dirty="0" smtClean="0"/>
              <a:t>УО может быть инициатором  ОСС по любым</a:t>
            </a:r>
          </a:p>
          <a:p>
            <a:pPr>
              <a:buNone/>
            </a:pPr>
            <a:r>
              <a:rPr lang="ru-RU" sz="2800" dirty="0" smtClean="0"/>
              <a:t>вопросам повестки дня, но  </a:t>
            </a: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голоса она</a:t>
            </a:r>
          </a:p>
          <a:p>
            <a:pPr>
              <a:buNone/>
            </a:pPr>
            <a:r>
              <a:rPr lang="ru-RU" sz="28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имеет!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-11186"/>
            <a:ext cx="6643734" cy="11541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ГОЛОСОВАНИЕ  НА  ОСС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102</a:t>
            </a:fld>
            <a:endParaRPr lang="ru-RU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28736"/>
            <a:ext cx="8572560" cy="5072098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7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Счетной комиссии  </a:t>
            </a:r>
            <a:r>
              <a:rPr lang="ru-RU" sz="7000" b="1" dirty="0" err="1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небходимо</a:t>
            </a:r>
            <a:r>
              <a:rPr lang="ru-RU" sz="7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знать:</a:t>
            </a:r>
          </a:p>
          <a:p>
            <a:pPr>
              <a:buNone/>
            </a:pPr>
            <a:r>
              <a:rPr lang="ru-RU" sz="6000" dirty="0" smtClean="0"/>
              <a:t>- </a:t>
            </a: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площадь жилых и нежилых помещений </a:t>
            </a:r>
            <a:r>
              <a:rPr lang="ru-RU" sz="6000" dirty="0" smtClean="0"/>
              <a:t>в доме,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6000" dirty="0" smtClean="0"/>
              <a:t>   на которые оформлено право собственности, т.е. количество голосов, которыми обладают все собственники в доме;</a:t>
            </a: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6000" dirty="0" smtClean="0"/>
              <a:t>- количество голосов собственников, </a:t>
            </a: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принявших участие </a:t>
            </a:r>
            <a:r>
              <a:rPr lang="ru-RU" sz="6000" dirty="0" smtClean="0"/>
              <a:t>в собрание;</a:t>
            </a:r>
          </a:p>
          <a:p>
            <a:pPr>
              <a:lnSpc>
                <a:spcPct val="120000"/>
              </a:lnSpc>
              <a:buNone/>
            </a:pPr>
            <a:r>
              <a:rPr lang="ru-RU" sz="6000" dirty="0" smtClean="0"/>
              <a:t>- количество голосов собственников, </a:t>
            </a:r>
            <a:r>
              <a:rPr lang="ru-RU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проголосовавших «за», «против» или «воздержался» </a:t>
            </a:r>
            <a:r>
              <a:rPr lang="ru-RU" sz="6000" dirty="0" smtClean="0"/>
              <a:t>по каждому вопросу повестки. </a:t>
            </a:r>
          </a:p>
          <a:p>
            <a:pPr>
              <a:buNone/>
            </a:pPr>
            <a:endParaRPr lang="ru-RU" sz="60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4624"/>
            <a:ext cx="6715172" cy="109836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ПОДСЧЕТ ГОЛОСОВ НА ОСС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103</a:t>
            </a:fld>
            <a:endParaRPr lang="ru-RU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/>
          <a:lstStyle/>
          <a:p>
            <a:pPr>
              <a:spcBef>
                <a:spcPts val="400"/>
              </a:spcBef>
              <a:buNone/>
            </a:pPr>
            <a:r>
              <a:rPr lang="ru-RU" sz="2500" dirty="0" smtClean="0">
                <a:latin typeface="+mj-lt"/>
                <a:ea typeface="Verdana" pitchFamily="34" charset="0"/>
                <a:cs typeface="Verdana" pitchFamily="34" charset="0"/>
              </a:rPr>
              <a:t>1) </a:t>
            </a:r>
            <a:r>
              <a:rPr lang="ru-RU" sz="2500" dirty="0" smtClean="0">
                <a:latin typeface="+mj-lt"/>
              </a:rPr>
              <a:t>Гражданским законодательством установлено, что </a:t>
            </a:r>
          </a:p>
          <a:p>
            <a:pPr>
              <a:spcBef>
                <a:spcPts val="400"/>
              </a:spcBef>
              <a:buNone/>
            </a:pPr>
            <a:r>
              <a:rPr lang="ru-RU" sz="2500" b="1" i="1" dirty="0" smtClean="0">
                <a:latin typeface="+mj-lt"/>
              </a:rPr>
              <a:t>в протоколе</a:t>
            </a:r>
            <a:r>
              <a:rPr lang="ru-RU" sz="2500" dirty="0" smtClean="0">
                <a:latin typeface="+mj-lt"/>
              </a:rPr>
              <a:t> собрания должны  быть  отражены</a:t>
            </a:r>
          </a:p>
          <a:p>
            <a:pPr>
              <a:spcBef>
                <a:spcPts val="400"/>
              </a:spcBef>
              <a:buNone/>
            </a:pPr>
            <a:r>
              <a:rPr lang="ru-RU" sz="2500" dirty="0" smtClean="0">
                <a:latin typeface="+mj-lt"/>
              </a:rPr>
              <a:t> сведения </a:t>
            </a:r>
            <a:r>
              <a:rPr lang="ru-RU" sz="2500" b="1" i="1" dirty="0" smtClean="0">
                <a:latin typeface="+mj-lt"/>
              </a:rPr>
              <a:t>о лицах, проводивших подсчет голосов</a:t>
            </a:r>
          </a:p>
          <a:p>
            <a:pPr>
              <a:spcBef>
                <a:spcPts val="400"/>
              </a:spcBef>
              <a:spcAft>
                <a:spcPts val="1200"/>
              </a:spcAft>
              <a:buNone/>
            </a:pPr>
            <a:r>
              <a:rPr lang="ru-RU" sz="2500" dirty="0" smtClean="0">
                <a:latin typeface="+mj-lt"/>
              </a:rPr>
              <a:t>(</a:t>
            </a:r>
            <a:r>
              <a:rPr lang="ru-RU" sz="2500" u="sng" dirty="0" smtClean="0">
                <a:latin typeface="+mj-lt"/>
              </a:rPr>
              <a:t>подп.4 ч.4</a:t>
            </a:r>
            <a:r>
              <a:rPr lang="ru-RU" sz="2500" dirty="0" smtClean="0">
                <a:latin typeface="+mj-lt"/>
              </a:rPr>
              <a:t>, </a:t>
            </a:r>
            <a:r>
              <a:rPr lang="ru-RU" sz="2500" u="sng" dirty="0" smtClean="0">
                <a:latin typeface="+mj-lt"/>
              </a:rPr>
              <a:t>подп.4 ч.5 ст.181.2</a:t>
            </a:r>
            <a:r>
              <a:rPr lang="ru-RU" sz="2500" dirty="0" smtClean="0">
                <a:latin typeface="+mj-lt"/>
              </a:rPr>
              <a:t> ГК РФ). </a:t>
            </a:r>
            <a:endParaRPr lang="ru-RU" sz="25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500" dirty="0" smtClean="0">
                <a:latin typeface="+mj-lt"/>
                <a:ea typeface="Verdana" pitchFamily="34" charset="0"/>
                <a:cs typeface="Verdana" pitchFamily="34" charset="0"/>
              </a:rPr>
              <a:t>2) В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состав счетной комиссии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500" dirty="0" smtClean="0">
                <a:latin typeface="+mj-lt"/>
                <a:ea typeface="Verdana" pitchFamily="34" charset="0"/>
                <a:cs typeface="Verdana" pitchFamily="34" charset="0"/>
              </a:rPr>
              <a:t>могут входить</a:t>
            </a:r>
          </a:p>
          <a:p>
            <a:pPr>
              <a:spcBef>
                <a:spcPts val="400"/>
              </a:spcBef>
              <a:spcAft>
                <a:spcPts val="1200"/>
              </a:spcAft>
              <a:buNone/>
            </a:pPr>
            <a:r>
              <a:rPr lang="ru-RU" sz="2500" u="sng" dirty="0" smtClean="0">
                <a:latin typeface="+mj-lt"/>
                <a:ea typeface="Verdana" pitchFamily="34" charset="0"/>
                <a:cs typeface="Verdana" pitchFamily="34" charset="0"/>
              </a:rPr>
              <a:t>председатель</a:t>
            </a:r>
            <a:r>
              <a:rPr lang="ru-RU" sz="2500" dirty="0" smtClean="0">
                <a:latin typeface="+mj-lt"/>
                <a:ea typeface="Verdana" pitchFamily="34" charset="0"/>
                <a:cs typeface="Verdana" pitchFamily="34" charset="0"/>
              </a:rPr>
              <a:t> и </a:t>
            </a:r>
            <a:r>
              <a:rPr lang="ru-RU" sz="2500" u="sng" dirty="0" smtClean="0">
                <a:latin typeface="+mj-lt"/>
                <a:ea typeface="Verdana" pitchFamily="34" charset="0"/>
                <a:cs typeface="Verdana" pitchFamily="34" charset="0"/>
              </a:rPr>
              <a:t>секретарь</a:t>
            </a:r>
            <a:r>
              <a:rPr lang="ru-RU" sz="2500" dirty="0" smtClean="0">
                <a:latin typeface="+mj-lt"/>
                <a:ea typeface="Verdana" pitchFamily="34" charset="0"/>
                <a:cs typeface="Verdana" pitchFamily="34" charset="0"/>
              </a:rPr>
              <a:t>  общего собрания.</a:t>
            </a:r>
          </a:p>
          <a:p>
            <a:pPr>
              <a:buNone/>
            </a:pPr>
            <a:r>
              <a:rPr lang="ru-RU" sz="2500" dirty="0" smtClean="0">
                <a:latin typeface="+mj-lt"/>
                <a:ea typeface="Verdana" pitchFamily="34" charset="0"/>
                <a:cs typeface="Verdana" pitchFamily="34" charset="0"/>
              </a:rPr>
              <a:t>3)Жилищным и гражданским законодательством</a:t>
            </a:r>
          </a:p>
          <a:p>
            <a:pPr>
              <a:spcBef>
                <a:spcPts val="400"/>
              </a:spcBef>
              <a:buNone/>
            </a:pPr>
            <a:r>
              <a:rPr lang="ru-RU" sz="2500" dirty="0" smtClean="0">
                <a:latin typeface="+mj-lt"/>
                <a:ea typeface="Verdana" pitchFamily="34" charset="0"/>
                <a:cs typeface="Verdana" pitchFamily="34" charset="0"/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+mj-lt"/>
                <a:ea typeface="Verdana" pitchFamily="34" charset="0"/>
                <a:cs typeface="Verdana" pitchFamily="34" charset="0"/>
              </a:rPr>
              <a:t>ст.44-48 ЖК РФ, глава 9.1 ГК РФ</a:t>
            </a:r>
            <a:r>
              <a:rPr lang="ru-RU" sz="2500" dirty="0" smtClean="0">
                <a:latin typeface="+mj-lt"/>
                <a:ea typeface="Verdana" pitchFamily="34" charset="0"/>
                <a:cs typeface="Verdana" pitchFamily="34" charset="0"/>
              </a:rPr>
              <a:t>)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оформление</a:t>
            </a:r>
          </a:p>
          <a:p>
            <a:pPr>
              <a:spcBef>
                <a:spcPts val="400"/>
              </a:spcBef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протокола</a:t>
            </a:r>
            <a:r>
              <a:rPr lang="ru-RU" sz="2500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2500" u="sng" dirty="0" smtClean="0">
                <a:latin typeface="+mj-lt"/>
                <a:ea typeface="Verdana" pitchFamily="34" charset="0"/>
                <a:cs typeface="Verdana" pitchFamily="34" charset="0"/>
              </a:rPr>
              <a:t>подсчета голосов </a:t>
            </a:r>
            <a:r>
              <a:rPr lang="ru-RU" sz="2500" dirty="0" smtClean="0">
                <a:latin typeface="+mj-lt"/>
                <a:ea typeface="Verdana" pitchFamily="34" charset="0"/>
                <a:cs typeface="Verdana" pitchFamily="34" charset="0"/>
              </a:rPr>
              <a:t>счетной комиссией </a:t>
            </a:r>
          </a:p>
          <a:p>
            <a:pPr>
              <a:spcBef>
                <a:spcPts val="400"/>
              </a:spcBef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не предусмотрено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1200"/>
              </a:spcAft>
              <a:buNone/>
            </a:pPr>
            <a:endParaRPr lang="ru-RU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14546" y="260648"/>
            <a:ext cx="6643734" cy="88233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36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500174"/>
            <a:ext cx="8572560" cy="5335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/>
              <a:t>Проверьте</a:t>
            </a:r>
            <a:r>
              <a:rPr lang="ru-RU" i="1" dirty="0" smtClean="0"/>
              <a:t> – нет ли в повестке дня вопросов, решение</a:t>
            </a:r>
          </a:p>
          <a:p>
            <a:pPr>
              <a:buNone/>
            </a:pPr>
            <a:r>
              <a:rPr lang="ru-RU" i="1" dirty="0" smtClean="0"/>
              <a:t>по которым принимается </a:t>
            </a:r>
            <a:r>
              <a:rPr lang="ru-RU" b="1" i="1" dirty="0" smtClean="0"/>
              <a:t>разным количеством</a:t>
            </a:r>
          </a:p>
          <a:p>
            <a:pPr>
              <a:buNone/>
            </a:pPr>
            <a:r>
              <a:rPr lang="ru-RU" b="1" i="1" dirty="0" smtClean="0"/>
              <a:t>голосов</a:t>
            </a:r>
            <a:r>
              <a:rPr lang="ru-RU" i="1" dirty="0" smtClean="0"/>
              <a:t> собственников. В таком случае </a:t>
            </a:r>
            <a:r>
              <a:rPr lang="ru-RU" b="1" i="1" dirty="0" smtClean="0"/>
              <a:t>кворум</a:t>
            </a:r>
          </a:p>
          <a:p>
            <a:pPr>
              <a:buNone/>
            </a:pPr>
            <a:r>
              <a:rPr lang="ru-RU" i="1" dirty="0" smtClean="0"/>
              <a:t>устанавливается </a:t>
            </a:r>
            <a:r>
              <a:rPr lang="ru-RU" b="1" i="1" dirty="0" smtClean="0"/>
              <a:t>по каждому вопросу отдельно</a:t>
            </a:r>
            <a:r>
              <a:rPr lang="ru-RU" i="1" dirty="0" smtClean="0"/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i="1" dirty="0" smtClean="0"/>
              <a:t>и указывается в </a:t>
            </a:r>
            <a:r>
              <a:rPr lang="ru-RU" i="1" u="sng" dirty="0" smtClean="0"/>
              <a:t>протоколе</a:t>
            </a:r>
            <a:r>
              <a:rPr lang="ru-RU" i="1" dirty="0" smtClean="0"/>
              <a:t> ОСС.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Не ленитесь лишний раз пересчитать голоса. Это как бухгалтерский баланс –  все должно сойтись!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4624"/>
            <a:ext cx="6643734" cy="116979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ПОДСЧЕТ ГОЛОСОВ НА ОСС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105</a:t>
            </a:fld>
            <a:endParaRPr lang="ru-RU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571612"/>
            <a:ext cx="8572560" cy="48577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i="1" dirty="0" smtClean="0"/>
              <a:t>1</a:t>
            </a:r>
            <a:r>
              <a:rPr lang="ru-RU" sz="2400" dirty="0" smtClean="0"/>
              <a:t>) Если ОСС проходит в </a:t>
            </a:r>
            <a:r>
              <a:rPr lang="ru-RU" sz="2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очно-заочной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форме </a:t>
            </a:r>
            <a:r>
              <a:rPr lang="ru-RU" sz="2400" dirty="0" smtClean="0"/>
              <a:t>– все собственники голосуют </a:t>
            </a:r>
            <a:r>
              <a:rPr lang="ru-RU" sz="2400" u="sng" dirty="0" smtClean="0"/>
              <a:t>письменно</a:t>
            </a:r>
            <a:r>
              <a:rPr lang="ru-RU" sz="2400" dirty="0" smtClean="0"/>
              <a:t>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независимо</a:t>
            </a:r>
            <a:r>
              <a:rPr lang="ru-RU" sz="2400" dirty="0" smtClean="0"/>
              <a:t> от того, участвовали они в </a:t>
            </a:r>
            <a:r>
              <a:rPr lang="ru-RU" sz="2400" u="sng" dirty="0" smtClean="0"/>
              <a:t>очном обсуждении</a:t>
            </a:r>
            <a:r>
              <a:rPr lang="ru-RU" sz="2400" dirty="0" smtClean="0"/>
              <a:t> вопросов повестки дня или сразу голосовали.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2) Если собственник выбрал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более одного варианта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по какому-либо вопросу в решении, решение будет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недействительным именно по этому вопросу</a:t>
            </a:r>
            <a:r>
              <a:rPr lang="ru-RU" sz="2400" b="1" dirty="0" smtClean="0"/>
              <a:t>.</a:t>
            </a:r>
            <a:r>
              <a:rPr lang="ru-RU" sz="2400" dirty="0" smtClean="0"/>
              <a:t> </a:t>
            </a:r>
          </a:p>
          <a:p>
            <a:pPr>
              <a:buNone/>
            </a:pPr>
            <a:r>
              <a:rPr lang="ru-RU" sz="2400" dirty="0" smtClean="0"/>
              <a:t>3)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Такое нарушение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по одному или нескольким вопросам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влечет за собой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признания решения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недействительным в целом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 6 ст. 48 </a:t>
            </a:r>
            <a:r>
              <a:rPr lang="ru-RU" sz="2400" dirty="0" smtClean="0"/>
              <a:t>ЖК РФ).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4624"/>
            <a:ext cx="6643734" cy="11697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106</a:t>
            </a:fld>
            <a:endParaRPr lang="ru-RU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571612"/>
            <a:ext cx="8572560" cy="48577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4) Каждый собственник принимает только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одно  решение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по каждому вопросу повестки дня,     </a:t>
            </a:r>
            <a:r>
              <a:rPr lang="ru-RU" sz="2400" u="sng" dirty="0" smtClean="0"/>
              <a:t>независимо</a:t>
            </a:r>
            <a:r>
              <a:rPr lang="ru-RU" sz="2400" dirty="0" smtClean="0"/>
              <a:t>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количества или площади помещений</a:t>
            </a:r>
            <a:r>
              <a:rPr lang="ru-RU" sz="2400" dirty="0" smtClean="0"/>
              <a:t>, находящихся у него в собственности (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п.3 ч.5.1 ст.48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/>
              <a:t>ЖК РФ). При этом </a:t>
            </a:r>
            <a:r>
              <a:rPr lang="ru-RU" sz="2400" u="sng" dirty="0" smtClean="0"/>
              <a:t>в решении</a:t>
            </a:r>
            <a:r>
              <a:rPr lang="ru-RU" sz="2400" dirty="0" smtClean="0"/>
              <a:t> указывается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площадь</a:t>
            </a:r>
            <a:r>
              <a:rPr lang="ru-RU" sz="2400" dirty="0" smtClean="0"/>
              <a:t> помещений, которые </a:t>
            </a:r>
            <a:r>
              <a:rPr lang="ru-RU" sz="2400" u="sng" dirty="0" smtClean="0"/>
              <a:t>принадлежат</a:t>
            </a:r>
            <a:r>
              <a:rPr lang="ru-RU" sz="2400" dirty="0" smtClean="0"/>
              <a:t> такому лицу (письмо Минстроя России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 05.10.2017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 35851-ЕС/04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sz="2400" dirty="0" smtClean="0"/>
              <a:t>5) Если собрание примет решение по вопросу, который    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включен в повестку </a:t>
            </a:r>
            <a:r>
              <a:rPr lang="ru-RU" sz="2400" dirty="0" smtClean="0"/>
              <a:t>дня, то такое решение будет </a:t>
            </a:r>
            <a:r>
              <a:rPr lang="ru-RU" sz="2400" u="sng" dirty="0" smtClean="0"/>
              <a:t>ничтожным</a:t>
            </a:r>
            <a:r>
              <a:rPr lang="ru-RU" sz="2400" dirty="0" smtClean="0"/>
              <a:t> (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 1 ст. 181.5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/>
              <a:t>ГК РФ).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4624"/>
            <a:ext cx="6643734" cy="11697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107</a:t>
            </a:fld>
            <a:endParaRPr lang="ru-RU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643050"/>
            <a:ext cx="8572560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i="1" dirty="0" smtClean="0"/>
              <a:t>6) </a:t>
            </a:r>
            <a:r>
              <a:rPr lang="ru-RU" sz="2400" dirty="0" smtClean="0"/>
              <a:t>Решение на ОСС может принять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 из собственников</a:t>
            </a:r>
            <a:r>
              <a:rPr lang="ru-RU" sz="2400" i="1" dirty="0" smtClean="0"/>
              <a:t> </a:t>
            </a:r>
            <a:r>
              <a:rPr lang="ru-RU" sz="2400" dirty="0" smtClean="0"/>
              <a:t>помещения (</a:t>
            </a:r>
            <a:r>
              <a:rPr lang="ru-RU" sz="2400" u="sng" dirty="0" smtClean="0"/>
              <a:t>долевая</a:t>
            </a:r>
            <a:r>
              <a:rPr lang="ru-RU" sz="2400" dirty="0" smtClean="0"/>
              <a:t> собственность на помещение), в случае если у данного лица имеются оформленные в соответствии с законом </a:t>
            </a:r>
            <a:r>
              <a:rPr lang="ru-RU" sz="2400" u="sng" dirty="0" smtClean="0"/>
              <a:t>доверенности на голосование</a:t>
            </a:r>
            <a:r>
              <a:rPr lang="ru-RU" sz="2400" dirty="0" smtClean="0"/>
              <a:t>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Удостоверенная</a:t>
            </a:r>
            <a:r>
              <a:rPr lang="ru-RU" sz="2400" i="1" dirty="0" smtClean="0"/>
              <a:t> </a:t>
            </a:r>
            <a:r>
              <a:rPr lang="ru-RU" sz="2400" dirty="0" smtClean="0"/>
              <a:t>в соответствии со</a:t>
            </a:r>
            <a:r>
              <a:rPr lang="ru-RU" sz="2400" i="1" dirty="0" smtClean="0"/>
              <a:t>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ст.185.1</a:t>
            </a:r>
            <a:r>
              <a:rPr lang="ru-RU" sz="2400" dirty="0" smtClean="0"/>
              <a:t>  ГК РФ доверенность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прилагается</a:t>
            </a:r>
            <a:r>
              <a:rPr lang="ru-RU" sz="2400" dirty="0" smtClean="0"/>
              <a:t> к </a:t>
            </a:r>
            <a:r>
              <a:rPr lang="ru-RU" sz="2400" u="sng" dirty="0" smtClean="0"/>
              <a:t>реестру</a:t>
            </a:r>
            <a:r>
              <a:rPr lang="ru-RU" sz="2400" dirty="0" smtClean="0"/>
              <a:t> собственников    или </a:t>
            </a:r>
            <a:r>
              <a:rPr lang="ru-RU" sz="2400" u="sng" dirty="0" smtClean="0"/>
              <a:t>решениям</a:t>
            </a:r>
            <a:r>
              <a:rPr lang="ru-RU" sz="2400" dirty="0" smtClean="0"/>
              <a:t> собственников.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4624"/>
            <a:ext cx="6643734" cy="11697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108</a:t>
            </a:fld>
            <a:endParaRPr lang="ru-RU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500174"/>
            <a:ext cx="8572560" cy="492922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700" dirty="0" smtClean="0"/>
              <a:t>В этом случае, в </a:t>
            </a:r>
            <a: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реестре собственников</a:t>
            </a:r>
            <a:r>
              <a:rPr lang="ru-RU" sz="2700" dirty="0" smtClean="0"/>
              <a:t>, </a:t>
            </a:r>
          </a:p>
          <a:p>
            <a:pPr>
              <a:spcAft>
                <a:spcPts val="600"/>
              </a:spcAft>
              <a:buNone/>
            </a:pPr>
            <a:r>
              <a:rPr lang="ru-RU" sz="2700" dirty="0" smtClean="0"/>
              <a:t>принявших </a:t>
            </a:r>
            <a:r>
              <a:rPr lang="ru-RU" sz="2700" u="sng" dirty="0" smtClean="0"/>
              <a:t>участие</a:t>
            </a:r>
            <a:r>
              <a:rPr lang="ru-RU" sz="2700" dirty="0" smtClean="0"/>
              <a:t> в голосовании, или </a:t>
            </a:r>
          </a:p>
          <a:p>
            <a:pPr>
              <a:spcAft>
                <a:spcPts val="600"/>
              </a:spcAft>
              <a:buNone/>
            </a:pPr>
            <a:r>
              <a:rPr lang="ru-RU" sz="2700" dirty="0" smtClean="0"/>
              <a:t>в </a:t>
            </a:r>
            <a: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решениях </a:t>
            </a:r>
            <a:r>
              <a:rPr lang="ru-RU" sz="2700" dirty="0" smtClean="0"/>
              <a:t>собственников  указывают</a:t>
            </a:r>
          </a:p>
          <a:p>
            <a:pPr>
              <a:spcAft>
                <a:spcPts val="600"/>
              </a:spcAft>
              <a:buNone/>
            </a:pPr>
            <a: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всех собственников </a:t>
            </a:r>
            <a:r>
              <a:rPr lang="ru-RU" sz="2700" dirty="0" smtClean="0"/>
              <a:t>помещения, а напротив</a:t>
            </a:r>
          </a:p>
          <a:p>
            <a:pPr>
              <a:spcAft>
                <a:spcPts val="600"/>
              </a:spcAft>
              <a:buNone/>
            </a:pPr>
            <a:r>
              <a:rPr lang="ru-RU" sz="2700" dirty="0" smtClean="0"/>
              <a:t>соответствующей графы "подпись собственника, </a:t>
            </a:r>
          </a:p>
          <a:p>
            <a:pPr>
              <a:spcAft>
                <a:spcPts val="600"/>
              </a:spcAft>
              <a:buNone/>
            </a:pPr>
            <a:r>
              <a:rPr lang="ru-RU" sz="2700" dirty="0" smtClean="0"/>
              <a:t>расшифровка подписи" </a:t>
            </a:r>
            <a:r>
              <a:rPr lang="ru-RU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необходимо указать</a:t>
            </a:r>
          </a:p>
          <a:p>
            <a:pPr>
              <a:spcAft>
                <a:spcPts val="600"/>
              </a:spcAft>
              <a:buNone/>
            </a:pPr>
            <a:r>
              <a:rPr lang="ru-RU" sz="2700" u="sng" dirty="0" smtClean="0"/>
              <a:t>ФИО представителя</a:t>
            </a:r>
            <a:r>
              <a:rPr lang="ru-RU" sz="2700" dirty="0" smtClean="0"/>
              <a:t> по доверенности, </a:t>
            </a:r>
          </a:p>
          <a:p>
            <a:pPr>
              <a:spcAft>
                <a:spcPts val="600"/>
              </a:spcAft>
              <a:buNone/>
            </a:pPr>
            <a:r>
              <a:rPr lang="ru-RU" sz="2700" dirty="0" smtClean="0"/>
              <a:t>а также </a:t>
            </a:r>
            <a:r>
              <a:rPr lang="ru-RU" sz="2700" u="sng" dirty="0" smtClean="0"/>
              <a:t>реквизиты самой доверенности</a:t>
            </a:r>
            <a:r>
              <a:rPr lang="ru-RU" sz="2700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4624"/>
            <a:ext cx="6643734" cy="11697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109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715172" cy="1704964"/>
          </a:xfrm>
        </p:spPr>
        <p:txBody>
          <a:bodyPr>
            <a:noAutofit/>
          </a:bodyPr>
          <a:lstStyle/>
          <a:p>
            <a:pPr algn="ctr"/>
            <a:r>
              <a:rPr lang="ru-RU" sz="23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РЕШЕНИЯ,  </a:t>
            </a:r>
            <a:br>
              <a:rPr lang="ru-RU" sz="23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23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ПРИНИМАЕМЫЕ  БОЛЬШИНСТВОМ </a:t>
            </a:r>
            <a:br>
              <a:rPr lang="ru-RU" sz="23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23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НЕ  МЕНЕЕ  </a:t>
            </a:r>
            <a:r>
              <a:rPr lang="ru-RU" sz="23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2/3 </a:t>
            </a:r>
            <a:r>
              <a:rPr lang="ru-RU" sz="23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 ГОЛОСОВ  ОТ  ОБЩЕГО  ЧИСЛА</a:t>
            </a:r>
            <a:br>
              <a:rPr lang="ru-RU" sz="23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23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 ГОЛОСОВ  СОБСТВЕННИКОВ</a:t>
            </a:r>
            <a:endParaRPr lang="ru-RU" sz="23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714488"/>
            <a:ext cx="8892480" cy="471490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2143116"/>
          <a:ext cx="8786874" cy="40719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  <a:gridCol w="2000264"/>
              </a:tblGrid>
              <a:tr h="677242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100" b="1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ВОПРОС ПОВЕСТКИ ДНЯ ОСС</a:t>
                      </a:r>
                      <a:endParaRPr lang="ru-RU" sz="21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100" b="1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Нормативное обоснование</a:t>
                      </a:r>
                      <a:endParaRPr lang="ru-RU" sz="2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23602">
                <a:tc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ОБЩЕЕ ИМУЩЕСТВО</a:t>
                      </a:r>
                      <a:endParaRPr lang="ru-RU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9941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реконструкции МКД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(в том числе при устройстве входных групп при переводе из жилого помещения в нежилое), строительстве хозяйственных построек и других зданий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п.1 ч.2 ст.44</a:t>
                      </a:r>
                      <a:r>
                        <a:rPr lang="ru-RU" sz="18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 </a:t>
                      </a:r>
                      <a:endParaRPr lang="ru-RU" sz="18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0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пределах </a:t>
                      </a:r>
                      <a:r>
                        <a:rPr lang="ru-RU" sz="18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использования земельного участка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 на котором расположен МКД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п.2 ч.2 ст.44 </a:t>
                      </a:r>
                      <a:endParaRPr lang="ru-RU" sz="1800" u="sng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u="none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1800" u="non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8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пользовании ОИ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иными лицами, в том числе о заключении договоров на установку рекламных конструкций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п.3 ч.2 </a:t>
                      </a: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ст.44      </a:t>
                      </a:r>
                      <a:r>
                        <a:rPr lang="ru-RU" sz="1800" u="non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1800" u="none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8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57256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 определении лиц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которые от имени собственников помещений в  МКД уполномочены  на заключение договоров об использовании ОИ на определенных ОСС условиях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п.3.1 ч.2 </a:t>
                      </a: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ст.44   </a:t>
                      </a:r>
                      <a:r>
                        <a:rPr lang="ru-RU" sz="1800" u="non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 РФ</a:t>
                      </a:r>
                      <a:endParaRPr lang="ru-RU" sz="18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714488"/>
            <a:ext cx="8572560" cy="478634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dirty="0" smtClean="0"/>
              <a:t>Окончательное решение общего собрания собственников оформляется в виде  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протокола  ОСС с приложением к нему всех решений</a:t>
            </a:r>
            <a:r>
              <a:rPr lang="ru-RU" b="1" i="1" dirty="0" smtClean="0"/>
              <a:t>  </a:t>
            </a:r>
            <a:r>
              <a:rPr lang="ru-RU" dirty="0" smtClean="0"/>
              <a:t>собственников.</a:t>
            </a:r>
          </a:p>
          <a:p>
            <a:pPr>
              <a:buNone/>
            </a:pPr>
            <a:r>
              <a:rPr lang="ru-RU" dirty="0" smtClean="0"/>
              <a:t>Он должен быть составлен письменно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дней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со дня его проведения, так как </a:t>
            </a:r>
            <a:r>
              <a:rPr lang="ru-RU" u="sng" dirty="0" smtClean="0"/>
              <a:t>не позднее</a:t>
            </a:r>
            <a:r>
              <a:rPr lang="ru-RU" dirty="0" smtClean="0"/>
              <a:t> этого срока результаты собрания должны быть </a:t>
            </a:r>
            <a:r>
              <a:rPr lang="ru-RU" u="sng" dirty="0" smtClean="0"/>
              <a:t>доведены</a:t>
            </a:r>
            <a:r>
              <a:rPr lang="ru-RU" dirty="0" smtClean="0"/>
              <a:t> до собственников в доме (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ст. 45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ЖК РФ).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4624"/>
            <a:ext cx="6643734" cy="11697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ПРОТОКОЛА ОСС</a:t>
            </a: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110</a:t>
            </a:fld>
            <a:endParaRPr lang="ru-RU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500174"/>
            <a:ext cx="8572560" cy="500066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dirty="0" smtClean="0"/>
              <a:t>Документ </a:t>
            </a:r>
            <a:r>
              <a:rPr lang="ru-RU" u="sng" dirty="0" smtClean="0"/>
              <a:t>оформляется</a:t>
            </a:r>
            <a:r>
              <a:rPr lang="ru-RU" dirty="0" smtClean="0"/>
              <a:t> секретарем общего собрания,   а подписывается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собственноручно</a:t>
            </a:r>
            <a:r>
              <a:rPr lang="ru-RU" dirty="0" smtClean="0"/>
              <a:t> </a:t>
            </a:r>
            <a:r>
              <a:rPr lang="ru-RU" u="sng" dirty="0" smtClean="0"/>
              <a:t>председателем</a:t>
            </a:r>
            <a:r>
              <a:rPr lang="ru-RU" dirty="0" smtClean="0"/>
              <a:t> собрания, </a:t>
            </a:r>
            <a:r>
              <a:rPr lang="ru-RU" u="sng" dirty="0" smtClean="0"/>
              <a:t>секретарем</a:t>
            </a:r>
            <a:r>
              <a:rPr lang="ru-RU" dirty="0" smtClean="0"/>
              <a:t> и членами </a:t>
            </a:r>
            <a:r>
              <a:rPr lang="ru-RU" u="sng" dirty="0" smtClean="0"/>
              <a:t>счетной комиссии</a:t>
            </a:r>
            <a:r>
              <a:rPr lang="ru-RU" dirty="0" smtClean="0"/>
              <a:t>   с указанием </a:t>
            </a:r>
            <a:r>
              <a:rPr lang="ru-RU" u="sng" dirty="0" smtClean="0"/>
              <a:t>даты</a:t>
            </a:r>
            <a:r>
              <a:rPr lang="ru-RU" dirty="0" smtClean="0"/>
              <a:t>.</a:t>
            </a:r>
          </a:p>
          <a:p>
            <a:pPr>
              <a:spcAft>
                <a:spcPts val="18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данные в протоколе должны соответствовать тем, которые указаны в сообщении о проведении ОСС.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голосование идёт за какой-либо документ, то нужно указать его полное наименование.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4624"/>
            <a:ext cx="6643734" cy="11697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ПРОТОКОЛА ОСС</a:t>
            </a: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111</a:t>
            </a:fld>
            <a:endParaRPr lang="ru-RU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571612"/>
            <a:ext cx="8572560" cy="49292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</a:p>
          <a:p>
            <a:pPr>
              <a:spcAft>
                <a:spcPts val="1200"/>
              </a:spcAft>
              <a:buNone/>
            </a:pPr>
            <a:r>
              <a:rPr lang="ru-RU" i="1" dirty="0" smtClean="0"/>
              <a:t>1)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Оформить протокол необходимо: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в </a:t>
            </a:r>
            <a:r>
              <a:rPr lang="ru-RU" u="sng" dirty="0" smtClean="0"/>
              <a:t>письменной</a:t>
            </a:r>
            <a:r>
              <a:rPr lang="ru-RU" dirty="0" smtClean="0"/>
              <a:t> или </a:t>
            </a:r>
            <a:r>
              <a:rPr lang="ru-RU" u="sng" dirty="0" smtClean="0"/>
              <a:t>электронной</a:t>
            </a:r>
            <a:r>
              <a:rPr lang="ru-RU" dirty="0" smtClean="0"/>
              <a:t> (если собрание будет проведено с использованием ГИС ЖКХ) форме;</a:t>
            </a:r>
          </a:p>
          <a:p>
            <a:pPr>
              <a:buNone/>
            </a:pPr>
            <a:r>
              <a:rPr lang="ru-RU" dirty="0" smtClean="0"/>
              <a:t>- в </a:t>
            </a:r>
            <a:r>
              <a:rPr lang="ru-RU" u="sng" dirty="0" smtClean="0"/>
              <a:t>сроки</a:t>
            </a:r>
            <a:r>
              <a:rPr lang="ru-RU" dirty="0" smtClean="0"/>
              <a:t>, установленные </a:t>
            </a:r>
            <a:r>
              <a:rPr lang="ru-RU" u="sng" dirty="0" smtClean="0"/>
              <a:t>общим собранием</a:t>
            </a:r>
            <a:r>
              <a:rPr lang="ru-RU" dirty="0" smtClean="0"/>
              <a:t>, но </a:t>
            </a:r>
            <a:r>
              <a:rPr lang="ru-RU" u="sng" dirty="0" smtClean="0"/>
              <a:t>не позднее чем через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u="sng" dirty="0" smtClean="0"/>
              <a:t> дней</a:t>
            </a:r>
            <a:r>
              <a:rPr lang="ru-RU" dirty="0" smtClean="0"/>
              <a:t> после проведения общего собрания.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4624"/>
            <a:ext cx="6643734" cy="11697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ПРОТОКОЛА ОСС</a:t>
            </a: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112</a:t>
            </a:fld>
            <a:endParaRPr lang="ru-RU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500174"/>
            <a:ext cx="8572560" cy="500066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dirty="0" smtClean="0"/>
              <a:t>2) Если  на ОСС собственники </a:t>
            </a:r>
            <a:r>
              <a:rPr lang="ru-RU" b="1" i="1" dirty="0" smtClean="0"/>
              <a:t>не выбрали </a:t>
            </a:r>
            <a:r>
              <a:rPr lang="ru-RU" u="sng" dirty="0" smtClean="0"/>
              <a:t>председателя</a:t>
            </a:r>
            <a:r>
              <a:rPr lang="ru-RU" dirty="0" smtClean="0"/>
              <a:t>, </a:t>
            </a:r>
            <a:r>
              <a:rPr lang="ru-RU" u="sng" dirty="0" smtClean="0"/>
              <a:t>секретаря</a:t>
            </a:r>
            <a:r>
              <a:rPr lang="ru-RU" dirty="0" smtClean="0"/>
              <a:t> и </a:t>
            </a:r>
            <a:r>
              <a:rPr lang="ru-RU" u="sng" dirty="0" smtClean="0"/>
              <a:t>счетную комиссию</a:t>
            </a:r>
            <a:r>
              <a:rPr lang="ru-RU" dirty="0" smtClean="0"/>
              <a:t>, то реквизиты подписи протокола  ОСС содержат сведения о фамилии, инициалах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инициатора </a:t>
            </a:r>
            <a:r>
              <a:rPr lang="ru-RU" dirty="0" smtClean="0"/>
              <a:t>собрания.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3) </a:t>
            </a:r>
            <a:r>
              <a:rPr lang="ru-RU" u="sng" dirty="0" smtClean="0"/>
              <a:t>Результаты</a:t>
            </a:r>
            <a:r>
              <a:rPr lang="ru-RU" dirty="0" smtClean="0"/>
              <a:t> голосования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каждому вопросу</a:t>
            </a:r>
            <a:r>
              <a:rPr lang="ru-RU" dirty="0" smtClean="0"/>
              <a:t>, включенному в повестку дня общего собрания,         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обязательном порядке заносятся в протокол </a:t>
            </a:r>
            <a:r>
              <a:rPr lang="ru-RU" dirty="0" smtClean="0"/>
              <a:t>данного собрания.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4624"/>
            <a:ext cx="6643734" cy="11697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ПРОТОКОЛА ОСС</a:t>
            </a: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113</a:t>
            </a:fld>
            <a:endParaRPr lang="ru-RU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1" y="1340768"/>
            <a:ext cx="8643998" cy="5374380"/>
          </a:xfrm>
        </p:spPr>
        <p:txBody>
          <a:bodyPr>
            <a:normAutofit fontScale="77500" lnSpcReduction="20000"/>
          </a:bodyPr>
          <a:lstStyle/>
          <a:p>
            <a:pPr lvl="1">
              <a:buNone/>
            </a:pPr>
            <a:r>
              <a:rPr lang="ru-RU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 протоколе о результатах очного голосования должны быть указаны:</a:t>
            </a:r>
          </a:p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1) дата, время и место проведения собрания;</a:t>
            </a:r>
          </a:p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2) сведения о лицах, принявших участие в собрании;</a:t>
            </a:r>
          </a:p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3) результаты голосования по каждому вопросу повестки дня;</a:t>
            </a:r>
          </a:p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4) сведения о лицах, проводивших подсчет голосов;</a:t>
            </a:r>
          </a:p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5) сведения о лицах, голосовавших против принятия решения</a:t>
            </a:r>
          </a:p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собрания и потребовавших внести запись об этом в протокол.</a:t>
            </a:r>
          </a:p>
          <a:p>
            <a:pPr lvl="1">
              <a:buNone/>
            </a:pPr>
            <a:endParaRPr lang="ru-RU" sz="28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lvl="1">
              <a:buNone/>
            </a:pPr>
            <a:r>
              <a:rPr lang="ru-RU" sz="29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В протоколе о результатах заочного голосования должны быть указаны:</a:t>
            </a:r>
          </a:p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1) дата, до которой принимались документы, содержащие сведения о голосовании собственников;</a:t>
            </a:r>
          </a:p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2) сведения о лицах, принявших участие в голосовании;</a:t>
            </a:r>
          </a:p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3) результаты голосования по каждому вопросу повестки дня;</a:t>
            </a:r>
          </a:p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4) сведения о лицах, проводивших подсчет голосов;</a:t>
            </a:r>
          </a:p>
          <a:p>
            <a:pPr lvl="1">
              <a:buNone/>
            </a:pPr>
            <a:r>
              <a:rPr lang="ru-RU" sz="28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5) сведения о лицах, подписавших протокол.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3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114</a:t>
            </a:fld>
            <a:endParaRPr lang="ru-RU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500174"/>
            <a:ext cx="8572560" cy="500066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1) В протоколе ОСС, проведенного в </a:t>
            </a:r>
            <a:r>
              <a:rPr lang="ru-RU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очно-заочной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 форме, обязательно указываются: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+mj-lt"/>
                <a:ea typeface="Verdana" pitchFamily="34" charset="0"/>
                <a:cs typeface="Verdana" pitchFamily="34" charset="0"/>
              </a:rPr>
              <a:t>- </a:t>
            </a:r>
            <a:r>
              <a:rPr lang="ru-RU" sz="2800" u="sng" dirty="0" smtClean="0">
                <a:latin typeface="+mj-lt"/>
                <a:ea typeface="Verdana" pitchFamily="34" charset="0"/>
                <a:cs typeface="Verdana" pitchFamily="34" charset="0"/>
              </a:rPr>
              <a:t>дата</a:t>
            </a:r>
            <a:r>
              <a:rPr lang="ru-RU" sz="2800" dirty="0" smtClean="0">
                <a:latin typeface="+mj-lt"/>
                <a:ea typeface="Verdana" pitchFamily="34" charset="0"/>
                <a:cs typeface="Verdana" pitchFamily="34" charset="0"/>
              </a:rPr>
              <a:t>, </a:t>
            </a:r>
            <a:r>
              <a:rPr lang="ru-RU" sz="2800" u="sng" dirty="0" smtClean="0">
                <a:latin typeface="+mj-lt"/>
                <a:ea typeface="Verdana" pitchFamily="34" charset="0"/>
                <a:cs typeface="Verdana" pitchFamily="34" charset="0"/>
              </a:rPr>
              <a:t>время</a:t>
            </a:r>
            <a:r>
              <a:rPr lang="ru-RU" sz="2800" dirty="0" smtClean="0">
                <a:latin typeface="+mj-lt"/>
                <a:ea typeface="Verdana" pitchFamily="34" charset="0"/>
                <a:cs typeface="Verdana" pitchFamily="34" charset="0"/>
              </a:rPr>
              <a:t> и </a:t>
            </a:r>
            <a:r>
              <a:rPr lang="ru-RU" sz="2800" u="sng" dirty="0" smtClean="0">
                <a:latin typeface="+mj-lt"/>
                <a:ea typeface="Verdana" pitchFamily="34" charset="0"/>
                <a:cs typeface="Verdana" pitchFamily="34" charset="0"/>
              </a:rPr>
              <a:t>место</a:t>
            </a:r>
            <a:r>
              <a:rPr lang="ru-RU" sz="2800" dirty="0" smtClean="0">
                <a:latin typeface="+mj-lt"/>
                <a:ea typeface="Verdana" pitchFamily="34" charset="0"/>
                <a:cs typeface="Verdana" pitchFamily="34" charset="0"/>
              </a:rPr>
              <a:t> проведения </a:t>
            </a:r>
            <a:r>
              <a:rPr lang="ru-RU" sz="2800" u="sng" dirty="0" smtClean="0">
                <a:latin typeface="+mj-lt"/>
                <a:ea typeface="Verdana" pitchFamily="34" charset="0"/>
                <a:cs typeface="Verdana" pitchFamily="34" charset="0"/>
              </a:rPr>
              <a:t>очного</a:t>
            </a:r>
            <a:r>
              <a:rPr lang="ru-RU" sz="2800" dirty="0" smtClean="0">
                <a:latin typeface="+mj-lt"/>
                <a:ea typeface="Verdana" pitchFamily="34" charset="0"/>
                <a:cs typeface="Verdana" pitchFamily="34" charset="0"/>
              </a:rPr>
              <a:t> обсуждения вопросов повестки дня;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+mj-lt"/>
                <a:ea typeface="Verdana" pitchFamily="34" charset="0"/>
                <a:cs typeface="Verdana" pitchFamily="34" charset="0"/>
              </a:rPr>
              <a:t>- </a:t>
            </a:r>
            <a:r>
              <a:rPr lang="ru-RU" sz="2800" u="sng" dirty="0" smtClean="0">
                <a:cs typeface="Times New Roman" panose="02020603050405020304" pitchFamily="18" charset="0"/>
              </a:rPr>
              <a:t>дата</a:t>
            </a:r>
            <a:r>
              <a:rPr lang="ru-RU" sz="2800" dirty="0" smtClean="0">
                <a:cs typeface="Times New Roman" panose="02020603050405020304" pitchFamily="18" charset="0"/>
              </a:rPr>
              <a:t>, до которой принимались </a:t>
            </a:r>
            <a:r>
              <a:rPr lang="ru-RU" sz="2800" u="sng" dirty="0" smtClean="0">
                <a:cs typeface="Times New Roman" panose="02020603050405020304" pitchFamily="18" charset="0"/>
              </a:rPr>
              <a:t>документы</a:t>
            </a:r>
            <a:r>
              <a:rPr lang="ru-RU" sz="2800" dirty="0" smtClean="0">
                <a:cs typeface="Times New Roman" panose="02020603050405020304" pitchFamily="18" charset="0"/>
              </a:rPr>
              <a:t>, содержащие сведения о голосовании собственников.</a:t>
            </a:r>
            <a:endParaRPr lang="ru-RU" sz="28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endParaRPr lang="ru-RU" sz="28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4624"/>
            <a:ext cx="6643734" cy="11697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ПРОТОКОЛА ОСС</a:t>
            </a: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115</a:t>
            </a:fld>
            <a:endParaRPr lang="ru-RU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71612"/>
            <a:ext cx="8572560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+mj-lt"/>
                <a:ea typeface="Verdana" pitchFamily="34" charset="0"/>
                <a:cs typeface="Verdana" pitchFamily="34" charset="0"/>
              </a:rPr>
              <a:t>2) В</a:t>
            </a:r>
            <a:r>
              <a:rPr lang="ru-RU" sz="2800" dirty="0" smtClean="0"/>
              <a:t> протоколе о результатах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очного голосования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должны быть указаны сведения </a:t>
            </a:r>
            <a:r>
              <a:rPr lang="ru-RU" sz="2800" u="sng" dirty="0" smtClean="0"/>
              <a:t>о лицах</a:t>
            </a:r>
            <a:r>
              <a:rPr lang="ru-RU" sz="2800" dirty="0" smtClean="0"/>
              <a:t>, </a:t>
            </a:r>
          </a:p>
          <a:p>
            <a:pPr>
              <a:buNone/>
            </a:pPr>
            <a:r>
              <a:rPr lang="ru-RU" sz="2800" u="sng" dirty="0" smtClean="0"/>
              <a:t>голосовавших против</a:t>
            </a:r>
            <a:r>
              <a:rPr lang="ru-RU" sz="2800" dirty="0" smtClean="0"/>
              <a:t> принятия решения собрания</a:t>
            </a:r>
          </a:p>
          <a:p>
            <a:pPr>
              <a:buNone/>
            </a:pPr>
            <a:r>
              <a:rPr lang="ru-RU" sz="2800" dirty="0" smtClean="0"/>
              <a:t>и потребовавших </a:t>
            </a:r>
            <a:r>
              <a:rPr lang="ru-RU" sz="2800" u="sng" dirty="0" smtClean="0"/>
              <a:t>внести запись</a:t>
            </a:r>
            <a:r>
              <a:rPr lang="ru-RU" sz="2800" dirty="0" smtClean="0"/>
              <a:t>  об этом </a:t>
            </a:r>
          </a:p>
          <a:p>
            <a:pPr>
              <a:spcAft>
                <a:spcPts val="1800"/>
              </a:spcAft>
              <a:buNone/>
            </a:pPr>
            <a:r>
              <a:rPr lang="ru-RU" sz="2800" dirty="0" smtClean="0"/>
              <a:t>в протокол (</a:t>
            </a: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п.5 ч.4 ст.181.2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/>
              <a:t>ГК РФ ).</a:t>
            </a:r>
          </a:p>
          <a:p>
            <a:pPr>
              <a:buNone/>
            </a:pPr>
            <a:r>
              <a:rPr lang="ru-RU" sz="2800" dirty="0" smtClean="0"/>
              <a:t>3) Для участия в ОСС </a:t>
            </a:r>
            <a:r>
              <a:rPr lang="ru-RU" sz="28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паспортные или иные персональные данные физического лица       не требуются!</a:t>
            </a:r>
          </a:p>
          <a:p>
            <a:pPr lvl="1">
              <a:buNone/>
            </a:pPr>
            <a:endParaRPr lang="ru-RU" sz="28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4624"/>
            <a:ext cx="6643734" cy="11697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ОФОРМЛЕНИЕ ПРОТОКОЛА ОСС</a:t>
            </a: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116</a:t>
            </a:fld>
            <a:endParaRPr lang="ru-RU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357298"/>
            <a:ext cx="8429684" cy="521497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Обязательными реквизитами протокола общего собрания являются </a:t>
            </a:r>
            <a:r>
              <a:rPr lang="ru-RU" sz="2800" b="1" dirty="0" smtClean="0"/>
              <a:t>(</a:t>
            </a:r>
            <a:r>
              <a:rPr lang="ru-RU" sz="2400" u="sng" dirty="0" smtClean="0">
                <a:solidFill>
                  <a:srgbClr val="0000FF"/>
                </a:solidFill>
              </a:rPr>
              <a:t>п.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u="sng" dirty="0" smtClean="0">
                <a:solidFill>
                  <a:srgbClr val="0000FF"/>
                </a:solidFill>
              </a:rPr>
              <a:t> Приказа</a:t>
            </a:r>
            <a:r>
              <a:rPr lang="ru-RU" sz="2800" dirty="0" smtClean="0"/>
              <a:t>):</a:t>
            </a:r>
            <a:endParaRPr lang="ru-RU" sz="2800" b="1" dirty="0" smtClean="0"/>
          </a:p>
          <a:p>
            <a:pPr>
              <a:buNone/>
            </a:pPr>
            <a:r>
              <a:rPr lang="ru-RU" dirty="0" smtClean="0"/>
              <a:t>а) наименование документа;</a:t>
            </a:r>
          </a:p>
          <a:p>
            <a:pPr>
              <a:buNone/>
            </a:pPr>
            <a:r>
              <a:rPr lang="ru-RU" dirty="0" smtClean="0"/>
              <a:t>б) дата и регистрационный номер протокола;</a:t>
            </a:r>
          </a:p>
          <a:p>
            <a:pPr>
              <a:buNone/>
            </a:pPr>
            <a:r>
              <a:rPr lang="ru-RU" dirty="0" smtClean="0"/>
              <a:t>в) дата и место проведения ОСС;</a:t>
            </a:r>
          </a:p>
          <a:p>
            <a:pPr>
              <a:buNone/>
            </a:pPr>
            <a:r>
              <a:rPr lang="ru-RU" dirty="0" smtClean="0"/>
              <a:t>г) заголовок к содержательной части протокола;</a:t>
            </a:r>
          </a:p>
          <a:p>
            <a:pPr>
              <a:buNone/>
            </a:pPr>
            <a:r>
              <a:rPr lang="ru-RU" dirty="0" err="1" smtClean="0"/>
              <a:t>д</a:t>
            </a:r>
            <a:r>
              <a:rPr lang="ru-RU" dirty="0" smtClean="0"/>
              <a:t>) содержательная часть протокола;</a:t>
            </a:r>
          </a:p>
          <a:p>
            <a:pPr>
              <a:buNone/>
            </a:pPr>
            <a:r>
              <a:rPr lang="ru-RU" dirty="0" smtClean="0"/>
              <a:t>е) место (адрес) хранения протоколов ОСС и решений собственников по вопросам, поставленным на голосование;</a:t>
            </a:r>
          </a:p>
          <a:p>
            <a:pPr>
              <a:buNone/>
            </a:pPr>
            <a:r>
              <a:rPr lang="ru-RU" dirty="0" smtClean="0"/>
              <a:t>ж) приложения к протоколу</a:t>
            </a:r>
          </a:p>
          <a:p>
            <a:pPr>
              <a:buNone/>
            </a:pPr>
            <a:r>
              <a:rPr lang="ru-RU" dirty="0" err="1" smtClean="0"/>
              <a:t>з</a:t>
            </a:r>
            <a:r>
              <a:rPr lang="ru-RU" dirty="0" smtClean="0"/>
              <a:t>) подписи.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84639"/>
            <a:ext cx="6786610" cy="121444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Минстроя России 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25.12.2015г. № 937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117</a:t>
            </a:fld>
            <a:endParaRPr lang="ru-RU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71612"/>
            <a:ext cx="8572560" cy="492922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dirty="0" smtClean="0"/>
              <a:t>1)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</a:t>
            </a:r>
            <a:r>
              <a:rPr lang="ru-RU" sz="2800" dirty="0" smtClean="0"/>
              <a:t> составления  протокола -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 окончания подсчёта голосов </a:t>
            </a:r>
            <a:r>
              <a:rPr lang="ru-RU" sz="2800" dirty="0" smtClean="0"/>
              <a:t>ОСС.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+mj-lt"/>
                <a:ea typeface="Verdana" pitchFamily="34" charset="0"/>
                <a:cs typeface="Verdana" pitchFamily="34" charset="0"/>
              </a:rPr>
              <a:t>2)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М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есто</a:t>
            </a:r>
            <a:r>
              <a:rPr lang="ru-RU" sz="2800" dirty="0" smtClean="0"/>
              <a:t> проведения собрания –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</a:t>
            </a:r>
            <a:r>
              <a:rPr lang="ru-RU" sz="2800" dirty="0" smtClean="0"/>
              <a:t> проведения </a:t>
            </a:r>
            <a:r>
              <a:rPr lang="ru-RU" sz="2800" u="sng" dirty="0" smtClean="0"/>
              <a:t>очного</a:t>
            </a:r>
            <a:r>
              <a:rPr lang="ru-RU" sz="2800" dirty="0" smtClean="0"/>
              <a:t> собрания или адрес, по которому принимались оформленные в письменном виде </a:t>
            </a:r>
            <a:r>
              <a:rPr lang="ru-RU" sz="2800" u="sng" dirty="0" smtClean="0"/>
              <a:t>решения</a:t>
            </a:r>
            <a:r>
              <a:rPr lang="ru-RU" sz="2800" dirty="0" smtClean="0"/>
              <a:t>  собственников помещений МКД.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+mj-lt"/>
                <a:ea typeface="Verdana" pitchFamily="34" charset="0"/>
                <a:cs typeface="Verdana" pitchFamily="34" charset="0"/>
              </a:rPr>
              <a:t>3) 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ОСС с использованием ГИС ЖКХ:</a:t>
            </a:r>
            <a:r>
              <a:rPr lang="ru-RU" sz="2800" dirty="0" smtClean="0">
                <a:latin typeface="+mj-lt"/>
                <a:ea typeface="Verdana" pitchFamily="34" charset="0"/>
                <a:cs typeface="Verdana" pitchFamily="34" charset="0"/>
              </a:rPr>
              <a:t/>
            </a:r>
            <a:br>
              <a:rPr lang="ru-RU" sz="2800" dirty="0" smtClean="0">
                <a:latin typeface="+mj-lt"/>
                <a:ea typeface="Verdana" pitchFamily="34" charset="0"/>
                <a:cs typeface="Verdana" pitchFamily="34" charset="0"/>
              </a:rPr>
            </a:b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u="sng" dirty="0" smtClean="0"/>
              <a:t>место</a:t>
            </a:r>
            <a:r>
              <a:rPr lang="ru-RU" sz="2400" dirty="0" smtClean="0"/>
              <a:t> проведения собрания  - адрес МКД;                            - </a:t>
            </a:r>
            <a:r>
              <a:rPr lang="ru-RU" sz="2400" u="sng" dirty="0" smtClean="0"/>
              <a:t>дата</a:t>
            </a:r>
            <a:r>
              <a:rPr lang="ru-RU" sz="2400" dirty="0" smtClean="0"/>
              <a:t> собрания - даты начала и окончания голосования.</a:t>
            </a:r>
          </a:p>
          <a:p>
            <a:pPr>
              <a:spcAft>
                <a:spcPts val="1200"/>
              </a:spcAft>
              <a:buNone/>
            </a:pPr>
            <a:endParaRPr lang="ru-RU" sz="2800" dirty="0">
              <a:latin typeface="+mj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4624"/>
            <a:ext cx="6643734" cy="116979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118</a:t>
            </a:fld>
            <a:endParaRPr lang="ru-RU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643050"/>
            <a:ext cx="8715436" cy="4714908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ru-RU" sz="2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ВВОДНАЯ ЧАСТЬ</a:t>
            </a:r>
          </a:p>
          <a:p>
            <a:pPr lvl="1">
              <a:buNone/>
            </a:pPr>
            <a:r>
              <a:rPr lang="ru-RU" sz="2800" b="1" dirty="0" smtClean="0">
                <a:solidFill>
                  <a:schemeClr val="tx1"/>
                </a:solidFill>
                <a:ea typeface="PT Sans" panose="020B0503020203020204" pitchFamily="34" charset="-52"/>
              </a:rPr>
              <a:t>1) </a:t>
            </a:r>
            <a:r>
              <a:rPr lang="ru-RU" sz="2600" b="1" i="1" u="sng" dirty="0" smtClean="0">
                <a:solidFill>
                  <a:schemeClr val="tx1"/>
                </a:solidFill>
                <a:ea typeface="PT Sans" panose="020B0503020203020204" pitchFamily="34" charset="-52"/>
              </a:rPr>
              <a:t>Инициатор</a:t>
            </a:r>
          </a:p>
          <a:p>
            <a:pPr lvl="1">
              <a:buNone/>
            </a:pPr>
            <a:r>
              <a:rPr lang="ru-RU" dirty="0" smtClean="0">
                <a:solidFill>
                  <a:schemeClr val="tx1"/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- Для юридических лиц: полное наименование, ОГРН (как в учредительных документах)</a:t>
            </a:r>
          </a:p>
          <a:p>
            <a:pPr lvl="1">
              <a:buNone/>
            </a:pPr>
            <a:r>
              <a:rPr lang="ru-RU" dirty="0" smtClean="0">
                <a:solidFill>
                  <a:schemeClr val="tx1"/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- Для физических лиц: полностью ФИО (как в паспорте), номер помещения, собственником которого является, реквизиты документа, подтверждающего право собственности на данное помещение</a:t>
            </a:r>
          </a:p>
          <a:p>
            <a:pPr lvl="1">
              <a:buNone/>
            </a:pPr>
            <a:r>
              <a:rPr lang="ru-RU" sz="2800" b="1" dirty="0" smtClean="0">
                <a:solidFill>
                  <a:schemeClr val="tx1"/>
                </a:solidFill>
                <a:ea typeface="PT Sans" panose="020B0503020203020204" pitchFamily="34" charset="-52"/>
              </a:rPr>
              <a:t>2) </a:t>
            </a:r>
            <a:r>
              <a:rPr lang="ru-RU" sz="2600" b="1" i="1" u="sng" dirty="0" smtClean="0">
                <a:solidFill>
                  <a:schemeClr val="tx1"/>
                </a:solidFill>
                <a:ea typeface="PT Sans" panose="020B0503020203020204" pitchFamily="34" charset="-52"/>
              </a:rPr>
              <a:t>Председатель, секретарь, счётная комиссия</a:t>
            </a:r>
          </a:p>
          <a:p>
            <a:pPr lvl="1">
              <a:buNone/>
            </a:pPr>
            <a:r>
              <a:rPr lang="ru-RU" dirty="0" smtClean="0">
                <a:solidFill>
                  <a:schemeClr val="tx1"/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Не указывается в случае если вопрос об избрании лиц включён в повестку дня ОСС.</a:t>
            </a:r>
          </a:p>
          <a:p>
            <a:pPr lvl="1"/>
            <a:endParaRPr lang="ru-RU" b="1" u="sng" dirty="0" smtClean="0">
              <a:solidFill>
                <a:srgbClr val="3C452F"/>
              </a:solidFill>
              <a:ea typeface="PT Sans" panose="020B0503020203020204" pitchFamily="34" charset="-52"/>
            </a:endParaRPr>
          </a:p>
          <a:p>
            <a:endParaRPr lang="ru-RU" b="1" u="sng" dirty="0" smtClean="0">
              <a:solidFill>
                <a:srgbClr val="3C452F"/>
              </a:solidFill>
              <a:ea typeface="PT Sans" panose="020B0503020203020204" pitchFamily="34" charset="-52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142852"/>
            <a:ext cx="6786610" cy="1143008"/>
          </a:xfrm>
        </p:spPr>
        <p:txBody>
          <a:bodyPr>
            <a:noAutofit/>
          </a:bodyPr>
          <a:lstStyle/>
          <a:p>
            <a:pPr lvl="0" algn="ctr"/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Минстроя России</a:t>
            </a:r>
            <a:b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25.12.2015 № 937</a:t>
            </a:r>
            <a:r>
              <a:rPr lang="ru-RU" sz="3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sz="35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</a:t>
            </a:r>
            <a:endParaRPr lang="ru-RU" sz="35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119</a:t>
            </a:fld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pPr algn="ctr"/>
            <a:endParaRPr lang="ru-RU" sz="32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500042"/>
            <a:ext cx="8749636" cy="600079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1357297"/>
          <a:ext cx="8715436" cy="500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72296"/>
                <a:gridCol w="2143140"/>
              </a:tblGrid>
              <a:tr h="357190">
                <a:tc gridSpan="2">
                  <a:txBody>
                    <a:bodyPr/>
                    <a:lstStyle/>
                    <a:p>
                      <a:pPr algn="r"/>
                      <a:r>
                        <a:rPr kumimoji="0" lang="ru-RU" sz="1800" b="1" kern="1200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УПРАВЛЕНИЕ МКД</a:t>
                      </a:r>
                      <a:endParaRPr lang="ru-RU" sz="1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наделении Совета МКД </a:t>
                      </a:r>
                      <a:r>
                        <a:rPr lang="ru-RU" sz="16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полномочиями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принятие решений </a:t>
                      </a:r>
                      <a:r>
                        <a:rPr lang="ru-RU" sz="1600" u="none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</a:t>
                      </a:r>
                      <a:r>
                        <a:rPr lang="ru-RU" sz="16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текущем ремонте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п.4.2 ч.2 </a:t>
                      </a:r>
                      <a:r>
                        <a:rPr lang="ru-RU" sz="16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ст.44    </a:t>
                      </a:r>
                      <a:r>
                        <a:rPr lang="ru-RU" sz="1600" u="none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ЖК РФ</a:t>
                      </a:r>
                    </a:p>
                  </a:txBody>
                  <a:tcPr marL="68580" marR="68580" marT="0" marB="0"/>
                </a:tc>
              </a:tr>
              <a:tr h="500066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наделении председателя Совета МКД </a:t>
                      </a:r>
                      <a:r>
                        <a:rPr lang="ru-RU" sz="16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полномочиями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принятие ряда решений  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п.4.3 ч.2 </a:t>
                      </a:r>
                      <a:r>
                        <a:rPr lang="ru-RU" sz="16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ст.44   </a:t>
                      </a:r>
                      <a:r>
                        <a:rPr lang="ru-RU" sz="1600" u="none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ЖК РФ</a:t>
                      </a:r>
                    </a:p>
                  </a:txBody>
                  <a:tcPr marL="68580" marR="68580" marT="0" marB="0"/>
                </a:tc>
              </a:tr>
              <a:tr h="278608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создании ТСН/ТСЖ  </a:t>
                      </a:r>
                      <a:r>
                        <a:rPr lang="ru-RU" sz="16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нескольких МКД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если их земельные участки имеют общую границу, в пределах которых находится инфраструктура, предназначенная для совместного использования собственниками в домах, в том числе: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об утверждении устава;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избрании Правления товарищества;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о наделении гражданина полномочием заявителя для обращения в органы, осуществляющие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госрегистрацию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юрлиц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-об избрании Председателя правления товарищества, если предусмотрено уставом.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b="1" i="1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Решения принимаются на ОСС в каждом МКД отдельно!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п.1 ч.2 </a:t>
                      </a:r>
                      <a:r>
                        <a:rPr lang="ru-RU" sz="16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т.136</a:t>
                      </a:r>
                      <a:r>
                        <a:rPr lang="ru-RU" sz="1600" u="none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1600" b="1" u="none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600" b="1" u="none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u="none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ЖК </a:t>
                      </a:r>
                      <a:r>
                        <a:rPr lang="ru-RU" sz="1600" u="none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РФ</a:t>
                      </a:r>
                    </a:p>
                  </a:txBody>
                  <a:tcPr marL="68580" marR="68580" marT="0" marB="0"/>
                </a:tc>
              </a:tr>
              <a:tr h="78581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Определение перечня имущества, которое предназначено </a:t>
                      </a:r>
                      <a:r>
                        <a:rPr lang="ru-RU" sz="16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для совместного использования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собственниками помещений в нескольких МКД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Раздел </a:t>
                      </a:r>
                      <a:r>
                        <a:rPr lang="ru-RU" sz="16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I(1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Правил  содержания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общего имущества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1928" y="1571612"/>
            <a:ext cx="8572560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b="1" dirty="0" smtClean="0">
                <a:solidFill>
                  <a:srgbClr val="3C452F"/>
                </a:solidFill>
                <a:ea typeface="PT Sans" panose="020B0503020203020204" pitchFamily="34" charset="-52"/>
              </a:rPr>
              <a:t>3) 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Присутствующие</a:t>
            </a:r>
            <a:r>
              <a:rPr lang="ru-RU" sz="32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 </a:t>
            </a:r>
          </a:p>
          <a:p>
            <a:pPr>
              <a:buNone/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Физические лица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: </a:t>
            </a:r>
          </a:p>
          <a:p>
            <a:pPr>
              <a:buNone/>
            </a:pP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- полностью ФИО собственника/представителя (наименование и реквизиты документа, подтверждающие полномочия представителя),</a:t>
            </a:r>
          </a:p>
          <a:p>
            <a:pPr>
              <a:buNone/>
            </a:pP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- номер помещения в МКД,  </a:t>
            </a:r>
          </a:p>
          <a:p>
            <a:pPr>
              <a:buNone/>
            </a:pP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- реквизиты документа, подтверждающего право собственности на данное помещение, </a:t>
            </a:r>
          </a:p>
          <a:p>
            <a:pPr>
              <a:buNone/>
            </a:pP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- количество голосов, подпись (</a:t>
            </a:r>
            <a:r>
              <a:rPr lang="ru-RU" u="sng" dirty="0" err="1" smtClean="0">
                <a:solidFill>
                  <a:srgbClr val="0000FF"/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пп</a:t>
            </a:r>
            <a:r>
              <a:rPr lang="ru-RU" u="sng" dirty="0" smtClean="0">
                <a:solidFill>
                  <a:srgbClr val="0000FF"/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. «а» п. 12</a:t>
            </a:r>
            <a:r>
              <a:rPr lang="ru-RU" dirty="0" smtClean="0">
                <a:solidFill>
                  <a:srgbClr val="0000FF"/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 </a:t>
            </a: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Приказа).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120</a:t>
            </a:fld>
            <a:endParaRPr lang="ru-RU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00174"/>
            <a:ext cx="8358246" cy="492922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3C452F"/>
                </a:solidFill>
                <a:ea typeface="PT Sans" panose="020B0503020203020204" pitchFamily="34" charset="-52"/>
              </a:rPr>
              <a:t> 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Присутствующие </a:t>
            </a:r>
          </a:p>
          <a:p>
            <a:pPr>
              <a:buNone/>
            </a:pPr>
            <a:r>
              <a:rPr lang="ru-RU" b="1" dirty="0" smtClean="0">
                <a:ea typeface="PT Sans" panose="020B0503020203020204" pitchFamily="34" charset="-52"/>
                <a:cs typeface="Open Sans" panose="020B0606030504020204" pitchFamily="34" charset="0"/>
              </a:rPr>
              <a:t> </a:t>
            </a: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Юридические лица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: </a:t>
            </a:r>
          </a:p>
          <a:p>
            <a:pPr>
              <a:buNone/>
            </a:pP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- полное наименование, ОГРН;  </a:t>
            </a:r>
          </a:p>
          <a:p>
            <a:pPr>
              <a:buNone/>
            </a:pP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- наименование и реквизиты документа, подтверждающего право собственности на помещение в МКД; </a:t>
            </a:r>
          </a:p>
          <a:p>
            <a:pPr>
              <a:buNone/>
            </a:pP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- количество голосов; </a:t>
            </a:r>
          </a:p>
          <a:p>
            <a:pPr>
              <a:buNone/>
            </a:pP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- полностью ФИО представителя ЮЛ;</a:t>
            </a:r>
          </a:p>
          <a:p>
            <a:pPr>
              <a:buNone/>
            </a:pP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- наименование и реквизиты документа, удостоверяющего полномочия представителя ЮЛ, подпись данного лица (</a:t>
            </a:r>
            <a:r>
              <a:rPr lang="ru-RU" u="sng" dirty="0" err="1" smtClean="0">
                <a:solidFill>
                  <a:srgbClr val="0000FF"/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пп</a:t>
            </a:r>
            <a:r>
              <a:rPr lang="ru-RU" u="sng" dirty="0" smtClean="0">
                <a:solidFill>
                  <a:srgbClr val="0000FF"/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. «б» п. 12 </a:t>
            </a: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Приказа).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121</a:t>
            </a:fld>
            <a:endParaRPr lang="ru-RU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57203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800" dirty="0" smtClean="0">
                <a:ea typeface="PT Sans" panose="020B0503020203020204" pitchFamily="34" charset="-52"/>
                <a:cs typeface="Open Sans" panose="020B0606030504020204" pitchFamily="34" charset="0"/>
              </a:rPr>
              <a:t>Если лиц, присутствующих на ОСС 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более          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T Sans" panose="020B0503020203020204" pitchFamily="34" charset="-52"/>
                <a:cs typeface="Times New Roman" pitchFamily="18" charset="0"/>
              </a:rPr>
              <a:t>15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 человек</a:t>
            </a:r>
            <a:r>
              <a:rPr lang="ru-RU" sz="2800" dirty="0" smtClean="0">
                <a:ea typeface="PT Sans" panose="020B0503020203020204" pitchFamily="34" charset="-52"/>
                <a:cs typeface="Open Sans" panose="020B0606030504020204" pitchFamily="34" charset="0"/>
              </a:rPr>
              <a:t>, - оформляется список, который является </a:t>
            </a:r>
            <a:r>
              <a:rPr lang="ru-RU" sz="2800" u="sng" dirty="0" smtClean="0">
                <a:ea typeface="PT Sans" panose="020B0503020203020204" pitchFamily="34" charset="-52"/>
                <a:cs typeface="Open Sans" panose="020B0606030504020204" pitchFamily="34" charset="0"/>
              </a:rPr>
              <a:t>обязательным</a:t>
            </a:r>
            <a:r>
              <a:rPr lang="ru-RU" sz="2800" dirty="0" smtClean="0">
                <a:ea typeface="PT Sans" panose="020B0503020203020204" pitchFamily="34" charset="-52"/>
                <a:cs typeface="Open Sans" panose="020B0606030504020204" pitchFamily="34" charset="0"/>
              </a:rPr>
              <a:t> приложением к протоколу ОСС (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ea typeface="PT Sans" panose="020B0503020203020204" pitchFamily="34" charset="-52"/>
                <a:cs typeface="Times New Roman" pitchFamily="18" charset="0"/>
              </a:rPr>
              <a:t>п. 13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ea typeface="PT Sans" panose="020B0503020203020204" pitchFamily="34" charset="-52"/>
                <a:cs typeface="Times New Roman" pitchFamily="18" charset="0"/>
              </a:rPr>
              <a:t> </a:t>
            </a:r>
            <a:r>
              <a:rPr lang="ru-RU" sz="2800" dirty="0" smtClean="0">
                <a:ea typeface="PT Sans" panose="020B0503020203020204" pitchFamily="34" charset="-52"/>
                <a:cs typeface="Open Sans" panose="020B0606030504020204" pitchFamily="34" charset="0"/>
              </a:rPr>
              <a:t>Приказа).</a:t>
            </a:r>
          </a:p>
          <a:p>
            <a:pPr>
              <a:buNone/>
            </a:pPr>
            <a:r>
              <a:rPr lang="ru-RU" sz="2800" dirty="0" smtClean="0">
                <a:ea typeface="PT Sans" panose="020B0503020203020204" pitchFamily="34" charset="-52"/>
                <a:cs typeface="Open Sans" panose="020B0606030504020204" pitchFamily="34" charset="0"/>
              </a:rPr>
              <a:t>В этом случае в протоколе ОСС после указания  на общее количество присутствующих  делается отметка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«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Список прилагается, приложение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PT Sans" panose="020B0503020203020204" pitchFamily="34" charset="-52"/>
                <a:cs typeface="Times New Roman" pitchFamily="18" charset="0"/>
              </a:rPr>
              <a:t>№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____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».</a:t>
            </a:r>
          </a:p>
          <a:p>
            <a:endParaRPr lang="ru-RU" sz="2800" b="1" u="sng" dirty="0" smtClean="0">
              <a:ea typeface="PT Sans" panose="020B0503020203020204" pitchFamily="34" charset="-52"/>
            </a:endParaRP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32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122</a:t>
            </a:fld>
            <a:endParaRPr lang="ru-RU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00174"/>
            <a:ext cx="8304260" cy="48577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4) </a:t>
            </a:r>
            <a:r>
              <a:rPr lang="ru-RU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Приглашённые</a:t>
            </a:r>
          </a:p>
          <a:p>
            <a:pPr>
              <a:spcBef>
                <a:spcPts val="300"/>
              </a:spcBef>
              <a:buNone/>
            </a:pPr>
            <a:r>
              <a:rPr lang="ru-RU" sz="2500" b="1" i="1" dirty="0" smtClean="0">
                <a:solidFill>
                  <a:schemeClr val="tx2">
                    <a:lumMod val="75000"/>
                  </a:schemeClr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Физические лица (</a:t>
            </a:r>
            <a:r>
              <a:rPr lang="ru-RU" sz="2500" u="sng" dirty="0" err="1" smtClean="0">
                <a:solidFill>
                  <a:srgbClr val="0000FF"/>
                </a:solidFill>
                <a:latin typeface="Times New Roman" pitchFamily="18" charset="0"/>
                <a:ea typeface="PT Sans" panose="020B0503020203020204" pitchFamily="34" charset="-52"/>
                <a:cs typeface="Times New Roman" pitchFamily="18" charset="0"/>
              </a:rPr>
              <a:t>пп</a:t>
            </a:r>
            <a:r>
              <a:rPr lang="ru-RU" sz="2500" u="sng" dirty="0" smtClean="0">
                <a:solidFill>
                  <a:srgbClr val="0000FF"/>
                </a:solidFill>
                <a:latin typeface="Times New Roman" pitchFamily="18" charset="0"/>
                <a:ea typeface="PT Sans" panose="020B0503020203020204" pitchFamily="34" charset="-52"/>
                <a:cs typeface="Times New Roman" pitchFamily="18" charset="0"/>
              </a:rPr>
              <a:t>. «а» п. 14</a:t>
            </a:r>
            <a:r>
              <a:rPr lang="ru-RU" sz="2500" dirty="0" smtClean="0">
                <a:solidFill>
                  <a:srgbClr val="0000FF"/>
                </a:solidFill>
                <a:latin typeface="Times New Roman" pitchFamily="18" charset="0"/>
                <a:ea typeface="PT Sans" panose="020B0503020203020204" pitchFamily="34" charset="-52"/>
                <a:cs typeface="Times New Roman" pitchFamily="18" charset="0"/>
              </a:rPr>
              <a:t> </a:t>
            </a:r>
            <a:r>
              <a:rPr lang="ru-RU" sz="2500" dirty="0" smtClean="0">
                <a:ea typeface="PT Sans" panose="020B0503020203020204" pitchFamily="34" charset="-52"/>
                <a:cs typeface="Open Sans" panose="020B0606030504020204" pitchFamily="34" charset="0"/>
              </a:rPr>
              <a:t>Приказа</a:t>
            </a:r>
            <a:r>
              <a:rPr lang="ru-RU" sz="2500" b="1" i="1" dirty="0" smtClean="0">
                <a:solidFill>
                  <a:schemeClr val="tx2">
                    <a:lumMod val="75000"/>
                  </a:schemeClr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)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: </a:t>
            </a:r>
          </a:p>
          <a:p>
            <a:pPr>
              <a:spcBef>
                <a:spcPts val="300"/>
              </a:spcBef>
              <a:buNone/>
            </a:pPr>
            <a:r>
              <a:rPr lang="ru-RU" sz="2400" dirty="0" smtClean="0"/>
              <a:t>- фамилию, имя, отчество (при наличии) лица или его представителя (в случае участия в общем собрании); </a:t>
            </a:r>
          </a:p>
          <a:p>
            <a:pPr>
              <a:spcBef>
                <a:spcPts val="300"/>
              </a:spcBef>
              <a:buNone/>
            </a:pPr>
            <a:r>
              <a:rPr lang="ru-RU" sz="2400" dirty="0" smtClean="0"/>
              <a:t>- наименование и реквизиты документа, удостоверяющего полномочия представителя собственника помещений в МКД (в случае участия в общем собрании);</a:t>
            </a:r>
          </a:p>
          <a:p>
            <a:pPr>
              <a:spcBef>
                <a:spcPts val="300"/>
              </a:spcBef>
              <a:buNone/>
            </a:pPr>
            <a:r>
              <a:rPr lang="ru-RU" sz="2400" dirty="0" smtClean="0"/>
              <a:t>- цель участия данного лица в общем собрании;</a:t>
            </a:r>
          </a:p>
          <a:p>
            <a:pPr>
              <a:spcBef>
                <a:spcPts val="300"/>
              </a:spcBef>
              <a:buNone/>
            </a:pPr>
            <a:r>
              <a:rPr lang="ru-RU" sz="2400" dirty="0" smtClean="0"/>
              <a:t>- его подпись;</a:t>
            </a:r>
          </a:p>
          <a:p>
            <a:pPr>
              <a:spcBef>
                <a:spcPts val="300"/>
              </a:spcBef>
              <a:buNone/>
            </a:pPr>
            <a:endParaRPr lang="ru-RU" sz="2500" dirty="0" smtClean="0">
              <a:ea typeface="PT Sans" panose="020B0503020203020204" pitchFamily="34" charset="-52"/>
              <a:cs typeface="Open Sans" panose="020B0606030504020204" pitchFamily="34" charset="0"/>
            </a:endParaRPr>
          </a:p>
          <a:p>
            <a:pPr>
              <a:spcBef>
                <a:spcPts val="300"/>
              </a:spcBef>
              <a:buNone/>
            </a:pPr>
            <a:endParaRPr lang="ru-RU" sz="2500" dirty="0" smtClean="0">
              <a:ea typeface="PT Sans" panose="020B0503020203020204" pitchFamily="34" charset="-52"/>
              <a:cs typeface="Open Sans" panose="020B0606030504020204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3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123</a:t>
            </a:fld>
            <a:endParaRPr lang="ru-RU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28736"/>
            <a:ext cx="8304260" cy="4929222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buNone/>
            </a:pPr>
            <a:r>
              <a:rPr lang="ru-RU" sz="2500" b="1" i="1" dirty="0" smtClean="0">
                <a:solidFill>
                  <a:schemeClr val="tx2">
                    <a:lumMod val="75000"/>
                  </a:schemeClr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Юридические лица </a:t>
            </a:r>
            <a:r>
              <a:rPr lang="ru-RU" sz="2500" dirty="0" smtClean="0">
                <a:ea typeface="PT Sans" panose="020B0503020203020204" pitchFamily="34" charset="-52"/>
                <a:cs typeface="Open Sans" panose="020B0606030504020204" pitchFamily="34" charset="0"/>
              </a:rPr>
              <a:t>(</a:t>
            </a:r>
            <a:r>
              <a:rPr lang="ru-RU" sz="2500" u="sng" dirty="0" err="1" smtClean="0">
                <a:solidFill>
                  <a:srgbClr val="0000FF"/>
                </a:solidFill>
                <a:latin typeface="Times New Roman" pitchFamily="18" charset="0"/>
                <a:ea typeface="PT Sans" panose="020B0503020203020204" pitchFamily="34" charset="-52"/>
                <a:cs typeface="Times New Roman" pitchFamily="18" charset="0"/>
              </a:rPr>
              <a:t>пп</a:t>
            </a:r>
            <a:r>
              <a:rPr lang="ru-RU" sz="2500" u="sng" dirty="0" smtClean="0">
                <a:solidFill>
                  <a:srgbClr val="0000FF"/>
                </a:solidFill>
                <a:latin typeface="Times New Roman" pitchFamily="18" charset="0"/>
                <a:ea typeface="PT Sans" panose="020B0503020203020204" pitchFamily="34" charset="-52"/>
                <a:cs typeface="Times New Roman" pitchFamily="18" charset="0"/>
              </a:rPr>
              <a:t>.«б» п.14</a:t>
            </a:r>
            <a:r>
              <a:rPr lang="ru-RU" sz="2500" dirty="0" smtClean="0">
                <a:solidFill>
                  <a:srgbClr val="0000FF"/>
                </a:solidFill>
                <a:latin typeface="Times New Roman" pitchFamily="18" charset="0"/>
                <a:ea typeface="PT Sans" panose="020B0503020203020204" pitchFamily="34" charset="-52"/>
                <a:cs typeface="Times New Roman" pitchFamily="18" charset="0"/>
              </a:rPr>
              <a:t> </a:t>
            </a:r>
            <a:r>
              <a:rPr lang="ru-RU" sz="2500" dirty="0" smtClean="0">
                <a:ea typeface="PT Sans" panose="020B0503020203020204" pitchFamily="34" charset="-52"/>
                <a:cs typeface="Open Sans" panose="020B0606030504020204" pitchFamily="34" charset="0"/>
              </a:rPr>
              <a:t>Приказа)</a:t>
            </a:r>
            <a:r>
              <a:rPr lang="ru-RU" sz="2500" dirty="0" smtClean="0">
                <a:solidFill>
                  <a:schemeClr val="tx2">
                    <a:lumMod val="75000"/>
                  </a:schemeClr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: </a:t>
            </a:r>
          </a:p>
          <a:p>
            <a:pPr>
              <a:buNone/>
            </a:pPr>
            <a:r>
              <a:rPr lang="ru-RU" dirty="0" smtClean="0"/>
              <a:t>- полное наименование и ОГРН </a:t>
            </a:r>
            <a:r>
              <a:rPr lang="ru-RU" dirty="0" err="1" smtClean="0"/>
              <a:t>юрлица</a:t>
            </a:r>
            <a:r>
              <a:rPr lang="ru-RU" dirty="0" smtClean="0"/>
              <a:t> в соответствии с его учредительными и регистрационными документами; </a:t>
            </a:r>
          </a:p>
          <a:p>
            <a:pPr>
              <a:buNone/>
            </a:pPr>
            <a:r>
              <a:rPr lang="ru-RU" dirty="0" smtClean="0"/>
              <a:t>- фамилию, имя, отчество (при наличии) представителя </a:t>
            </a:r>
            <a:r>
              <a:rPr lang="ru-RU" dirty="0" err="1" smtClean="0"/>
              <a:t>юрлица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наименование и реквизиты документа, удостоверяющего полномочия представителя юридического лица,</a:t>
            </a:r>
          </a:p>
          <a:p>
            <a:pPr>
              <a:buNone/>
            </a:pPr>
            <a:r>
              <a:rPr lang="ru-RU" dirty="0" smtClean="0"/>
              <a:t>- цель участия данного лица в общем собрании;</a:t>
            </a:r>
          </a:p>
          <a:p>
            <a:pPr>
              <a:buNone/>
            </a:pPr>
            <a:r>
              <a:rPr lang="ru-RU" dirty="0" smtClean="0"/>
              <a:t>- его подпись.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3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124</a:t>
            </a:fld>
            <a:endParaRPr lang="ru-RU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1" y="1643050"/>
            <a:ext cx="8643998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3C452F"/>
                </a:solidFill>
                <a:ea typeface="PT Sans" panose="020B0503020203020204" pitchFamily="34" charset="-52"/>
              </a:rPr>
              <a:t>5) </a:t>
            </a:r>
            <a:r>
              <a:rPr lang="ru-RU" sz="2800" b="1" i="1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Общее количество голосов </a:t>
            </a:r>
            <a:r>
              <a:rPr lang="ru-RU" sz="2800" dirty="0" smtClean="0">
                <a:solidFill>
                  <a:srgbClr val="3C452F"/>
                </a:solidFill>
                <a:ea typeface="PT Sans" panose="020B0503020203020204" pitchFamily="34" charset="-52"/>
              </a:rPr>
              <a:t>собственников в МКД.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3C452F"/>
                </a:solidFill>
                <a:ea typeface="PT Sans" panose="020B0503020203020204" pitchFamily="34" charset="-52"/>
              </a:rPr>
              <a:t>6) </a:t>
            </a:r>
            <a:r>
              <a:rPr lang="ru-RU" sz="2800" b="1" i="1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Количество голосов </a:t>
            </a:r>
            <a:r>
              <a:rPr lang="ru-RU" sz="2800" dirty="0" smtClean="0">
                <a:solidFill>
                  <a:srgbClr val="3C452F"/>
                </a:solidFill>
                <a:ea typeface="PT Sans" panose="020B0503020203020204" pitchFamily="34" charset="-52"/>
              </a:rPr>
              <a:t>собственников, </a:t>
            </a:r>
            <a:r>
              <a:rPr lang="ru-RU" sz="2800" b="1" i="1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присутствовавших/голосовавших</a:t>
            </a:r>
            <a:r>
              <a:rPr lang="ru-RU" sz="2800" b="1" dirty="0" smtClean="0">
                <a:solidFill>
                  <a:srgbClr val="3C452F"/>
                </a:solidFill>
                <a:ea typeface="PT Sans" panose="020B0503020203020204" pitchFamily="34" charset="-52"/>
              </a:rPr>
              <a:t>  </a:t>
            </a:r>
            <a:r>
              <a:rPr lang="ru-RU" sz="2800" dirty="0" smtClean="0">
                <a:solidFill>
                  <a:srgbClr val="3C452F"/>
                </a:solidFill>
                <a:ea typeface="PT Sans" panose="020B0503020203020204" pitchFamily="34" charset="-52"/>
              </a:rPr>
              <a:t>на ОСС.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3C452F"/>
                </a:solidFill>
                <a:ea typeface="PT Sans" panose="020B0503020203020204" pitchFamily="34" charset="-52"/>
              </a:rPr>
              <a:t>7) </a:t>
            </a:r>
            <a:r>
              <a:rPr lang="ru-RU" sz="2800" b="1" i="1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Общая площадь жилых и нежилых </a:t>
            </a:r>
            <a:r>
              <a:rPr lang="ru-RU" sz="2800" dirty="0" smtClean="0">
                <a:solidFill>
                  <a:srgbClr val="3C452F"/>
                </a:solidFill>
                <a:ea typeface="PT Sans" panose="020B0503020203020204" pitchFamily="34" charset="-52"/>
              </a:rPr>
              <a:t>помещений в МКД.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3C452F"/>
                </a:solidFill>
                <a:ea typeface="PT Sans" panose="020B0503020203020204" pitchFamily="34" charset="-52"/>
              </a:rPr>
              <a:t>8) </a:t>
            </a:r>
            <a:r>
              <a:rPr lang="ru-RU" sz="2800" b="1" i="1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Повестка </a:t>
            </a:r>
            <a:r>
              <a:rPr lang="ru-RU" sz="2800" dirty="0" smtClean="0">
                <a:solidFill>
                  <a:srgbClr val="3C452F"/>
                </a:solidFill>
                <a:ea typeface="PT Sans" panose="020B0503020203020204" pitchFamily="34" charset="-52"/>
              </a:rPr>
              <a:t>дня.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3C452F"/>
                </a:solidFill>
                <a:ea typeface="PT Sans" panose="020B0503020203020204" pitchFamily="34" charset="-52"/>
              </a:rPr>
              <a:t>9) </a:t>
            </a:r>
            <a:r>
              <a:rPr lang="ru-RU" sz="2800" dirty="0" smtClean="0">
                <a:solidFill>
                  <a:srgbClr val="3C452F"/>
                </a:solidFill>
                <a:ea typeface="PT Sans" panose="020B0503020203020204" pitchFamily="34" charset="-52"/>
              </a:rPr>
              <a:t>Наличие/отсутствие</a:t>
            </a:r>
            <a:r>
              <a:rPr lang="ru-RU" sz="2800" b="1" dirty="0" smtClean="0">
                <a:solidFill>
                  <a:srgbClr val="3C452F"/>
                </a:solidFill>
                <a:ea typeface="PT Sans" panose="020B0503020203020204" pitchFamily="34" charset="-52"/>
              </a:rPr>
              <a:t> </a:t>
            </a:r>
            <a:r>
              <a:rPr lang="ru-RU" sz="2800" b="1" i="1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кворума</a:t>
            </a:r>
            <a:r>
              <a:rPr lang="ru-RU" sz="2800" b="1" dirty="0" smtClean="0">
                <a:solidFill>
                  <a:srgbClr val="3C452F"/>
                </a:solidFill>
                <a:ea typeface="PT Sans" panose="020B0503020203020204" pitchFamily="34" charset="-52"/>
              </a:rPr>
              <a:t>  </a:t>
            </a:r>
            <a:r>
              <a:rPr lang="ru-RU" sz="2800" dirty="0" smtClean="0">
                <a:solidFill>
                  <a:srgbClr val="3C452F"/>
                </a:solidFill>
                <a:ea typeface="PT Sans" panose="020B0503020203020204" pitchFamily="34" charset="-52"/>
              </a:rPr>
              <a:t>на</a:t>
            </a:r>
            <a:r>
              <a:rPr lang="ru-RU" sz="2800" b="1" dirty="0" smtClean="0">
                <a:solidFill>
                  <a:srgbClr val="3C452F"/>
                </a:solidFill>
                <a:ea typeface="PT Sans" panose="020B0503020203020204" pitchFamily="34" charset="-52"/>
              </a:rPr>
              <a:t> </a:t>
            </a:r>
            <a:r>
              <a:rPr lang="ru-RU" sz="2800" dirty="0" smtClean="0">
                <a:solidFill>
                  <a:srgbClr val="3C452F"/>
                </a:solidFill>
                <a:ea typeface="PT Sans" panose="020B0503020203020204" pitchFamily="34" charset="-52"/>
              </a:rPr>
              <a:t>ОСС.</a:t>
            </a:r>
            <a:endParaRPr lang="ru-RU" sz="2800" dirty="0" smtClean="0">
              <a:solidFill>
                <a:srgbClr val="3C452F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125</a:t>
            </a:fld>
            <a:endParaRPr lang="ru-RU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785926"/>
            <a:ext cx="8715436" cy="4786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   ОСНОВНАЯ ЧАСТЬ.</a:t>
            </a:r>
          </a:p>
          <a:p>
            <a:pPr>
              <a:spcAft>
                <a:spcPts val="1800"/>
              </a:spcAft>
              <a:buNone/>
            </a:pPr>
            <a:r>
              <a:rPr lang="ru-RU" sz="3100" dirty="0" smtClean="0">
                <a:ea typeface="PT Sans" panose="020B0503020203020204" pitchFamily="34" charset="-52"/>
                <a:cs typeface="Open Sans" panose="020B0606030504020204" pitchFamily="34" charset="0"/>
              </a:rPr>
              <a:t>- </a:t>
            </a: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Если вопросов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несколько</a:t>
            </a: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, они </a:t>
            </a:r>
            <a:r>
              <a:rPr lang="ru-RU" u="sng" dirty="0" smtClean="0">
                <a:ea typeface="PT Sans" panose="020B0503020203020204" pitchFamily="34" charset="-52"/>
                <a:cs typeface="Open Sans" panose="020B0606030504020204" pitchFamily="34" charset="0"/>
              </a:rPr>
              <a:t>нумеруются</a:t>
            </a: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 и располагаются в порядке обсуждения (</a:t>
            </a:r>
            <a:r>
              <a:rPr lang="ru-RU" u="sng" dirty="0" smtClean="0">
                <a:solidFill>
                  <a:srgbClr val="0000FF"/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п.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ea typeface="PT Sans" panose="020B0503020203020204" pitchFamily="34" charset="-52"/>
                <a:cs typeface="Times New Roman" pitchFamily="18" charset="0"/>
              </a:rPr>
              <a:t>15</a:t>
            </a:r>
            <a:r>
              <a:rPr lang="ru-RU" u="sng" dirty="0" smtClean="0">
                <a:solidFill>
                  <a:srgbClr val="0000FF"/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 </a:t>
            </a: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Приказа).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- Не допускается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двоякое толкование </a:t>
            </a: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вопросов  повестки дня (</a:t>
            </a:r>
            <a:r>
              <a:rPr lang="ru-RU" u="sng" dirty="0" smtClean="0">
                <a:solidFill>
                  <a:srgbClr val="0000FF"/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п.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ea typeface="PT Sans" panose="020B0503020203020204" pitchFamily="34" charset="-52"/>
                <a:cs typeface="Times New Roman" pitchFamily="18" charset="0"/>
              </a:rPr>
              <a:t>16</a:t>
            </a:r>
            <a:r>
              <a:rPr lang="ru-RU" u="sng" dirty="0" smtClean="0">
                <a:solidFill>
                  <a:srgbClr val="0000FF"/>
                </a:solidFill>
                <a:ea typeface="PT Sans" panose="020B0503020203020204" pitchFamily="34" charset="-52"/>
                <a:cs typeface="Open Sans" panose="020B0606030504020204" pitchFamily="34" charset="0"/>
              </a:rPr>
              <a:t> </a:t>
            </a: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Приказа).</a:t>
            </a:r>
          </a:p>
          <a:p>
            <a:pPr>
              <a:buNone/>
            </a:pP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- Если формулировка вопроса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предусмотрена законодательством</a:t>
            </a:r>
            <a:r>
              <a:rPr lang="ru-RU" dirty="0" smtClean="0">
                <a:ea typeface="PT Sans" panose="020B0503020203020204" pitchFamily="34" charset="-52"/>
                <a:cs typeface="Open Sans" panose="020B0606030504020204" pitchFamily="34" charset="0"/>
              </a:rPr>
              <a:t>  РФ, в протоколе указывается именно эта формулировка.</a:t>
            </a:r>
          </a:p>
          <a:p>
            <a:pPr marL="0" indent="0">
              <a:buNone/>
            </a:pP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PT Sans" panose="020B0503020203020204" pitchFamily="34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0"/>
            <a:ext cx="6572296" cy="121442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Минстроя РФ 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25.12.2015 № 937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126</a:t>
            </a:fld>
            <a:endParaRPr lang="ru-RU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929222"/>
          </a:xfrm>
        </p:spPr>
        <p:txBody>
          <a:bodyPr>
            <a:normAutofit fontScale="92500"/>
          </a:bodyPr>
          <a:lstStyle/>
          <a:p>
            <a:pPr>
              <a:spcAft>
                <a:spcPts val="1800"/>
              </a:spcAft>
              <a:buNone/>
            </a:pPr>
            <a:r>
              <a:rPr lang="ru-RU" sz="3100" dirty="0" smtClean="0"/>
              <a:t>Текст каждого раздела протокола ОСС    состоит 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трех частей</a:t>
            </a:r>
            <a:r>
              <a:rPr lang="ru-RU" sz="3100" b="1" i="1" dirty="0" smtClean="0"/>
              <a:t>:</a:t>
            </a:r>
          </a:p>
          <a:p>
            <a:pPr>
              <a:buNone/>
            </a:pPr>
            <a:r>
              <a:rPr lang="ru-RU" dirty="0" smtClean="0"/>
              <a:t>а) </a:t>
            </a:r>
            <a:r>
              <a:rPr lang="ru-RU" b="1" dirty="0" smtClean="0"/>
              <a:t>"СЛУШАЛИ", </a:t>
            </a:r>
            <a:r>
              <a:rPr lang="ru-RU" dirty="0" smtClean="0"/>
              <a:t>в которой указывается: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u="sng" dirty="0" smtClean="0"/>
              <a:t>ФИО</a:t>
            </a:r>
            <a:r>
              <a:rPr lang="ru-RU" dirty="0" smtClean="0"/>
              <a:t> выступающего;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u="sng" dirty="0" smtClean="0"/>
              <a:t>номер</a:t>
            </a:r>
            <a:r>
              <a:rPr lang="ru-RU" dirty="0" smtClean="0"/>
              <a:t> и </a:t>
            </a:r>
            <a:r>
              <a:rPr lang="ru-RU" u="sng" dirty="0" smtClean="0"/>
              <a:t>формулировка</a:t>
            </a:r>
            <a:r>
              <a:rPr lang="ru-RU" dirty="0" smtClean="0"/>
              <a:t> вопроса в соответствии с повесткой;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краткое </a:t>
            </a:r>
            <a:r>
              <a:rPr lang="ru-RU" u="sng" dirty="0" smtClean="0"/>
              <a:t>содержание</a:t>
            </a:r>
            <a:r>
              <a:rPr lang="ru-RU" dirty="0" smtClean="0"/>
              <a:t> выступления или ссылка на прилагаемый к протоколу документ, содержащий текст выступления. 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Номер и формулировка вопроса в соответствии с повесткой дня проставляется перед словом "СЛУШАЛИ";</a:t>
            </a:r>
          </a:p>
          <a:p>
            <a:pPr marL="0" indent="0">
              <a:buNone/>
            </a:pPr>
            <a:endParaRPr lang="ru-RU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PT Sans" panose="020B0503020203020204" pitchFamily="34" charset="-52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0"/>
            <a:ext cx="6572296" cy="121442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Приказ Минстроя РФ 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25.12.2015 № 937</a:t>
            </a: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ru-RU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</a:t>
            </a:r>
            <a:endParaRPr lang="ru-RU" sz="3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127</a:t>
            </a:fld>
            <a:endParaRPr lang="ru-RU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53" y="1714488"/>
            <a:ext cx="8501122" cy="478634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dirty="0" smtClean="0"/>
              <a:t>б) </a:t>
            </a:r>
            <a:r>
              <a:rPr lang="ru-RU" b="1" dirty="0" smtClean="0"/>
              <a:t>"ПРЕДЛОЖЕНО"</a:t>
            </a:r>
            <a:r>
              <a:rPr lang="ru-RU" dirty="0" smtClean="0"/>
              <a:t>, в которой указывается </a:t>
            </a:r>
            <a:r>
              <a:rPr lang="ru-RU" u="sng" dirty="0" smtClean="0"/>
              <a:t>краткое содержание</a:t>
            </a:r>
            <a:r>
              <a:rPr lang="ru-RU" dirty="0" smtClean="0"/>
              <a:t> предложения по рассматриваемому вопросу, по которому будет проводиться принятие решения и голосование. </a:t>
            </a:r>
          </a:p>
          <a:p>
            <a:pPr>
              <a:buNone/>
            </a:pPr>
            <a:r>
              <a:rPr lang="ru-RU" dirty="0" smtClean="0"/>
              <a:t>При этом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предложение формулируется</a:t>
            </a:r>
            <a:r>
              <a:rPr lang="ru-RU" dirty="0" smtClean="0"/>
              <a:t> предельно точно, ясно, должно отражать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суть </a:t>
            </a:r>
            <a:r>
              <a:rPr lang="ru-RU" dirty="0" smtClean="0"/>
              <a:t>обсуждаемого вопроса 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допускать двоякого толкования</a:t>
            </a:r>
            <a:r>
              <a:rPr lang="ru-RU" dirty="0" smtClean="0"/>
              <a:t>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128</a:t>
            </a:fld>
            <a:endParaRPr lang="ru-RU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53" y="1428736"/>
            <a:ext cx="8501122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в) </a:t>
            </a:r>
            <a:r>
              <a:rPr lang="ru-RU" b="1" dirty="0" smtClean="0"/>
              <a:t>"РЕШИЛИ </a:t>
            </a:r>
            <a:r>
              <a:rPr lang="ru-RU" dirty="0" smtClean="0"/>
              <a:t>(ПОСТАНОВИЛИ)", в которой указываются: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u="sng" dirty="0" smtClean="0"/>
              <a:t>решения</a:t>
            </a:r>
            <a:r>
              <a:rPr lang="ru-RU" dirty="0" smtClean="0"/>
              <a:t>, принятые </a:t>
            </a:r>
            <a:r>
              <a:rPr lang="ru-RU" u="sng" dirty="0" smtClean="0"/>
              <a:t>по каждому вопросу</a:t>
            </a:r>
            <a:r>
              <a:rPr lang="ru-RU" dirty="0" smtClean="0"/>
              <a:t> повестки дня, выраженные формулировками </a:t>
            </a:r>
            <a:r>
              <a:rPr lang="ru-RU" b="1" dirty="0" smtClean="0"/>
              <a:t>"за",  "против" </a:t>
            </a:r>
            <a:r>
              <a:rPr lang="ru-RU" dirty="0" smtClean="0"/>
              <a:t>или </a:t>
            </a:r>
            <a:r>
              <a:rPr lang="ru-RU" b="1" dirty="0" smtClean="0"/>
              <a:t>"воздержался"  </a:t>
            </a:r>
            <a:r>
              <a:rPr lang="ru-RU" dirty="0" smtClean="0"/>
              <a:t>с указанием </a:t>
            </a:r>
            <a:r>
              <a:rPr lang="ru-RU" u="sng" dirty="0" smtClean="0"/>
              <a:t>номера</a:t>
            </a:r>
            <a:r>
              <a:rPr lang="ru-RU" dirty="0" smtClean="0"/>
              <a:t> и </a:t>
            </a:r>
            <a:r>
              <a:rPr lang="ru-RU" u="sng" dirty="0" smtClean="0"/>
              <a:t>формулировки</a:t>
            </a:r>
            <a:r>
              <a:rPr lang="ru-RU" dirty="0" smtClean="0"/>
              <a:t> вопроса в соответствии с повесткой дня;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количества голосов, отданных </a:t>
            </a:r>
            <a:r>
              <a:rPr lang="ru-RU" u="sng" dirty="0" smtClean="0"/>
              <a:t>за различные варианты</a:t>
            </a:r>
            <a:r>
              <a:rPr lang="ru-RU" dirty="0" smtClean="0"/>
              <a:t> голосования. </a:t>
            </a: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может содержать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один или несколько 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пунктов, каждый из которых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нумеруется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129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715172" cy="184784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РЕШЕНИЯ,  ПРИНИМАЕМЫЕ  БОЛЬШИНСТВОМ  НЕ  МЕНЕЕ  </a:t>
            </a:r>
            <a:br>
              <a:rPr lang="ru-RU" sz="26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50 %  </a:t>
            </a:r>
            <a:r>
              <a:rPr lang="ru-RU" sz="26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ГОЛОСОВ  ОТ  ОБЩЕГО  ЧИСЛА</a:t>
            </a:r>
            <a:br>
              <a:rPr lang="ru-RU" sz="26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26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 ГОЛОСОВ  СОБСТВЕННИКОВ</a:t>
            </a:r>
            <a:endParaRPr lang="ru-RU" sz="2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428868"/>
            <a:ext cx="8892480" cy="400052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13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428868"/>
          <a:ext cx="8786874" cy="340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  <a:gridCol w="2000264"/>
              </a:tblGrid>
              <a:tr h="785817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100" b="1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ВОПРОС ПОВЕСТКИ ДНЯ ОСС</a:t>
                      </a:r>
                      <a:endParaRPr lang="ru-RU" sz="21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100" b="1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Нормативное обоснование</a:t>
                      </a:r>
                      <a:endParaRPr lang="ru-RU" sz="21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37269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200" kern="1200" dirty="0"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О создании ТСН/ТСЖ и утверждении его Устава    </a:t>
                      </a:r>
                      <a:endParaRPr lang="ru-RU" sz="2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u="sng" kern="1200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ч.2 ст.135</a:t>
                      </a:r>
                      <a:r>
                        <a:rPr lang="ru-RU" sz="2000" kern="1200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,</a:t>
                      </a:r>
                      <a:endParaRPr lang="ru-RU" sz="20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u="sng" kern="1200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ч.1 ст.136</a:t>
                      </a:r>
                      <a:r>
                        <a:rPr lang="ru-RU" sz="2000" kern="1200" dirty="0"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 </a:t>
                      </a:r>
                      <a:endParaRPr lang="ru-RU" sz="2000" kern="1200" dirty="0" smtClean="0">
                        <a:effectLst/>
                        <a:latin typeface="Times New Roman" pitchFamily="18" charset="0"/>
                        <a:ea typeface="Verdana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ЖК </a:t>
                      </a:r>
                      <a:r>
                        <a:rPr lang="ru-RU" sz="2000" kern="1200" dirty="0"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РФ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7150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2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 реорганизации </a:t>
                      </a:r>
                      <a:r>
                        <a:rPr lang="ru-RU" sz="2200" kern="1200" dirty="0"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ТСН/ТСЖ  </a:t>
                      </a:r>
                      <a:endParaRPr lang="ru-RU" sz="2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u="sng" kern="1200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ст.140</a:t>
                      </a:r>
                      <a:r>
                        <a:rPr lang="ru-RU" sz="2000" kern="1200" dirty="0"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 ЖК РФ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70961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200" kern="1200" dirty="0"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О ликвидации ТСН/ТСЖ в случае, если его члены не обладают более чем </a:t>
                      </a:r>
                      <a:r>
                        <a:rPr lang="ru-RU" sz="2200" b="1" i="1" kern="1200" dirty="0"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50%</a:t>
                      </a:r>
                      <a:r>
                        <a:rPr lang="ru-RU" sz="2200" kern="1200" dirty="0"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 общего числа голосов собственников</a:t>
                      </a:r>
                      <a:endParaRPr lang="ru-RU" sz="2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u="sng" kern="1200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ч.2 </a:t>
                      </a:r>
                      <a:r>
                        <a:rPr lang="ru-RU" sz="2000" u="sng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ст.141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ЖК </a:t>
                      </a:r>
                      <a:r>
                        <a:rPr lang="ru-RU" sz="2000" kern="1200" dirty="0">
                          <a:effectLst/>
                          <a:latin typeface="Times New Roman" pitchFamily="18" charset="0"/>
                          <a:ea typeface="Verdana"/>
                          <a:cs typeface="Times New Roman" pitchFamily="18" charset="0"/>
                        </a:rPr>
                        <a:t>РФ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07209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dirty="0" smtClean="0"/>
              <a:t>а)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реестр собственников</a:t>
            </a:r>
            <a:r>
              <a:rPr lang="ru-RU" dirty="0" smtClean="0"/>
              <a:t>, содержащий сведения обо всех собственниках помещений в МКД с указанием ФИО собственников - физических лиц, полного наименования и ОГРН юридических лиц, номеров принадлежащих им помещений, и реквизитов документов, подтверждающих права собственности на помещения, количества голосов, которым владеет каждый собственник;</a:t>
            </a:r>
          </a:p>
          <a:p>
            <a:pPr>
              <a:buNone/>
            </a:pPr>
            <a:r>
              <a:rPr lang="ru-RU" dirty="0" smtClean="0"/>
              <a:t>б) </a:t>
            </a: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сообщение о проведении ОСС</a:t>
            </a:r>
            <a:r>
              <a:rPr lang="ru-RU" dirty="0" smtClean="0"/>
              <a:t>, оформленное в соответствии с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п.5 ст.45, п.4 ст.47.1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ЖК РФ,  на основании которого проводится общее собрание;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214290"/>
            <a:ext cx="6472254" cy="11430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ОБЯЗАТЕЛЬНЫЕ ПРИЛОЖЕНИЯ К ПРОТОКОЛУ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130</a:t>
            </a:fld>
            <a:endParaRPr lang="ru-RU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0001" y="1196752"/>
            <a:ext cx="8643998" cy="516120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в) 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реестр вручения собственникам сообщений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</a:t>
            </a:r>
            <a:r>
              <a:rPr lang="ru-RU" sz="2400" dirty="0" smtClean="0"/>
              <a:t>о проведении ОСС, содержащий сведения о собственниках (представителях собственников), которым направлены сообщения, и способе направления сообщений, дате их получения собственниками (представителями собственников), если </a:t>
            </a:r>
            <a:r>
              <a:rPr lang="ru-RU" sz="2400" u="sng" dirty="0" smtClean="0"/>
              <a:t>не предусмотрено</a:t>
            </a:r>
            <a:r>
              <a:rPr lang="ru-RU" sz="2400" dirty="0" smtClean="0"/>
              <a:t>, что сообщение о проведении ОСС размещается в помещении МКД, определенном решением  ОСС ;</a:t>
            </a:r>
          </a:p>
          <a:p>
            <a:pPr>
              <a:buNone/>
            </a:pPr>
            <a:r>
              <a:rPr lang="ru-RU" sz="2400" dirty="0" smtClean="0"/>
              <a:t>г) 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список собственников, присутствовавших на очном ОСС</a:t>
            </a:r>
            <a:r>
              <a:rPr lang="ru-RU" sz="2400" dirty="0" smtClean="0"/>
              <a:t>, содержащий сведения о собственниках  (представителях собственников);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3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131</a:t>
            </a:fld>
            <a:endParaRPr lang="ru-RU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46615" y="1571612"/>
            <a:ext cx="8429684" cy="478634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dirty="0" err="1" smtClean="0"/>
              <a:t>д</a:t>
            </a:r>
            <a:r>
              <a:rPr lang="ru-RU" sz="2400" dirty="0" smtClean="0"/>
              <a:t>) 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доверенности</a:t>
            </a:r>
            <a:r>
              <a:rPr lang="ru-RU" sz="2400" dirty="0" smtClean="0"/>
              <a:t> (или их копии), удостоверяющие полномочия представителей собственников, присутствовавших на ОСС;</a:t>
            </a:r>
          </a:p>
          <a:p>
            <a:pPr>
              <a:buNone/>
            </a:pPr>
            <a:r>
              <a:rPr lang="ru-RU" sz="2400" dirty="0" smtClean="0"/>
              <a:t>е) документы по которым 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принимались решения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400" dirty="0" smtClean="0"/>
              <a:t>на ОСС;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ж)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решения</a:t>
            </a:r>
            <a:r>
              <a:rPr lang="ru-RU" sz="2400" b="1" i="1" dirty="0" smtClean="0"/>
              <a:t> </a:t>
            </a:r>
            <a:r>
              <a:rPr lang="ru-RU" sz="2400" i="1" dirty="0" smtClean="0"/>
              <a:t>собственников</a:t>
            </a:r>
            <a:r>
              <a:rPr lang="ru-RU" sz="2400" b="1" i="1" dirty="0" smtClean="0"/>
              <a:t> (</a:t>
            </a:r>
            <a:r>
              <a:rPr lang="ru-RU" sz="2400" dirty="0" err="1" smtClean="0"/>
              <a:t>очно-заочное</a:t>
            </a:r>
            <a:r>
              <a:rPr lang="ru-RU" sz="2400" dirty="0" smtClean="0"/>
              <a:t> или заочное голосование);</a:t>
            </a:r>
          </a:p>
          <a:p>
            <a:pPr>
              <a:buNone/>
            </a:pPr>
            <a:r>
              <a:rPr lang="ru-RU" sz="2400" dirty="0" err="1" smtClean="0"/>
              <a:t>з</a:t>
            </a:r>
            <a:r>
              <a:rPr lang="ru-RU" sz="2400" dirty="0" smtClean="0"/>
              <a:t>) иные документы или материалы, которые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определены решением</a:t>
            </a:r>
            <a:r>
              <a:rPr lang="ru-RU" sz="2400" dirty="0" smtClean="0"/>
              <a:t> ОСС в качестве </a:t>
            </a:r>
            <a:r>
              <a:rPr lang="ru-RU" sz="2400" u="sng" dirty="0" smtClean="0"/>
              <a:t>обязательного</a:t>
            </a:r>
            <a:r>
              <a:rPr lang="ru-RU" sz="2400" dirty="0" smtClean="0"/>
              <a:t> приложения к протоколу.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890"/>
          </a:xfrm>
        </p:spPr>
        <p:txBody>
          <a:bodyPr>
            <a:normAutofit fontScale="90000"/>
          </a:bodyPr>
          <a:lstStyle/>
          <a:p>
            <a:pPr algn="ctr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132</a:t>
            </a:fld>
            <a:endParaRPr lang="ru-RU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38631" y="1500174"/>
            <a:ext cx="8662525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 приложения к протоколу подлежат нумерации</a:t>
            </a:r>
            <a:r>
              <a:rPr lang="ru-RU" sz="2400" dirty="0" smtClean="0"/>
              <a:t>. Номер приложения, а также указание на то, что документ является приложением к протоколу общего собрания, указывается на </a:t>
            </a:r>
            <a:r>
              <a:rPr lang="ru-RU" sz="2400" u="sng" dirty="0" smtClean="0"/>
              <a:t>первом листе</a:t>
            </a:r>
            <a:r>
              <a:rPr lang="ru-RU" sz="2400" dirty="0" smtClean="0"/>
              <a:t> документа.</a:t>
            </a:r>
          </a:p>
          <a:p>
            <a:pPr>
              <a:buNone/>
            </a:pPr>
            <a:r>
              <a:rPr lang="ru-RU" sz="2400" dirty="0" smtClean="0"/>
              <a:t>В протоколе о результатах очного голосования должны быть указаны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 о лицах, голосовавших против принятия решения собрания </a:t>
            </a:r>
            <a:r>
              <a:rPr lang="ru-RU" sz="2400" dirty="0" smtClean="0"/>
              <a:t>и потребовавших внести запись об этом в протокол.</a:t>
            </a:r>
          </a:p>
          <a:p>
            <a:pPr>
              <a:buNone/>
            </a:pPr>
            <a:r>
              <a:rPr lang="ru-RU" sz="2400" dirty="0" smtClean="0"/>
              <a:t>В случае </a:t>
            </a:r>
            <a:r>
              <a:rPr lang="ru-RU" sz="2400" u="sng" dirty="0" smtClean="0"/>
              <a:t>отсутствия</a:t>
            </a:r>
            <a:r>
              <a:rPr lang="ru-RU" sz="2400" dirty="0" smtClean="0"/>
              <a:t> подобного волеизъявления, указываются лишь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голосования  </a:t>
            </a:r>
            <a:r>
              <a:rPr lang="ru-RU" sz="2400" dirty="0" smtClean="0"/>
              <a:t>по каждому вопросу повестки дня                                              (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п.3 ч.4, п.5 ч.4 ст.181.2 </a:t>
            </a:r>
            <a:r>
              <a:rPr lang="ru-RU" sz="2400" dirty="0" smtClean="0"/>
              <a:t>ГК РФ).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3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133</a:t>
            </a:fld>
            <a:endParaRPr lang="ru-RU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571612"/>
            <a:ext cx="8681806" cy="4929222"/>
          </a:xfrm>
        </p:spPr>
        <p:txBody>
          <a:bodyPr>
            <a:normAutofit/>
          </a:bodyPr>
          <a:lstStyle/>
          <a:p>
            <a:pPr lvl="1">
              <a:spcAft>
                <a:spcPts val="1200"/>
              </a:spcAft>
              <a:buNone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Принятые решения и итоги голосования</a:t>
            </a:r>
            <a:r>
              <a:rPr lang="ru-RU" dirty="0" smtClean="0">
                <a:solidFill>
                  <a:schemeClr val="tx1"/>
                </a:solidFill>
              </a:rPr>
              <a:t> доводятся до сведения собственников инициатором  ОСС путем </a:t>
            </a:r>
            <a:r>
              <a:rPr lang="ru-RU" u="sng" dirty="0" smtClean="0">
                <a:solidFill>
                  <a:schemeClr val="tx1"/>
                </a:solidFill>
              </a:rPr>
              <a:t>размещения</a:t>
            </a:r>
            <a:r>
              <a:rPr lang="ru-RU" dirty="0" smtClean="0">
                <a:solidFill>
                  <a:schemeClr val="tx1"/>
                </a:solidFill>
              </a:rPr>
              <a:t> уведомления  </a:t>
            </a:r>
            <a:r>
              <a:rPr lang="ru-RU" u="sng" dirty="0" smtClean="0">
                <a:solidFill>
                  <a:schemeClr val="tx1"/>
                </a:solidFill>
              </a:rPr>
              <a:t>в помещении</a:t>
            </a:r>
            <a:r>
              <a:rPr lang="ru-RU" dirty="0" smtClean="0">
                <a:solidFill>
                  <a:schemeClr val="tx1"/>
                </a:solidFill>
              </a:rPr>
              <a:t> МКД, определенном решением  ОСС и доступном для всех собственников  в доме  (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 3 ст.46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ЖК РФ).</a:t>
            </a:r>
          </a:p>
          <a:p>
            <a:pPr lvl="1">
              <a:spcAft>
                <a:spcPts val="1200"/>
              </a:spcAft>
              <a:buNone/>
            </a:pPr>
            <a:r>
              <a:rPr lang="ru-RU" dirty="0" smtClean="0">
                <a:solidFill>
                  <a:schemeClr val="tx1"/>
                </a:solidFill>
              </a:rPr>
              <a:t>Сделать это необходимо </a:t>
            </a:r>
            <a:r>
              <a:rPr lang="ru-RU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 чем через десять дней</a:t>
            </a:r>
            <a:r>
              <a:rPr lang="ru-RU" dirty="0" smtClean="0">
                <a:solidFill>
                  <a:schemeClr val="tx1"/>
                </a:solidFill>
              </a:rPr>
              <a:t> со дня принятия этих решений (отсчет идет от даты протокола ОСС).</a:t>
            </a:r>
          </a:p>
          <a:p>
            <a:pPr lvl="1">
              <a:buNone/>
            </a:pPr>
            <a:r>
              <a:rPr lang="ru-RU" dirty="0" smtClean="0">
                <a:solidFill>
                  <a:schemeClr val="tx1"/>
                </a:solidFill>
              </a:rPr>
              <a:t>В  </a:t>
            </a:r>
            <a:r>
              <a:rPr lang="ru-RU" u="sng" dirty="0" smtClean="0">
                <a:solidFill>
                  <a:schemeClr val="tx1"/>
                </a:solidFill>
              </a:rPr>
              <a:t>подтверждение</a:t>
            </a:r>
            <a:r>
              <a:rPr lang="ru-RU" dirty="0" smtClean="0">
                <a:solidFill>
                  <a:schemeClr val="tx1"/>
                </a:solidFill>
              </a:rPr>
              <a:t>  того, что уведомления об итогах ОСС были  размещены,  можно составить </a:t>
            </a: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 о размещении и провести фотосъемку</a:t>
            </a:r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715172" cy="10001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ОПУБЛИКОВАНИЕ ПРОТОКОЛА 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134</a:t>
            </a:fld>
            <a:endParaRPr lang="ru-RU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714488"/>
            <a:ext cx="8324046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Инициатор</a:t>
            </a:r>
            <a:r>
              <a:rPr lang="ru-RU" sz="2500" dirty="0" smtClean="0"/>
              <a:t> ОСС, должен представить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оригиналы</a:t>
            </a:r>
          </a:p>
          <a:p>
            <a:pPr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решений и протокола</a:t>
            </a:r>
            <a:r>
              <a:rPr lang="ru-RU" sz="2500" dirty="0" smtClean="0"/>
              <a:t>  ОСС в УО, правление ТСЖ,</a:t>
            </a:r>
          </a:p>
          <a:p>
            <a:pPr>
              <a:buNone/>
            </a:pPr>
            <a:r>
              <a:rPr lang="ru-RU" sz="2500" dirty="0" smtClean="0"/>
              <a:t>ЖК, ЖСК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 чем через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дней  </a:t>
            </a:r>
            <a:r>
              <a:rPr lang="ru-RU" sz="2500" dirty="0" smtClean="0"/>
              <a:t>после</a:t>
            </a:r>
          </a:p>
          <a:p>
            <a:pPr>
              <a:spcAft>
                <a:spcPts val="2400"/>
              </a:spcAft>
              <a:buNone/>
            </a:pPr>
            <a:r>
              <a:rPr lang="ru-RU" sz="2500" dirty="0" smtClean="0"/>
              <a:t>проведения собрания  (</a:t>
            </a:r>
            <a:r>
              <a:rPr lang="ru-RU" sz="25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ч.1 ст.46</a:t>
            </a:r>
            <a:r>
              <a:rPr lang="ru-RU" sz="2500" dirty="0" smtClean="0">
                <a:solidFill>
                  <a:srgbClr val="0000FF"/>
                </a:solidFill>
              </a:rPr>
              <a:t> 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500" dirty="0" smtClean="0"/>
              <a:t>ЖК РФ).</a:t>
            </a:r>
          </a:p>
          <a:p>
            <a:pPr>
              <a:buNone/>
            </a:pPr>
            <a:r>
              <a:rPr lang="ru-RU" sz="2500" dirty="0" smtClean="0"/>
              <a:t>УО, правление ТСЖ, ЖК, ЖСК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течение 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дней</a:t>
            </a:r>
          </a:p>
          <a:p>
            <a:pPr>
              <a:buNone/>
            </a:pPr>
            <a:r>
              <a:rPr lang="ru-RU" sz="2500" dirty="0" smtClean="0"/>
              <a:t>с момента получения указанных документов обязаны</a:t>
            </a:r>
          </a:p>
          <a:p>
            <a:pPr>
              <a:buNone/>
            </a:pPr>
            <a:r>
              <a:rPr lang="ru-RU" sz="2500" dirty="0" smtClean="0"/>
              <a:t>направить их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ГЖИ  </a:t>
            </a:r>
            <a:r>
              <a:rPr lang="ru-RU" sz="2500" dirty="0" smtClean="0"/>
              <a:t>для хранения </a:t>
            </a:r>
            <a:r>
              <a:rPr lang="ru-RU" sz="2500" u="sng" dirty="0" smtClean="0"/>
              <a:t>в течение </a:t>
            </a:r>
          </a:p>
          <a:p>
            <a:pPr>
              <a:buNone/>
            </a:pPr>
            <a:r>
              <a:rPr lang="ru-RU" sz="2500" u="sng" dirty="0" smtClean="0"/>
              <a:t>трех лет</a:t>
            </a:r>
            <a:r>
              <a:rPr lang="ru-RU" sz="2500" dirty="0" smtClean="0"/>
              <a:t> (</a:t>
            </a:r>
            <a:r>
              <a:rPr lang="ru-RU" sz="25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ч.1.1 ст.46</a:t>
            </a:r>
            <a:r>
              <a:rPr lang="ru-RU" sz="2500" dirty="0" smtClean="0">
                <a:solidFill>
                  <a:srgbClr val="0000FF"/>
                </a:solidFill>
              </a:rPr>
              <a:t> </a:t>
            </a:r>
            <a:r>
              <a:rPr lang="ru-RU" sz="2500" dirty="0" smtClean="0"/>
              <a:t>ЖК РФ).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188640"/>
            <a:ext cx="6786610" cy="954344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ПЕРЕДАЧА  ПРОТОКОЛА  ОСС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135</a:t>
            </a:fld>
            <a:endParaRPr lang="ru-RU"/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571612"/>
            <a:ext cx="8572560" cy="485778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dirty="0" smtClean="0">
                <a:solidFill>
                  <a:schemeClr val="tx1"/>
                </a:solidFill>
              </a:rPr>
              <a:t>Перед </a:t>
            </a:r>
            <a:r>
              <a:rPr lang="ru-RU" u="sng" dirty="0" smtClean="0">
                <a:solidFill>
                  <a:schemeClr val="tx1"/>
                </a:solidFill>
              </a:rPr>
              <a:t>отправкой</a:t>
            </a:r>
            <a:r>
              <a:rPr lang="ru-RU" dirty="0" smtClean="0">
                <a:solidFill>
                  <a:schemeClr val="tx1"/>
                </a:solidFill>
              </a:rPr>
              <a:t> в УО, ТСЖ, ЖК </a:t>
            </a: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прошейте протокол </a:t>
            </a:r>
          </a:p>
          <a:p>
            <a:pPr lvl="1">
              <a:buNone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всеми приложениями</a:t>
            </a:r>
            <a:r>
              <a:rPr lang="ru-RU" dirty="0" smtClean="0">
                <a:solidFill>
                  <a:schemeClr val="tx1"/>
                </a:solidFill>
              </a:rPr>
              <a:t>, включая решения</a:t>
            </a:r>
          </a:p>
          <a:p>
            <a:pPr lvl="1">
              <a:buNone/>
            </a:pPr>
            <a:r>
              <a:rPr lang="ru-RU" dirty="0" smtClean="0">
                <a:solidFill>
                  <a:schemeClr val="tx1"/>
                </a:solidFill>
              </a:rPr>
              <a:t>собственников, укажите </a:t>
            </a: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количество листов</a:t>
            </a:r>
            <a:endParaRPr lang="ru-RU" dirty="0" smtClean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dirty="0" smtClean="0">
                <a:solidFill>
                  <a:schemeClr val="tx1"/>
                </a:solidFill>
              </a:rPr>
              <a:t>и заверьте </a:t>
            </a: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подписью инициатора </a:t>
            </a:r>
            <a:r>
              <a:rPr lang="ru-RU" dirty="0" smtClean="0">
                <a:solidFill>
                  <a:schemeClr val="tx1"/>
                </a:solidFill>
              </a:rPr>
              <a:t>собрания. </a:t>
            </a:r>
          </a:p>
          <a:p>
            <a:pPr lvl="1">
              <a:buNone/>
            </a:pP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поможет сохранить целостность полученных</a:t>
            </a:r>
          </a:p>
          <a:p>
            <a:pPr lvl="1">
              <a:buNone/>
            </a:pP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УО документов и предотвратить возможность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None/>
            </a:pPr>
            <a:r>
              <a:rPr lang="ru-RU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замены листов.</a:t>
            </a:r>
          </a:p>
          <a:p>
            <a:pPr lvl="1">
              <a:buNone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 приемки (сопроводительное письмо)</a:t>
            </a:r>
          </a:p>
          <a:p>
            <a:pPr lvl="1">
              <a:buNone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зарегистрируйте в журнале входящей </a:t>
            </a:r>
          </a:p>
          <a:p>
            <a:pPr lvl="1">
              <a:buNone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корреспонденции УО, ТСЖ, ЖК.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357167"/>
            <a:ext cx="6643734" cy="85725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36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136</a:t>
            </a:fld>
            <a:endParaRPr lang="ru-RU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714488"/>
            <a:ext cx="8572560" cy="505556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200" dirty="0" smtClean="0"/>
              <a:t>Документы считаются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переданными</a:t>
            </a:r>
            <a:r>
              <a:rPr lang="ru-RU" sz="2200" dirty="0" smtClean="0"/>
              <a:t>,  если есть </a:t>
            </a:r>
            <a:r>
              <a:rPr lang="ru-RU" sz="2200" u="sng" dirty="0" smtClean="0"/>
              <a:t>документ</a:t>
            </a:r>
            <a:r>
              <a:rPr lang="ru-RU" sz="2200" dirty="0" smtClean="0"/>
              <a:t>,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/>
              <a:t>который подтверждает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 и дату их передачи</a:t>
            </a:r>
            <a:r>
              <a:rPr lang="ru-RU" sz="2200" dirty="0" smtClean="0"/>
              <a:t> в орган ГЖН,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/>
              <a:t>и 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электронные образы </a:t>
            </a:r>
            <a:r>
              <a:rPr lang="ru-RU" sz="2200" dirty="0" smtClean="0"/>
              <a:t>решений, протокола 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размещены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/>
              <a:t>в открытом доступе  и доступны для обозрения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ГИС ЖКХ</a:t>
            </a:r>
            <a:r>
              <a:rPr lang="ru-RU" sz="2200" dirty="0" smtClean="0"/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ч.1.1 ст.46 </a:t>
            </a:r>
            <a:r>
              <a:rPr lang="ru-RU" sz="22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ЖК  РФ и </a:t>
            </a:r>
            <a:r>
              <a:rPr lang="ru-RU" sz="2200" u="sng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п. 3, 4</a:t>
            </a:r>
            <a:r>
              <a:rPr lang="ru-RU" sz="2200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ea typeface="Verdana" pitchFamily="34" charset="0"/>
                <a:cs typeface="Verdana" pitchFamily="34" charset="0"/>
              </a:rPr>
              <a:t>Порядка передачи подлинников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ea typeface="Verdana" pitchFamily="34" charset="0"/>
                <a:cs typeface="Verdana" pitchFamily="34" charset="0"/>
              </a:rPr>
              <a:t>решений и протоколов общих собраний собственников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ea typeface="Verdana" pitchFamily="34" charset="0"/>
                <a:cs typeface="Verdana" pitchFamily="34" charset="0"/>
              </a:rPr>
              <a:t>помещений в МКД (утв. </a:t>
            </a:r>
            <a:r>
              <a:rPr lang="ru-RU" sz="2200" u="sng" dirty="0" smtClean="0">
                <a:solidFill>
                  <a:srgbClr val="0000FF"/>
                </a:solidFill>
                <a:ea typeface="Verdana" pitchFamily="34" charset="0"/>
                <a:cs typeface="Verdana" pitchFamily="34" charset="0"/>
              </a:rPr>
              <a:t>приложением </a:t>
            </a:r>
            <a:r>
              <a:rPr lang="ru-RU" sz="2200" u="sng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№ 2</a:t>
            </a:r>
            <a:r>
              <a:rPr lang="ru-RU" sz="22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sz="2200" dirty="0" smtClean="0">
                <a:ea typeface="Verdana" pitchFamily="34" charset="0"/>
                <a:cs typeface="Verdana" pitchFamily="34" charset="0"/>
              </a:rPr>
              <a:t>к приказу </a:t>
            </a:r>
          </a:p>
          <a:p>
            <a:pPr>
              <a:spcAft>
                <a:spcPts val="600"/>
              </a:spcAft>
              <a:buNone/>
            </a:pPr>
            <a:r>
              <a:rPr lang="ru-RU" sz="2200" dirty="0" smtClean="0">
                <a:ea typeface="Verdana" pitchFamily="34" charset="0"/>
                <a:cs typeface="Verdana" pitchFamily="34" charset="0"/>
              </a:rPr>
              <a:t>Минстроя России от </a:t>
            </a:r>
            <a:r>
              <a:rPr lang="ru-RU" sz="2200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25.12.2015</a:t>
            </a:r>
            <a:r>
              <a:rPr lang="ru-RU" sz="2200" dirty="0" smtClean="0">
                <a:ea typeface="Verdana" pitchFamily="34" charset="0"/>
                <a:cs typeface="Verdana" pitchFamily="34" charset="0"/>
              </a:rPr>
              <a:t> </a:t>
            </a:r>
            <a:r>
              <a:rPr lang="ru-RU" sz="2200" u="sng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№ 937/</a:t>
            </a:r>
            <a:r>
              <a:rPr lang="ru-RU" sz="2200" u="sng" dirty="0" err="1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пр</a:t>
            </a:r>
            <a:r>
              <a:rPr lang="ru-RU" sz="2200" dirty="0" smtClean="0"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228817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ПЕРЕДАЧА  ПРОТОКОЛА  ОСС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137</a:t>
            </a:fld>
            <a:endParaRPr lang="ru-RU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84784"/>
            <a:ext cx="8970408" cy="494461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Статья 19.7 </a:t>
            </a:r>
            <a:r>
              <a:rPr lang="ru-RU" sz="2400" b="1" u="sng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КоАП</a:t>
            </a:r>
            <a:r>
              <a:rPr lang="ru-RU" sz="24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Непредставление или несвоевременное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представление</a:t>
            </a:r>
            <a:r>
              <a:rPr lang="ru-RU" sz="2800" dirty="0" smtClean="0">
                <a:ea typeface="Verdana" pitchFamily="34" charset="0"/>
                <a:cs typeface="Verdana" pitchFamily="34" charset="0"/>
              </a:rPr>
              <a:t> в орган ГЖН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подлинников</a:t>
            </a:r>
          </a:p>
          <a:p>
            <a:pPr>
              <a:buNone/>
            </a:pPr>
            <a:r>
              <a:rPr lang="ru-RU" sz="2800" dirty="0" smtClean="0">
                <a:ea typeface="Verdana" pitchFamily="34" charset="0"/>
                <a:cs typeface="Verdana" pitchFamily="34" charset="0"/>
              </a:rPr>
              <a:t>решений собственников и протокола ОСС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ea typeface="Verdana" pitchFamily="34" charset="0"/>
                <a:cs typeface="Verdana" pitchFamily="34" charset="0"/>
              </a:rPr>
              <a:t>влекут </a:t>
            </a:r>
            <a:r>
              <a:rPr lang="ru-RU" sz="2800" u="sng" dirty="0" smtClean="0">
                <a:ea typeface="Verdana" pitchFamily="34" charset="0"/>
                <a:cs typeface="Verdana" pitchFamily="34" charset="0"/>
              </a:rPr>
              <a:t>предупреждение</a:t>
            </a:r>
            <a:r>
              <a:rPr lang="ru-RU" sz="2800" dirty="0" smtClean="0">
                <a:ea typeface="Verdana" pitchFamily="34" charset="0"/>
                <a:cs typeface="Verdana" pitchFamily="34" charset="0"/>
              </a:rPr>
              <a:t> или </a:t>
            </a:r>
            <a:r>
              <a:rPr lang="ru-RU" sz="2800" u="sng" dirty="0" smtClean="0">
                <a:ea typeface="Verdana" pitchFamily="34" charset="0"/>
                <a:cs typeface="Verdana" pitchFamily="34" charset="0"/>
              </a:rPr>
              <a:t>штраф</a:t>
            </a:r>
            <a:r>
              <a:rPr lang="ru-RU" sz="2800" dirty="0" smtClean="0"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800" dirty="0" smtClean="0">
                <a:ea typeface="Verdana" pitchFamily="34" charset="0"/>
                <a:cs typeface="Verdana" pitchFamily="34" charset="0"/>
              </a:rPr>
              <a:t>- для граждан – в размере </a:t>
            </a:r>
            <a:r>
              <a:rPr lang="ru-RU" sz="2800" b="1" dirty="0" smtClean="0">
                <a:ea typeface="Verdana" pitchFamily="34" charset="0"/>
                <a:cs typeface="Verdana" pitchFamily="34" charset="0"/>
              </a:rPr>
              <a:t>от </a:t>
            </a:r>
            <a:r>
              <a:rPr lang="ru-RU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100 до 300</a:t>
            </a:r>
            <a:r>
              <a:rPr lang="ru-RU" sz="2800" dirty="0" smtClean="0">
                <a:ea typeface="Verdana" pitchFamily="34" charset="0"/>
                <a:cs typeface="Verdana" pitchFamily="34" charset="0"/>
              </a:rPr>
              <a:t> </a:t>
            </a:r>
            <a:r>
              <a:rPr lang="ru-RU" sz="2800" b="1" dirty="0" smtClean="0">
                <a:ea typeface="Verdana" pitchFamily="34" charset="0"/>
                <a:cs typeface="Verdana" pitchFamily="34" charset="0"/>
              </a:rPr>
              <a:t>руб.;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800" dirty="0" smtClean="0">
                <a:ea typeface="Verdana" pitchFamily="34" charset="0"/>
                <a:cs typeface="Verdana" pitchFamily="34" charset="0"/>
              </a:rPr>
              <a:t>- для должностных лиц – </a:t>
            </a:r>
            <a:r>
              <a:rPr lang="ru-RU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от 300 до 500 руб.;</a:t>
            </a:r>
          </a:p>
          <a:p>
            <a:pPr lvl="0">
              <a:buNone/>
            </a:pPr>
            <a:r>
              <a:rPr lang="ru-RU" sz="2800" dirty="0" smtClean="0">
                <a:ea typeface="Verdana" pitchFamily="34" charset="0"/>
                <a:cs typeface="Verdana" pitchFamily="34" charset="0"/>
              </a:rPr>
              <a:t>- для юридических лиц – </a:t>
            </a:r>
            <a:r>
              <a:rPr lang="ru-RU" sz="2800" b="1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от 3000 до 5000 руб.</a:t>
            </a:r>
          </a:p>
          <a:p>
            <a:pPr>
              <a:buNone/>
            </a:pPr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04832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ПЕРЕДАЧА  ПРОТОКОЛА  ОСС</a:t>
            </a: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138</a:t>
            </a:fld>
            <a:endParaRPr lang="ru-RU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643050"/>
            <a:ext cx="8501122" cy="471490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25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1) </a:t>
            </a:r>
            <a:r>
              <a:rPr lang="ru-RU" sz="25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Обязательность</a:t>
            </a:r>
            <a:r>
              <a:rPr lang="ru-RU" sz="25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передачи документов в ГЖИ</a:t>
            </a:r>
          </a:p>
          <a:p>
            <a:pPr lvl="1">
              <a:spcAft>
                <a:spcPts val="1800"/>
              </a:spcAft>
              <a:buNone/>
            </a:pPr>
            <a:r>
              <a:rPr lang="ru-RU" sz="25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не зависит </a:t>
            </a:r>
            <a:r>
              <a:rPr lang="ru-RU" sz="25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от того, кто был инициатором ОСС.</a:t>
            </a:r>
          </a:p>
          <a:p>
            <a:pPr lvl="1">
              <a:buNone/>
            </a:pPr>
            <a:r>
              <a:rPr lang="ru-RU" sz="25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2) В орган ГЖН необходимо передавать все</a:t>
            </a:r>
          </a:p>
          <a:p>
            <a:pPr lvl="1">
              <a:buNone/>
            </a:pPr>
            <a:r>
              <a:rPr lang="ru-RU" sz="25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протоколы  ОСС в МКД </a:t>
            </a:r>
            <a:r>
              <a:rPr lang="ru-RU" sz="25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независимо от темы</a:t>
            </a:r>
          </a:p>
          <a:p>
            <a:pPr lvl="1">
              <a:spcAft>
                <a:spcPts val="1800"/>
              </a:spcAft>
              <a:buNone/>
            </a:pPr>
            <a:r>
              <a:rPr lang="ru-RU" sz="25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собрания (</a:t>
            </a:r>
            <a:r>
              <a:rPr lang="ru-RU" sz="2500" u="sng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ч.ч. 1, 1.1 ст. 46 </a:t>
            </a:r>
            <a:r>
              <a:rPr lang="ru-RU" sz="25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ЖК РФ).</a:t>
            </a:r>
          </a:p>
          <a:p>
            <a:pPr lvl="1">
              <a:buNone/>
            </a:pPr>
            <a:r>
              <a:rPr lang="ru-RU" sz="25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3) Решения собрания, принятые </a:t>
            </a:r>
            <a:r>
              <a:rPr lang="ru-RU" sz="25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в отсутствие</a:t>
            </a:r>
          </a:p>
          <a:p>
            <a:pPr lvl="1">
              <a:buNone/>
            </a:pPr>
            <a:r>
              <a:rPr lang="ru-RU" sz="25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кворума</a:t>
            </a:r>
            <a:r>
              <a:rPr lang="ru-RU" sz="25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являются </a:t>
            </a:r>
            <a:r>
              <a:rPr lang="ru-RU" sz="2500" u="sng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ничтожными</a:t>
            </a:r>
            <a:r>
              <a:rPr lang="ru-RU" sz="25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(</a:t>
            </a:r>
            <a:r>
              <a:rPr lang="ru-RU" sz="2500" u="sng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п. 2 ст. 181.5</a:t>
            </a:r>
          </a:p>
          <a:p>
            <a:pPr lvl="1">
              <a:buNone/>
            </a:pPr>
            <a:r>
              <a:rPr lang="ru-RU" sz="25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ГК РФ). А значит, они </a:t>
            </a:r>
            <a:r>
              <a:rPr lang="ru-RU" sz="25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Arial" pitchFamily="34" charset="0"/>
              </a:rPr>
              <a:t>не влекут </a:t>
            </a:r>
            <a:r>
              <a:rPr lang="ru-RU" sz="2500" u="sng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юридических</a:t>
            </a:r>
          </a:p>
          <a:p>
            <a:pPr lvl="1">
              <a:buNone/>
            </a:pPr>
            <a:r>
              <a:rPr lang="ru-RU" sz="2500" u="sng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последствий</a:t>
            </a:r>
            <a:r>
              <a:rPr lang="ru-RU" sz="2500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и передавать их в ГЖИ не надо.</a:t>
            </a:r>
          </a:p>
          <a:p>
            <a:pPr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ru-RU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139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278904"/>
            <a:ext cx="6643734" cy="91914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3600" i="1" u="sng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786610" cy="1776402"/>
          </a:xfrm>
        </p:spPr>
        <p:txBody>
          <a:bodyPr>
            <a:noAutofit/>
          </a:bodyPr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РЕШЕНИЯ,  ПРИНИМАЕМЫЕ  БОЛЬШИНСТВОМ </a:t>
            </a:r>
            <a:br>
              <a:rPr lang="ru-RU" sz="25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25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НЕ   МЕНЕЕ   </a:t>
            </a:r>
            <a:r>
              <a:rPr lang="ru-RU" sz="25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50%   </a:t>
            </a:r>
            <a:r>
              <a:rPr lang="ru-RU" sz="25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ГОЛОСОВ  </a:t>
            </a:r>
            <a:br>
              <a:rPr lang="ru-RU" sz="25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25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ОТ  ПРИСУТСТВУЮЩИХ  НА  ОСС</a:t>
            </a:r>
            <a:endParaRPr lang="ru-RU" sz="25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714488"/>
            <a:ext cx="8892480" cy="471490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14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214554"/>
          <a:ext cx="8786874" cy="4000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  <a:gridCol w="2000264"/>
              </a:tblGrid>
              <a:tr h="571504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ВОПРОС ПОВЕСТКИ ДНЯ ОСС</a:t>
                      </a:r>
                      <a:endParaRPr lang="ru-RU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Нормативное обоснование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89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ПРОВЕДЕНИЕ ОСС</a:t>
                      </a:r>
                      <a:endParaRPr lang="ru-RU" sz="2000" dirty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1956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сроках и порядке проведения </a:t>
                      </a:r>
                      <a:r>
                        <a:rPr lang="ru-RU" sz="16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годового ОСС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ч.1  ст. </a:t>
                      </a:r>
                      <a:r>
                        <a:rPr lang="ru-RU" sz="1600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45</a:t>
                      </a:r>
                      <a:r>
                        <a:rPr lang="ru-RU" sz="1600" u="none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ЖК РФ</a:t>
                      </a:r>
                      <a:endParaRPr lang="ru-RU" sz="16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2021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порядке </a:t>
                      </a:r>
                      <a:r>
                        <a:rPr lang="ru-RU" sz="16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финансирования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расходов, связанных с созывом и организацией УО ОСС по требованию собственников, обладающих не менее чем </a:t>
                      </a:r>
                      <a:r>
                        <a:rPr lang="ru-RU" sz="1600" b="1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10%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общего количества голосов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п.3.5 ч.2 ст.44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6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 РФ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03863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</a:t>
                      </a:r>
                      <a:r>
                        <a:rPr lang="ru-RU" sz="16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способе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направления и/или месте размещения </a:t>
                      </a:r>
                      <a:r>
                        <a:rPr lang="ru-RU" sz="16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сообщения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 проведении  ОСС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ч.4 ст.45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РФ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0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Установление </a:t>
                      </a:r>
                      <a:r>
                        <a:rPr lang="ru-RU" sz="16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порядка уведомления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собственников о принятых ОСС решениях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ч.3 ст.46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ЖК РФ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150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 места для </a:t>
                      </a:r>
                      <a:r>
                        <a:rPr lang="ru-RU" sz="16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размещения итогов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голосования и принятых решений на ОСС, </a:t>
                      </a:r>
                      <a:r>
                        <a:rPr lang="ru-RU" sz="16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доступного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для всех собственников в  МКД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ч.3 ст.46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ЖК РФ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месте </a:t>
                      </a:r>
                      <a:r>
                        <a:rPr lang="ru-RU" sz="16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хранения копий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протоколов ОСС  и решений собственников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6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ч.4 ст. 46</a:t>
                      </a:r>
                      <a:r>
                        <a:rPr lang="ru-RU" sz="16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643050"/>
            <a:ext cx="8501122" cy="464347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ГЖИ в случае поступления в его адрес в течение</a:t>
            </a:r>
          </a:p>
          <a:p>
            <a:pPr>
              <a:spcAft>
                <a:spcPts val="6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трех месяцев подряд двух и более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протоколов</a:t>
            </a:r>
          </a:p>
          <a:p>
            <a:pPr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ОСС, содержащих решения по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аналогичным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вопросам</a:t>
            </a:r>
          </a:p>
          <a:p>
            <a:pPr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повестки дня, обязана провести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внеплановую</a:t>
            </a:r>
          </a:p>
          <a:p>
            <a:pPr>
              <a:spcAft>
                <a:spcPts val="600"/>
              </a:spcAft>
              <a:buNone/>
            </a:pP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проверку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для установления </a:t>
            </a:r>
            <a:r>
              <a:rPr lang="ru-RU" sz="2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факта соблюдения</a:t>
            </a:r>
          </a:p>
          <a:p>
            <a:pPr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требований </a:t>
            </a:r>
            <a:r>
              <a:rPr lang="ru-RU" sz="23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законодательства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 организации,</a:t>
            </a:r>
          </a:p>
          <a:p>
            <a:pPr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проведении и оформлении результатов такого</a:t>
            </a:r>
          </a:p>
          <a:p>
            <a:pPr>
              <a:spcAft>
                <a:spcPts val="600"/>
              </a:spcAft>
              <a:buNone/>
            </a:pP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собрания (</a:t>
            </a:r>
            <a:r>
              <a:rPr lang="ru-RU" sz="23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ч.1.1 ст.46</a:t>
            </a:r>
            <a:r>
              <a:rPr lang="ru-RU" sz="23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 РФ).</a:t>
            </a:r>
          </a:p>
          <a:p>
            <a:pPr>
              <a:spcAft>
                <a:spcPts val="1200"/>
              </a:spcAft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57422" y="366714"/>
            <a:ext cx="6429420" cy="77627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3200" b="1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140</a:t>
            </a:fld>
            <a:endParaRPr lang="ru-RU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9" y="1571612"/>
            <a:ext cx="8501122" cy="492922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Ч.1 ст.46</a:t>
            </a:r>
            <a:r>
              <a:rPr lang="ru-RU" sz="24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ЖК РФ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dirty="0" smtClean="0"/>
          </a:p>
          <a:p>
            <a:pPr>
              <a:buNone/>
            </a:pPr>
            <a:r>
              <a:rPr lang="ru-RU" dirty="0" smtClean="0"/>
              <a:t>Решения и протокол ОСС в МКД являются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официальными документами</a:t>
            </a:r>
            <a:r>
              <a:rPr lang="ru-RU" dirty="0" smtClean="0"/>
              <a:t>, удостоверяющими</a:t>
            </a:r>
          </a:p>
          <a:p>
            <a:pPr>
              <a:buNone/>
            </a:pPr>
            <a:r>
              <a:rPr lang="ru-RU" u="sng" dirty="0" smtClean="0"/>
              <a:t>факты</a:t>
            </a:r>
            <a:r>
              <a:rPr lang="ru-RU" dirty="0" smtClean="0"/>
              <a:t>, влекущие за собой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юридические 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последствия  </a:t>
            </a:r>
            <a:r>
              <a:rPr lang="ru-RU" dirty="0" smtClean="0"/>
              <a:t>в виде:</a:t>
            </a:r>
          </a:p>
          <a:p>
            <a:pPr lvl="0">
              <a:buNone/>
            </a:pPr>
            <a:r>
              <a:rPr lang="ru-RU" dirty="0" smtClean="0"/>
              <a:t>- </a:t>
            </a:r>
            <a:r>
              <a:rPr lang="ru-RU" u="sng" dirty="0" smtClean="0"/>
              <a:t>возложения</a:t>
            </a:r>
            <a:r>
              <a:rPr lang="ru-RU" dirty="0" smtClean="0"/>
              <a:t> на собственников </a:t>
            </a:r>
            <a:r>
              <a:rPr lang="ru-RU" u="sng" dirty="0" smtClean="0"/>
              <a:t>обязанностей</a:t>
            </a:r>
            <a:r>
              <a:rPr lang="ru-RU" dirty="0" smtClean="0"/>
              <a:t> </a:t>
            </a:r>
          </a:p>
          <a:p>
            <a:pPr lvl="0">
              <a:spcAft>
                <a:spcPts val="1200"/>
              </a:spcAft>
              <a:buNone/>
            </a:pPr>
            <a:r>
              <a:rPr lang="ru-RU" dirty="0" smtClean="0"/>
              <a:t>в отношении  ОИ в данном доме;</a:t>
            </a:r>
          </a:p>
          <a:p>
            <a:pPr lvl="0">
              <a:buNone/>
            </a:pPr>
            <a:r>
              <a:rPr lang="ru-RU" dirty="0" smtClean="0"/>
              <a:t>- </a:t>
            </a:r>
            <a:r>
              <a:rPr lang="ru-RU" u="sng" dirty="0" smtClean="0"/>
              <a:t>изменения</a:t>
            </a:r>
            <a:r>
              <a:rPr lang="ru-RU" dirty="0" smtClean="0"/>
              <a:t> объема </a:t>
            </a:r>
            <a:r>
              <a:rPr lang="ru-RU" u="sng" dirty="0" smtClean="0"/>
              <a:t>прав и обязанностей</a:t>
            </a:r>
            <a:r>
              <a:rPr lang="ru-RU" dirty="0" smtClean="0"/>
              <a:t>  или</a:t>
            </a:r>
          </a:p>
          <a:p>
            <a:pPr lvl="0">
              <a:buNone/>
            </a:pPr>
            <a:r>
              <a:rPr lang="ru-RU" u="sng" dirty="0" smtClean="0"/>
              <a:t>освобождения</a:t>
            </a:r>
            <a:r>
              <a:rPr lang="ru-RU" dirty="0" smtClean="0"/>
              <a:t>  собственников  от  этих обязанностей.</a:t>
            </a:r>
          </a:p>
          <a:p>
            <a:pPr>
              <a:buNone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332656"/>
            <a:ext cx="6786610" cy="109608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ФАЛЬСИФИКАЦИЯ РЕШЕНИЙ 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ПРОТОКОЛА  ОСС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141</a:t>
            </a:fld>
            <a:endParaRPr lang="ru-RU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428736"/>
            <a:ext cx="8572560" cy="5072098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sz="2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Последствия подделки документов</a:t>
            </a:r>
            <a:r>
              <a:rPr lang="ru-RU" sz="2600" dirty="0" smtClean="0">
                <a:solidFill>
                  <a:schemeClr val="tx1"/>
                </a:solidFill>
              </a:rPr>
              <a:t>, имеющих</a:t>
            </a:r>
          </a:p>
          <a:p>
            <a:pPr lvl="1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статус  </a:t>
            </a:r>
            <a:r>
              <a:rPr lang="ru-RU" sz="2600" u="sng" dirty="0" smtClean="0">
                <a:solidFill>
                  <a:schemeClr val="tx1"/>
                </a:solidFill>
              </a:rPr>
              <a:t>официальных</a:t>
            </a:r>
            <a:r>
              <a:rPr lang="ru-RU" sz="2600" dirty="0" smtClean="0">
                <a:solidFill>
                  <a:schemeClr val="tx1"/>
                </a:solidFill>
              </a:rPr>
              <a:t> документов, предусмотрены, </a:t>
            </a:r>
          </a:p>
          <a:p>
            <a:pPr lvl="1">
              <a:spcAft>
                <a:spcPts val="1200"/>
              </a:spcAft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в том числе, УК РФ. </a:t>
            </a:r>
          </a:p>
          <a:p>
            <a:pPr lvl="1">
              <a:buNone/>
            </a:pPr>
            <a:r>
              <a:rPr lang="ru-RU" sz="2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Наказание 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u="sng" dirty="0" smtClean="0">
                <a:solidFill>
                  <a:schemeClr val="tx1"/>
                </a:solidFill>
              </a:rPr>
              <a:t>за  фальсификацию</a:t>
            </a:r>
            <a:r>
              <a:rPr lang="ru-RU" sz="2600" dirty="0" smtClean="0">
                <a:solidFill>
                  <a:schemeClr val="tx1"/>
                </a:solidFill>
              </a:rPr>
              <a:t>  официальных</a:t>
            </a:r>
          </a:p>
          <a:p>
            <a:pPr lvl="1">
              <a:buNone/>
            </a:pPr>
            <a:r>
              <a:rPr lang="ru-RU" sz="2600" dirty="0" smtClean="0">
                <a:solidFill>
                  <a:schemeClr val="tx1"/>
                </a:solidFill>
              </a:rPr>
              <a:t>документов - </a:t>
            </a:r>
            <a:r>
              <a:rPr lang="ru-RU" sz="2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лишение свободы виновных лиц </a:t>
            </a:r>
          </a:p>
          <a:p>
            <a:pPr lvl="1">
              <a:buNone/>
            </a:pPr>
            <a:r>
              <a:rPr lang="ru-RU" sz="2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двух лет.</a:t>
            </a:r>
          </a:p>
          <a:p>
            <a:pPr lvl="1">
              <a:buNone/>
            </a:pPr>
            <a:endParaRPr lang="ru-RU" sz="2600" b="1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None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Установить виновных за фальсификацию</a:t>
            </a:r>
          </a:p>
          <a:p>
            <a:pPr lvl="1">
              <a:buNone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протоколов ОСС  и решений собственников, </a:t>
            </a:r>
          </a:p>
          <a:p>
            <a:pPr lvl="1">
              <a:buNone/>
            </a:pP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также наказать их можно только </a:t>
            </a:r>
            <a:r>
              <a:rPr lang="ru-RU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судебном</a:t>
            </a:r>
          </a:p>
          <a:p>
            <a:pPr lvl="1">
              <a:buNone/>
            </a:pPr>
            <a:r>
              <a:rPr lang="ru-RU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порядке</a:t>
            </a:r>
            <a:r>
              <a:rPr lang="ru-RU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142</a:t>
            </a:fld>
            <a:endParaRPr lang="ru-RU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28800"/>
            <a:ext cx="8715436" cy="46577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solidFill>
                  <a:srgbClr val="3C452F"/>
                </a:solidFill>
              </a:rPr>
              <a:t> 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Подложность протокола/решений собственников  на ОСС подтверждается:</a:t>
            </a:r>
          </a:p>
          <a:p>
            <a:pPr>
              <a:buNone/>
            </a:pPr>
            <a:r>
              <a:rPr lang="ru-RU" sz="2800" dirty="0" smtClean="0"/>
              <a:t>1</a:t>
            </a:r>
            <a:r>
              <a:rPr lang="ru-RU" sz="2400" dirty="0" smtClean="0"/>
              <a:t>) </a:t>
            </a:r>
            <a:r>
              <a:rPr lang="ru-RU" sz="2400" u="sng" dirty="0" smtClean="0"/>
              <a:t>приговором/постановлением</a:t>
            </a:r>
            <a:r>
              <a:rPr lang="ru-RU" sz="2400" dirty="0" smtClean="0"/>
              <a:t> следственных органов, из которого усматривается </a:t>
            </a:r>
            <a:r>
              <a:rPr lang="ru-RU" sz="2400" i="1" dirty="0" smtClean="0"/>
              <a:t>подделка</a:t>
            </a:r>
            <a:r>
              <a:rPr lang="ru-RU" sz="2400" dirty="0" smtClean="0"/>
              <a:t> протокола;</a:t>
            </a:r>
          </a:p>
          <a:p>
            <a:pPr lvl="0">
              <a:buNone/>
            </a:pPr>
            <a:r>
              <a:rPr lang="ru-RU" sz="2400" dirty="0" smtClean="0"/>
              <a:t>2) </a:t>
            </a:r>
            <a:r>
              <a:rPr lang="ru-RU" sz="2400" u="sng" dirty="0" smtClean="0"/>
              <a:t>показаниями свидетелей</a:t>
            </a:r>
            <a:r>
              <a:rPr lang="ru-RU" sz="2400" dirty="0" smtClean="0"/>
              <a:t>, которые пояснили суду, что о проведении собрания они </a:t>
            </a:r>
            <a:r>
              <a:rPr lang="ru-RU" sz="2400" i="1" dirty="0" smtClean="0"/>
              <a:t>не извещались</a:t>
            </a:r>
            <a:r>
              <a:rPr lang="ru-RU" sz="2400" dirty="0" smtClean="0"/>
              <a:t>, участия в нем   </a:t>
            </a:r>
            <a:r>
              <a:rPr lang="ru-RU" sz="2400" i="1" dirty="0" smtClean="0"/>
              <a:t>не принимали</a:t>
            </a:r>
            <a:r>
              <a:rPr lang="ru-RU" sz="2400" dirty="0" smtClean="0"/>
              <a:t>;</a:t>
            </a:r>
          </a:p>
          <a:p>
            <a:pPr>
              <a:buNone/>
            </a:pPr>
            <a:r>
              <a:rPr lang="ru-RU" sz="2400" dirty="0" smtClean="0"/>
              <a:t>3) </a:t>
            </a:r>
            <a:r>
              <a:rPr lang="ru-RU" sz="2400" u="sng" dirty="0" smtClean="0"/>
              <a:t>подделкой подписей</a:t>
            </a:r>
            <a:r>
              <a:rPr lang="ru-RU" sz="2400" dirty="0" smtClean="0"/>
              <a:t> председателя, секретаря, собственников в протоколе ОСС;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143</a:t>
            </a:fld>
            <a:endParaRPr lang="ru-RU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5142" y="1844824"/>
            <a:ext cx="8358246" cy="607223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200" dirty="0" smtClean="0"/>
              <a:t>4) непредставлением суду </a:t>
            </a:r>
            <a:r>
              <a:rPr lang="ru-RU" sz="2200" u="sng" dirty="0" smtClean="0"/>
              <a:t>подлинника</a:t>
            </a:r>
            <a:r>
              <a:rPr lang="ru-RU" sz="2200" dirty="0" smtClean="0"/>
              <a:t> протокола общего собрания;</a:t>
            </a:r>
          </a:p>
          <a:p>
            <a:pPr lvl="0">
              <a:buNone/>
            </a:pPr>
            <a:r>
              <a:rPr lang="ru-RU" sz="2200" dirty="0" smtClean="0"/>
              <a:t>5) показаниями собственника помещения, который пояснил суду, что подпись в протоколе </a:t>
            </a:r>
            <a:r>
              <a:rPr lang="ru-RU" sz="2200" u="sng" dirty="0" smtClean="0"/>
              <a:t>выполнена не им</a:t>
            </a:r>
            <a:r>
              <a:rPr lang="ru-RU" sz="2200" dirty="0" smtClean="0"/>
              <a:t>, инициатором собрания он </a:t>
            </a:r>
            <a:r>
              <a:rPr lang="ru-RU" sz="2200" u="sng" dirty="0" smtClean="0"/>
              <a:t>не выступал</a:t>
            </a:r>
            <a:r>
              <a:rPr lang="ru-RU" sz="2200" dirty="0" smtClean="0"/>
              <a:t>, собрание </a:t>
            </a:r>
            <a:r>
              <a:rPr lang="ru-RU" sz="2200" u="sng" dirty="0" smtClean="0"/>
              <a:t>не проводил</a:t>
            </a:r>
            <a:r>
              <a:rPr lang="ru-RU" sz="2200" dirty="0" smtClean="0"/>
              <a:t>, участия в нем </a:t>
            </a:r>
            <a:r>
              <a:rPr lang="ru-RU" sz="2200" u="sng" dirty="0" smtClean="0"/>
              <a:t>не принимал</a:t>
            </a:r>
            <a:r>
              <a:rPr lang="ru-RU" sz="2200" dirty="0" smtClean="0"/>
              <a:t>;</a:t>
            </a:r>
          </a:p>
          <a:p>
            <a:pPr lvl="0">
              <a:buNone/>
            </a:pPr>
            <a:r>
              <a:rPr lang="ru-RU" sz="2200" dirty="0" smtClean="0"/>
              <a:t>6)представлением листа регистрации собственников, в котором </a:t>
            </a:r>
            <a:r>
              <a:rPr lang="ru-RU" sz="2200" u="sng" dirty="0" smtClean="0"/>
              <a:t>не указана дата составления</a:t>
            </a:r>
            <a:r>
              <a:rPr lang="ru-RU" sz="2200" dirty="0" smtClean="0"/>
              <a:t> и приложением к какому ОСС и по каким вопросам он является.</a:t>
            </a:r>
          </a:p>
          <a:p>
            <a:endParaRPr lang="ru-RU" sz="3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144</a:t>
            </a:fld>
            <a:endParaRPr lang="ru-RU"/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0788" y="1571612"/>
            <a:ext cx="8429684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Ч.6 ст.46 </a:t>
            </a:r>
            <a:r>
              <a:rPr lang="ru-RU" u="sng" dirty="0" smtClean="0">
                <a:solidFill>
                  <a:srgbClr val="0000FF"/>
                </a:solidFill>
              </a:rPr>
              <a:t>ЖК РФ </a:t>
            </a:r>
            <a:r>
              <a:rPr lang="ru-RU" dirty="0" smtClean="0"/>
              <a:t>и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 3 ст.181.4 </a:t>
            </a:r>
            <a:r>
              <a:rPr lang="ru-RU" u="sng" dirty="0" smtClean="0">
                <a:solidFill>
                  <a:srgbClr val="0000FF"/>
                </a:solidFill>
              </a:rPr>
              <a:t>ГК РФ </a:t>
            </a:r>
            <a:r>
              <a:rPr lang="ru-RU" u="sng" dirty="0" smtClean="0">
                <a:solidFill>
                  <a:srgbClr val="1E128C"/>
                </a:solidFill>
              </a:rPr>
              <a:t>:</a:t>
            </a:r>
          </a:p>
          <a:p>
            <a:pPr>
              <a:buNone/>
            </a:pPr>
            <a:r>
              <a:rPr lang="ru-RU" dirty="0" smtClean="0"/>
              <a:t>Собственник в МКД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вправе обжаловать в суд </a:t>
            </a:r>
            <a:r>
              <a:rPr lang="ru-RU" dirty="0" smtClean="0"/>
              <a:t>решение ОСС, если оно принято с </a:t>
            </a:r>
            <a:r>
              <a:rPr lang="ru-RU" u="sng" dirty="0" smtClean="0"/>
              <a:t>нарушением </a:t>
            </a:r>
            <a:r>
              <a:rPr lang="ru-RU" dirty="0" smtClean="0"/>
              <a:t> норм ЖК РФ  и если:</a:t>
            </a:r>
          </a:p>
          <a:p>
            <a:pPr>
              <a:buNone/>
            </a:pPr>
            <a:r>
              <a:rPr lang="ru-RU" dirty="0" smtClean="0"/>
              <a:t>- он </a:t>
            </a:r>
            <a:r>
              <a:rPr lang="ru-RU" u="sng" dirty="0" smtClean="0"/>
              <a:t>не принимал </a:t>
            </a:r>
            <a:r>
              <a:rPr lang="ru-RU" dirty="0" smtClean="0"/>
              <a:t>участие в этом собрании;</a:t>
            </a:r>
          </a:p>
          <a:p>
            <a:pPr>
              <a:buNone/>
            </a:pPr>
            <a:r>
              <a:rPr lang="ru-RU" dirty="0" smtClean="0"/>
              <a:t>- голосовал </a:t>
            </a:r>
            <a:r>
              <a:rPr lang="ru-RU" u="sng" dirty="0" smtClean="0"/>
              <a:t>против</a:t>
            </a:r>
            <a:r>
              <a:rPr lang="ru-RU" dirty="0" smtClean="0"/>
              <a:t> принятия такого решения;</a:t>
            </a:r>
          </a:p>
          <a:p>
            <a:pPr>
              <a:buNone/>
            </a:pPr>
            <a:r>
              <a:rPr lang="ru-RU" dirty="0" smtClean="0"/>
              <a:t>- таким решением </a:t>
            </a:r>
            <a:r>
              <a:rPr lang="ru-RU" u="sng" dirty="0" smtClean="0"/>
              <a:t>нарушены</a:t>
            </a:r>
            <a:r>
              <a:rPr lang="ru-RU" dirty="0" smtClean="0"/>
              <a:t> его права и законные интересы;</a:t>
            </a:r>
          </a:p>
          <a:p>
            <a:pPr>
              <a:buNone/>
            </a:pPr>
            <a:r>
              <a:rPr lang="ru-RU" dirty="0" smtClean="0"/>
              <a:t>- принимал участие в собрании, но его волеизъявление при голосовании было </a:t>
            </a:r>
            <a:r>
              <a:rPr lang="ru-RU" u="sng" dirty="0" smtClean="0"/>
              <a:t>нарушено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366714"/>
            <a:ext cx="6643734" cy="847708"/>
          </a:xfrm>
        </p:spPr>
        <p:txBody>
          <a:bodyPr>
            <a:normAutofit/>
          </a:bodyPr>
          <a:lstStyle/>
          <a:p>
            <a:pPr algn="ctr"/>
            <a:r>
              <a:rPr lang="ru-RU" sz="3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ОБЖАЛОВАНИЕ РЕШЕНИЙ ОСС</a:t>
            </a:r>
            <a:endParaRPr lang="ru-RU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145</a:t>
            </a:fld>
            <a:endParaRPr lang="ru-RU"/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571612"/>
            <a:ext cx="8501122" cy="47863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000" dirty="0" smtClean="0"/>
              <a:t>Решение ОСС может быть оспорено в суде</a:t>
            </a:r>
          </a:p>
          <a:p>
            <a:pPr>
              <a:buNone/>
            </a:pPr>
            <a:r>
              <a:rPr lang="ru-RU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течение шести месяцев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000" dirty="0" smtClean="0"/>
              <a:t>со дня, когда</a:t>
            </a:r>
          </a:p>
          <a:p>
            <a:pPr>
              <a:buNone/>
            </a:pPr>
            <a:r>
              <a:rPr lang="ru-RU" sz="3000" dirty="0" smtClean="0"/>
              <a:t>лицо, права которого нарушены принятием</a:t>
            </a:r>
          </a:p>
          <a:p>
            <a:pPr>
              <a:buNone/>
            </a:pPr>
            <a:r>
              <a:rPr lang="ru-RU" sz="3000" dirty="0" smtClean="0"/>
              <a:t>решения, узнало или должно было узнать об</a:t>
            </a:r>
          </a:p>
          <a:p>
            <a:pPr>
              <a:buNone/>
            </a:pPr>
            <a:r>
              <a:rPr lang="ru-RU" sz="3000" dirty="0" smtClean="0"/>
              <a:t>этом, но </a:t>
            </a:r>
            <a:r>
              <a:rPr lang="ru-RU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позднее,  чем в течение </a:t>
            </a:r>
          </a:p>
          <a:p>
            <a:pPr>
              <a:buNone/>
            </a:pPr>
            <a:r>
              <a:rPr lang="ru-RU" sz="3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двух лет</a:t>
            </a:r>
            <a:r>
              <a:rPr lang="ru-RU" sz="3000" dirty="0" smtClean="0"/>
              <a:t>  со дня, когда сведения о принятом</a:t>
            </a:r>
          </a:p>
          <a:p>
            <a:pPr>
              <a:buNone/>
            </a:pPr>
            <a:r>
              <a:rPr lang="ru-RU" sz="3000" dirty="0" smtClean="0"/>
              <a:t>решении стали общедоступными.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333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146</a:t>
            </a:fld>
            <a:endParaRPr lang="ru-RU"/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772816"/>
            <a:ext cx="8358246" cy="458514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3000" b="1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1) </a:t>
            </a:r>
            <a:r>
              <a:rPr lang="ru-RU" alt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Собственник(и) в МКД.</a:t>
            </a:r>
            <a:endParaRPr lang="ru-RU" altLang="ru-RU" sz="3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3000" b="1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2) </a:t>
            </a:r>
            <a:r>
              <a:rPr lang="ru-RU" alt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Иные лица</a:t>
            </a:r>
            <a:r>
              <a:rPr lang="ru-RU" altLang="ru-RU" sz="3000" dirty="0" smtClean="0">
                <a:solidFill>
                  <a:srgbClr val="3C452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: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-  ГЖИ</a:t>
            </a:r>
            <a:r>
              <a:rPr lang="ru-RU" altLang="ru-RU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(</a:t>
            </a:r>
            <a:r>
              <a:rPr lang="ru-RU" altLang="ru-RU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ст. 20 </a:t>
            </a:r>
            <a:r>
              <a:rPr lang="ru-RU" altLang="ru-RU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ЖК РФ);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800" b="1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-  УО,</a:t>
            </a:r>
            <a:r>
              <a:rPr lang="ru-RU" altLang="ru-RU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 обжалующие, например, решение  ОСС        о расторжении договора управления ввиду неисполнения такой организацией условий договора управления домом.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214290"/>
            <a:ext cx="6715172" cy="1109520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МОЖЕТ ВЫСТУПАТЬ ИСТЦОМ?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147</a:t>
            </a:fld>
            <a:endParaRPr lang="ru-RU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1050" y="1500174"/>
            <a:ext cx="8429684" cy="5357826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ru-RU" alt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Надлежащим ответчиком </a:t>
            </a:r>
            <a:r>
              <a:rPr lang="ru-RU" altLang="ru-RU" sz="3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по иску о признании недействительным решения  ОСС всегда является </a:t>
            </a:r>
            <a:r>
              <a:rPr lang="ru-RU" altLang="ru-RU" sz="30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лицо, по инициативе  </a:t>
            </a:r>
            <a:r>
              <a:rPr lang="ru-RU" altLang="ru-RU" sz="30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которого было проведено  данное  собрание.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altLang="ru-RU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Аналогично - </a:t>
            </a:r>
            <a:r>
              <a:rPr lang="ru-RU" alt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ответчиком не может быть ТСЖ</a:t>
            </a:r>
            <a:r>
              <a:rPr lang="ru-RU" altLang="ru-RU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Собрание  может быть инициировано только </a:t>
            </a:r>
            <a:r>
              <a:rPr lang="ru-RU" alt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Правлением ТСЖ</a:t>
            </a:r>
            <a:r>
              <a:rPr lang="ru-RU" altLang="ru-RU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ru-RU" altLang="ru-RU" sz="2800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 </a:t>
            </a: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76672"/>
            <a:ext cx="6891940" cy="776270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МОЖЕТ ВЫСТУПАТЬ ОТВЕТЧИКОМ?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148</a:t>
            </a:fld>
            <a:endParaRPr lang="ru-RU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6986" y="1522475"/>
            <a:ext cx="8643998" cy="52864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ea typeface="PT Sans" panose="020B0503020203020204" pitchFamily="34" charset="-52"/>
                <a:cs typeface="Open Sans" panose="020B0606030504020204" pitchFamily="34" charset="0"/>
              </a:rPr>
              <a:t>«ЖК РФ не содержит такого способа защиты права, как признание недействительным протокола ОСС, так как  </a:t>
            </a:r>
            <a:r>
              <a:rPr lang="ru-RU" sz="2800" u="sng" dirty="0" smtClean="0">
                <a:ea typeface="PT Sans" panose="020B0503020203020204" pitchFamily="34" charset="-52"/>
                <a:cs typeface="Open Sans" panose="020B0606030504020204" pitchFamily="34" charset="0"/>
              </a:rPr>
              <a:t>протокол ОСС согласно нормам ЖК РФ и Устава ЖСК не является ни решением, ни нормативным документом</a:t>
            </a:r>
            <a:r>
              <a:rPr lang="ru-RU" sz="2800" dirty="0" smtClean="0">
                <a:ea typeface="PT Sans" panose="020B0503020203020204" pitchFamily="34" charset="-52"/>
                <a:cs typeface="Open Sans" panose="020B0606030504020204" pitchFamily="34" charset="0"/>
              </a:rPr>
              <a:t>» </a:t>
            </a:r>
            <a:r>
              <a:rPr lang="ru-RU" sz="2400" i="1" dirty="0" smtClean="0">
                <a:ea typeface="PT Sans" panose="020B0503020203020204" pitchFamily="34" charset="-52"/>
                <a:cs typeface="Open Sans" panose="020B0606030504020204" pitchFamily="34" charset="0"/>
              </a:rPr>
              <a:t>(Апелляционное определение Верховного суда Республики Башкортостан от </a:t>
            </a:r>
            <a:r>
              <a:rPr lang="ru-RU" sz="2200" i="1" dirty="0" smtClean="0">
                <a:latin typeface="Arial" pitchFamily="34" charset="0"/>
                <a:ea typeface="PT Sans" panose="020B0503020203020204" pitchFamily="34" charset="-52"/>
                <a:cs typeface="Arial" pitchFamily="34" charset="0"/>
              </a:rPr>
              <a:t>14.08.2012</a:t>
            </a:r>
            <a:r>
              <a:rPr lang="ru-RU" sz="2400" i="1" dirty="0" smtClean="0">
                <a:ea typeface="PT Sans" panose="020B0503020203020204" pitchFamily="34" charset="-52"/>
                <a:cs typeface="Open Sans" panose="020B0606030504020204" pitchFamily="34" charset="0"/>
              </a:rPr>
              <a:t> по делу </a:t>
            </a:r>
            <a:r>
              <a:rPr lang="ru-RU" sz="2200" i="1" u="sng" dirty="0" smtClean="0">
                <a:solidFill>
                  <a:srgbClr val="0000FF"/>
                </a:solidFill>
                <a:latin typeface="Arial" pitchFamily="34" charset="0"/>
                <a:ea typeface="PT Sans" panose="020B0503020203020204" pitchFamily="34" charset="-52"/>
                <a:cs typeface="Arial" pitchFamily="34" charset="0"/>
              </a:rPr>
              <a:t>№ 33-9230/2012</a:t>
            </a:r>
            <a:r>
              <a:rPr lang="ru-RU" sz="2400" i="1" dirty="0" smtClean="0">
                <a:ea typeface="PT Sans" panose="020B0503020203020204" pitchFamily="34" charset="-52"/>
                <a:cs typeface="Open Sans" panose="020B0606030504020204" pitchFamily="34" charset="0"/>
              </a:rPr>
              <a:t>).</a:t>
            </a:r>
          </a:p>
          <a:p>
            <a:pPr>
              <a:buNone/>
            </a:pPr>
            <a:r>
              <a:rPr lang="ru-RU" sz="2800" dirty="0" smtClean="0">
                <a:ea typeface="PT Sans" panose="020B0503020203020204" pitchFamily="34" charset="-52"/>
                <a:cs typeface="Open Sans" panose="020B0606030504020204" pitchFamily="34" charset="0"/>
              </a:rPr>
              <a:t>«Такой способ защиты права, как признание недействительным протокола ОСС помещений МКД, действующим законодательством не предусмотрен, поскольку </a:t>
            </a:r>
            <a:r>
              <a:rPr lang="ru-RU" sz="2800" u="sng" dirty="0" smtClean="0">
                <a:ea typeface="PT Sans" panose="020B0503020203020204" pitchFamily="34" charset="-52"/>
                <a:cs typeface="Open Sans" panose="020B0606030504020204" pitchFamily="34" charset="0"/>
              </a:rPr>
              <a:t>юридически значимыми являются принятые на собрании решения</a:t>
            </a:r>
            <a:r>
              <a:rPr lang="ru-RU" sz="2800" dirty="0" smtClean="0">
                <a:ea typeface="PT Sans" panose="020B0503020203020204" pitchFamily="34" charset="-52"/>
                <a:cs typeface="Open Sans" panose="020B0606030504020204" pitchFamily="34" charset="0"/>
              </a:rPr>
              <a:t>, а также процедура их принятия» </a:t>
            </a:r>
            <a:r>
              <a:rPr lang="ru-RU" sz="2400" i="1" dirty="0" smtClean="0">
                <a:ea typeface="PT Sans" panose="020B0503020203020204" pitchFamily="34" charset="-52"/>
                <a:cs typeface="Open Sans" panose="020B0606030504020204" pitchFamily="34" charset="0"/>
              </a:rPr>
              <a:t>(Апелляционное определение Тверского областного суда от </a:t>
            </a:r>
            <a:r>
              <a:rPr lang="ru-RU" sz="2200" i="1" dirty="0" smtClean="0">
                <a:latin typeface="Arial" pitchFamily="34" charset="0"/>
                <a:ea typeface="PT Sans" panose="020B0503020203020204" pitchFamily="34" charset="-52"/>
                <a:cs typeface="Arial" pitchFamily="34" charset="0"/>
              </a:rPr>
              <a:t>2.10.2012</a:t>
            </a:r>
            <a:r>
              <a:rPr lang="ru-RU" sz="2400" i="1" dirty="0" smtClean="0">
                <a:ea typeface="PT Sans" panose="020B0503020203020204" pitchFamily="34" charset="-52"/>
                <a:cs typeface="Open Sans" panose="020B0606030504020204" pitchFamily="34" charset="0"/>
              </a:rPr>
              <a:t> по делу </a:t>
            </a:r>
            <a:r>
              <a:rPr lang="ru-RU" sz="2200" i="1" u="sng" dirty="0" smtClean="0">
                <a:solidFill>
                  <a:srgbClr val="0000FF"/>
                </a:solidFill>
                <a:latin typeface="Arial" pitchFamily="34" charset="0"/>
                <a:ea typeface="PT Sans" panose="020B0503020203020204" pitchFamily="34" charset="-52"/>
                <a:cs typeface="Arial" pitchFamily="34" charset="0"/>
              </a:rPr>
              <a:t>№ 33-3374</a:t>
            </a:r>
            <a:r>
              <a:rPr lang="ru-RU" sz="2400" i="1" dirty="0" smtClean="0">
                <a:ea typeface="PT Sans" panose="020B0503020203020204" pitchFamily="34" charset="-52"/>
                <a:cs typeface="Open Sans" panose="020B0606030504020204" pitchFamily="34" charset="0"/>
              </a:rPr>
              <a:t>).</a:t>
            </a:r>
          </a:p>
          <a:p>
            <a:pPr algn="ctr">
              <a:lnSpc>
                <a:spcPct val="80000"/>
              </a:lnSpc>
              <a:buFont typeface="Wingdings" pitchFamily="2" charset="2"/>
              <a:buNone/>
            </a:pPr>
            <a:endParaRPr lang="ru-RU" alt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715172" cy="1062022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Оспаривать нужно  решение ОСС, </a:t>
            </a:r>
            <a:br>
              <a:rPr lang="ru-RU" alt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alt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но  не  протокол!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149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890"/>
          </a:xfrm>
        </p:spPr>
        <p:txBody>
          <a:bodyPr>
            <a:normAutofit fontScale="90000"/>
          </a:bodyPr>
          <a:lstStyle/>
          <a:p>
            <a:pPr algn="ctr"/>
            <a:endParaRPr lang="ru-RU" sz="32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500042"/>
            <a:ext cx="8749636" cy="600079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15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500174"/>
          <a:ext cx="8715436" cy="47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172"/>
                <a:gridCol w="2000264"/>
              </a:tblGrid>
              <a:tr h="428628">
                <a:tc gridSpan="2"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УПРАВЛЕНИЕ МКД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150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выборе и изменении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способа управления МКД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7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п.4 ч.2 ст.44,</a:t>
                      </a:r>
                      <a:endParaRPr lang="ru-RU" sz="17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ч.3 ст.161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ЖК РФ</a:t>
                      </a: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выборе  УО и определении </a:t>
                      </a:r>
                      <a:r>
                        <a:rPr lang="ru-RU" sz="17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условий договора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управления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ч.1 ст.162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ЖК РФ</a:t>
                      </a: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 избрании и переизбрании </a:t>
                      </a:r>
                      <a:r>
                        <a:rPr lang="ru-RU" sz="17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Совета МКД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и председателя Совета МКД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ст.161.1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ЖК РФ</a:t>
                      </a:r>
                    </a:p>
                  </a:txBody>
                  <a:tcPr marL="68580" marR="68580" marT="0" marB="0"/>
                </a:tc>
              </a:tr>
              <a:tr h="57150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выплате </a:t>
                      </a:r>
                      <a:r>
                        <a:rPr lang="ru-RU" sz="17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вознаграждения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председателю/членам Совета МКД (размер вознаграждения, условия и  порядок его выплаты)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ч.8.1 ст.161.1</a:t>
                      </a:r>
                      <a:r>
                        <a:rPr lang="ru-RU" sz="1700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7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ЖК 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РФ</a:t>
                      </a:r>
                    </a:p>
                  </a:txBody>
                  <a:tcPr marL="68580" marR="68580" marT="0" marB="0"/>
                </a:tc>
              </a:tr>
              <a:tr h="620086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 избрании комиссий собственников, если на ОСС не принято решение, что комиссии избираются  Советом МКД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7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ч.12 </a:t>
                      </a:r>
                      <a:r>
                        <a:rPr lang="ru-RU" sz="17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ст.161.1</a:t>
                      </a:r>
                      <a:r>
                        <a:rPr lang="ru-RU" sz="17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endParaRPr lang="ru-RU" sz="1700" u="sng" dirty="0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u="none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ЖК </a:t>
                      </a:r>
                      <a:r>
                        <a:rPr lang="ru-RU" sz="1700" u="none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РФ</a:t>
                      </a: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заключении </a:t>
                      </a:r>
                      <a:r>
                        <a:rPr lang="ru-RU" sz="17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договоров оказания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услуг по содержанию/выполнению работ по ремонту  ОИ при непосредственном управлении  МКД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ч.1 ст.164</a:t>
                      </a:r>
                      <a:r>
                        <a:rPr lang="ru-RU" sz="1700" u="none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ЖК РФ</a:t>
                      </a:r>
                    </a:p>
                  </a:txBody>
                  <a:tcPr marL="68580" marR="68580" marT="0" marB="0"/>
                </a:tc>
              </a:tr>
              <a:tr h="92869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выборе лица, </a:t>
                      </a:r>
                      <a:r>
                        <a:rPr lang="ru-RU" sz="17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уполномоченного</a:t>
                      </a:r>
                      <a:r>
                        <a:rPr lang="ru-RU" sz="17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действовать от  имени собственников в отношениях с третьими лицами при непосредственном управлении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7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ч.3 ст.164</a:t>
                      </a:r>
                      <a:r>
                        <a:rPr lang="ru-RU" sz="1700" u="none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ЖК РФ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571612"/>
            <a:ext cx="8286808" cy="4857784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1) </a:t>
            </a:r>
            <a:r>
              <a:rPr lang="ru-RU" sz="2900" dirty="0" smtClean="0">
                <a:solidFill>
                  <a:srgbClr val="000000"/>
                </a:solidFill>
              </a:rPr>
              <a:t>принято по вопросу, </a:t>
            </a:r>
            <a:r>
              <a:rPr lang="ru-RU" sz="29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включенному</a:t>
            </a:r>
            <a:r>
              <a:rPr lang="ru-RU" sz="2900" dirty="0" smtClean="0">
                <a:solidFill>
                  <a:srgbClr val="000000"/>
                </a:solidFill>
              </a:rPr>
              <a:t>             в </a:t>
            </a:r>
            <a:r>
              <a:rPr lang="ru-RU" sz="2900" u="sng" dirty="0" smtClean="0">
                <a:solidFill>
                  <a:srgbClr val="000000"/>
                </a:solidFill>
              </a:rPr>
              <a:t>повестку</a:t>
            </a:r>
            <a:r>
              <a:rPr lang="ru-RU" sz="2900" dirty="0" smtClean="0">
                <a:solidFill>
                  <a:srgbClr val="000000"/>
                </a:solidFill>
              </a:rPr>
              <a:t> дня;</a:t>
            </a:r>
          </a:p>
          <a:p>
            <a:pPr>
              <a:buNone/>
              <a:defRPr/>
            </a:pPr>
            <a:r>
              <a:rPr lang="ru-RU" sz="2900" dirty="0" smtClean="0">
                <a:solidFill>
                  <a:srgbClr val="000000"/>
                </a:solidFill>
              </a:rPr>
              <a:t>2) принято </a:t>
            </a:r>
            <a:r>
              <a:rPr lang="ru-RU" sz="29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отсутствии </a:t>
            </a:r>
            <a:r>
              <a:rPr lang="ru-RU" sz="2900" dirty="0" smtClean="0">
                <a:solidFill>
                  <a:srgbClr val="000000"/>
                </a:solidFill>
              </a:rPr>
              <a:t>необходимого </a:t>
            </a:r>
            <a:r>
              <a:rPr lang="ru-RU" sz="29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кворума</a:t>
            </a:r>
            <a:r>
              <a:rPr lang="ru-RU" sz="29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  <a:defRPr/>
            </a:pPr>
            <a:r>
              <a:rPr lang="ru-RU" sz="2900" dirty="0" smtClean="0">
                <a:solidFill>
                  <a:srgbClr val="000000"/>
                </a:solidFill>
              </a:rPr>
              <a:t>3) принято по вопросу, </a:t>
            </a:r>
            <a:r>
              <a:rPr lang="ru-RU" sz="29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относящемуся к компетенции</a:t>
            </a:r>
            <a:r>
              <a:rPr lang="ru-RU" sz="2900" dirty="0" smtClean="0">
                <a:solidFill>
                  <a:srgbClr val="000000"/>
                </a:solidFill>
              </a:rPr>
              <a:t> собрания.</a:t>
            </a:r>
          </a:p>
          <a:p>
            <a:pPr>
              <a:buNone/>
              <a:defRPr/>
            </a:pPr>
            <a:endParaRPr lang="ru-RU" sz="2900" dirty="0" smtClean="0">
              <a:solidFill>
                <a:srgbClr val="000000"/>
              </a:solidFill>
            </a:endParaRPr>
          </a:p>
          <a:p>
            <a:pPr>
              <a:buNone/>
              <a:defRPr/>
            </a:pPr>
            <a:r>
              <a:rPr lang="ru-RU" sz="2900" i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Такие решения ОСС </a:t>
            </a:r>
            <a:r>
              <a:rPr lang="ru-RU" sz="2900" b="1" i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ничтожны</a:t>
            </a:r>
            <a:r>
              <a:rPr lang="ru-RU" sz="2900" i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900" b="1" i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независимо от признания их таковыми судом.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1914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НИЧТОЖНОСТЬ   РЕШЕНИЯ  ОСС</a:t>
            </a:r>
            <a:endParaRPr lang="ru-RU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150</a:t>
            </a:fld>
            <a:endParaRPr lang="ru-RU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500066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1) допущено </a:t>
            </a:r>
            <a:r>
              <a:rPr lang="ru-RU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существенное нарушение </a:t>
            </a:r>
            <a:r>
              <a:rPr lang="ru-RU" sz="2800" dirty="0" smtClean="0">
                <a:solidFill>
                  <a:srgbClr val="000000"/>
                </a:solidFill>
              </a:rPr>
              <a:t>порядка </a:t>
            </a:r>
            <a:r>
              <a:rPr lang="ru-RU" sz="2800" u="sng" dirty="0" smtClean="0">
                <a:solidFill>
                  <a:srgbClr val="000000"/>
                </a:solidFill>
              </a:rPr>
              <a:t>созыва</a:t>
            </a:r>
            <a:r>
              <a:rPr lang="ru-RU" sz="2800" dirty="0" smtClean="0">
                <a:solidFill>
                  <a:srgbClr val="000000"/>
                </a:solidFill>
              </a:rPr>
              <a:t>, </a:t>
            </a:r>
            <a:r>
              <a:rPr lang="ru-RU" sz="2800" u="sng" dirty="0" smtClean="0">
                <a:solidFill>
                  <a:srgbClr val="000000"/>
                </a:solidFill>
              </a:rPr>
              <a:t>подготовки</a:t>
            </a:r>
            <a:r>
              <a:rPr lang="ru-RU" sz="2800" dirty="0" smtClean="0">
                <a:solidFill>
                  <a:srgbClr val="000000"/>
                </a:solidFill>
              </a:rPr>
              <a:t> и </a:t>
            </a:r>
            <a:r>
              <a:rPr lang="ru-RU" sz="2800" u="sng" dirty="0" smtClean="0">
                <a:solidFill>
                  <a:srgbClr val="000000"/>
                </a:solidFill>
              </a:rPr>
              <a:t>проведения</a:t>
            </a:r>
            <a:r>
              <a:rPr lang="ru-RU" sz="2800" dirty="0" smtClean="0">
                <a:solidFill>
                  <a:srgbClr val="000000"/>
                </a:solidFill>
              </a:rPr>
              <a:t> собрания, влияющее </a:t>
            </a:r>
            <a:r>
              <a:rPr lang="ru-RU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волеизъявление </a:t>
            </a:r>
            <a:r>
              <a:rPr lang="ru-RU" sz="2800" dirty="0" smtClean="0">
                <a:solidFill>
                  <a:srgbClr val="000000"/>
                </a:solidFill>
              </a:rPr>
              <a:t>участников собрания;</a:t>
            </a:r>
          </a:p>
          <a:p>
            <a:pPr>
              <a:spcAft>
                <a:spcPts val="1200"/>
              </a:spcAft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2) у лица, выступавшего от имени участника собрания, </a:t>
            </a:r>
            <a:r>
              <a:rPr lang="ru-RU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отсутствовали полномочия</a:t>
            </a:r>
            <a:r>
              <a:rPr lang="ru-RU" sz="2800" dirty="0" smtClean="0">
                <a:solidFill>
                  <a:srgbClr val="000000"/>
                </a:solidFill>
              </a:rPr>
              <a:t>;</a:t>
            </a:r>
          </a:p>
          <a:p>
            <a:pPr>
              <a:buNone/>
              <a:defRPr/>
            </a:pPr>
            <a:r>
              <a:rPr lang="ru-RU" sz="2800" dirty="0" smtClean="0">
                <a:solidFill>
                  <a:srgbClr val="000000"/>
                </a:solidFill>
              </a:rPr>
              <a:t>3) допущено </a:t>
            </a:r>
            <a:r>
              <a:rPr lang="ru-RU" sz="28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существенное нарушение </a:t>
            </a:r>
            <a:r>
              <a:rPr lang="ru-RU" sz="2800" dirty="0" smtClean="0">
                <a:solidFill>
                  <a:srgbClr val="000000"/>
                </a:solidFill>
              </a:rPr>
              <a:t>правил  </a:t>
            </a:r>
            <a:r>
              <a:rPr lang="ru-RU" sz="2800" u="sng" dirty="0" smtClean="0">
                <a:solidFill>
                  <a:srgbClr val="000000"/>
                </a:solidFill>
              </a:rPr>
              <a:t>составления протокола</a:t>
            </a:r>
            <a:r>
              <a:rPr lang="ru-RU" sz="2800" dirty="0" smtClean="0">
                <a:solidFill>
                  <a:srgbClr val="000000"/>
                </a:solidFill>
              </a:rPr>
              <a:t>, в том числе, правила о письменной форме протокола.</a:t>
            </a:r>
            <a:r>
              <a:rPr lang="ru-RU" sz="2800" b="1" dirty="0" smtClean="0">
                <a:solidFill>
                  <a:srgbClr val="000000"/>
                </a:solidFill>
              </a:rPr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2920" y="152400"/>
            <a:ext cx="8229600" cy="127633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НЕДЕЙСТВИТЕЛЬНОСТЬ   РЕШЕНИЯ   ОСС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151</a:t>
            </a:fld>
            <a:endParaRPr lang="ru-RU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500306"/>
            <a:ext cx="8572560" cy="407196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Оставление решения ОСС в силе возможно при наличии следующих условий в совокупности</a:t>
            </a:r>
            <a:r>
              <a:rPr lang="ru-RU" dirty="0" smtClean="0">
                <a:solidFill>
                  <a:srgbClr val="000000"/>
                </a:solidFill>
              </a:rPr>
              <a:t>: </a:t>
            </a:r>
          </a:p>
          <a:p>
            <a:pPr marL="228600" indent="-228600">
              <a:spcAft>
                <a:spcPts val="120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1) Голос истца  </a:t>
            </a:r>
            <a:r>
              <a:rPr lang="ru-RU" sz="2400" u="sng" dirty="0" smtClean="0">
                <a:solidFill>
                  <a:srgbClr val="000000"/>
                </a:solidFill>
              </a:rPr>
              <a:t>не мог </a:t>
            </a:r>
            <a:r>
              <a:rPr lang="ru-RU" sz="2400" dirty="0" smtClean="0">
                <a:solidFill>
                  <a:srgbClr val="000000"/>
                </a:solidFill>
              </a:rPr>
              <a:t>повлиять на результаты собрания.</a:t>
            </a:r>
          </a:p>
          <a:p>
            <a:pPr marL="228600" indent="-228600">
              <a:spcAft>
                <a:spcPts val="120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2) Права истца  </a:t>
            </a:r>
            <a:r>
              <a:rPr lang="ru-RU" sz="2400" u="sng" dirty="0" smtClean="0">
                <a:solidFill>
                  <a:srgbClr val="000000"/>
                </a:solidFill>
              </a:rPr>
              <a:t>не нарушены</a:t>
            </a:r>
            <a:r>
              <a:rPr lang="ru-RU" sz="2400" dirty="0" smtClean="0">
                <a:solidFill>
                  <a:srgbClr val="000000"/>
                </a:solidFill>
              </a:rPr>
              <a:t>, убытков не понес.</a:t>
            </a:r>
          </a:p>
          <a:p>
            <a:pPr marL="228600" indent="-228600">
              <a:spcAft>
                <a:spcPts val="1200"/>
              </a:spcAft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3) Критерия </a:t>
            </a:r>
            <a:r>
              <a:rPr lang="ru-RU" sz="2400" u="sng" dirty="0" smtClean="0">
                <a:solidFill>
                  <a:srgbClr val="000000"/>
                </a:solidFill>
              </a:rPr>
              <a:t>существенных нарушений </a:t>
            </a:r>
            <a:r>
              <a:rPr lang="ru-RU" sz="2400" dirty="0" smtClean="0">
                <a:solidFill>
                  <a:srgbClr val="000000"/>
                </a:solidFill>
              </a:rPr>
              <a:t>не установлено.</a:t>
            </a:r>
          </a:p>
          <a:p>
            <a:pPr marL="228600" indent="-228600">
              <a:buNone/>
            </a:pPr>
            <a:r>
              <a:rPr lang="ru-RU" sz="2400" dirty="0" smtClean="0">
                <a:solidFill>
                  <a:srgbClr val="000000"/>
                </a:solidFill>
              </a:rPr>
              <a:t>4) Пропущены </a:t>
            </a:r>
            <a:r>
              <a:rPr lang="ru-RU" sz="2400" u="sng" dirty="0" smtClean="0">
                <a:solidFill>
                  <a:srgbClr val="000000"/>
                </a:solidFill>
              </a:rPr>
              <a:t>сроки</a:t>
            </a:r>
            <a:r>
              <a:rPr lang="ru-RU" sz="2400" dirty="0" smtClean="0">
                <a:solidFill>
                  <a:srgbClr val="000000"/>
                </a:solidFill>
              </a:rPr>
              <a:t> исковой давности.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212438"/>
            <a:ext cx="8715436" cy="2002116"/>
          </a:xfrm>
        </p:spPr>
        <p:txBody>
          <a:bodyPr>
            <a:noAutofit/>
          </a:bodyPr>
          <a:lstStyle/>
          <a:p>
            <a:pPr algn="ctr"/>
            <a:r>
              <a:rPr lang="ru-RU" alt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 причины  отказа  в  иске  о  признании решения  ОСС  недействительным</a:t>
            </a:r>
            <a:endParaRPr lang="ru-RU" sz="2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152</a:t>
            </a:fld>
            <a:endParaRPr lang="ru-RU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1" y="1428736"/>
            <a:ext cx="8643998" cy="50006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Деятельность по хранению различных документов</a:t>
            </a:r>
          </a:p>
          <a:p>
            <a:pPr>
              <a:buNone/>
            </a:pPr>
            <a:r>
              <a:rPr lang="ru-RU" sz="2400" dirty="0" smtClean="0"/>
              <a:t>регулируется Федеральным законом от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22.10.2004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 125-ФЗ</a:t>
            </a:r>
          </a:p>
          <a:p>
            <a:pPr>
              <a:buNone/>
            </a:pPr>
            <a:r>
              <a:rPr lang="ru-RU" sz="2400" dirty="0" smtClean="0"/>
              <a:t>"Об архивном деле в Российской Федерации".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настоящее время установлены сроки хранения документов, связанных с управлением МКД:</a:t>
            </a:r>
          </a:p>
          <a:p>
            <a:pPr>
              <a:buNone/>
            </a:pPr>
            <a:r>
              <a:rPr lang="ru-RU" sz="2400" b="1" dirty="0" smtClean="0"/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</a:t>
            </a:r>
            <a:r>
              <a:rPr lang="ru-RU" sz="2400" dirty="0" smtClean="0"/>
              <a:t> (заявления, протоколы собраний, справки, журналы регистрации заявлений) –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 лет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выбора УО </a:t>
            </a:r>
            <a:r>
              <a:rPr lang="ru-RU" sz="2400" dirty="0" smtClean="0"/>
              <a:t>(при этом часть документов может быть отнесена к сроку хранения "постоянно");</a:t>
            </a:r>
          </a:p>
          <a:p>
            <a:pPr>
              <a:buNone/>
            </a:pPr>
            <a:r>
              <a:rPr lang="ru-RU" sz="2400" b="1" dirty="0" smtClean="0"/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протоколы правления ТСЖ, ЖК  </a:t>
            </a:r>
            <a:r>
              <a:rPr lang="ru-RU" sz="2400" dirty="0" smtClean="0"/>
              <a:t>–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постоянно </a:t>
            </a:r>
            <a:r>
              <a:rPr lang="ru-RU" sz="2400" dirty="0" smtClean="0"/>
              <a:t>(при ликвидации организации документы принимаются на постоянное хранение по принципу выборки организаций и документов).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547664" y="223838"/>
            <a:ext cx="8229600" cy="7762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ХРАНЕНИЕ  ДОКУМЕНТОВ  ОСС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153</a:t>
            </a:fld>
            <a:endParaRPr lang="ru-RU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71490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</a:t>
            </a:r>
            <a:r>
              <a:rPr lang="ru-RU" sz="2400" b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«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Жилищный кодекс Российской Федерации» 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от 29.12.2004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№188-ФЗ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(ред. от 04.06.2018)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2.</a:t>
            </a:r>
            <a:r>
              <a:rPr lang="ru-RU" sz="2400" b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Федеральный закон от 29 декабря 2004 года 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189-ФЗ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введении в действие Жилищного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кодекса Российской Федерации»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«Гражданский кодекс Российской Федерации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(часть первая)» от 30.11.1994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51-ФЗ</a:t>
            </a:r>
            <a:endParaRPr lang="ru-RU" sz="2400" b="1" dirty="0" smtClean="0">
              <a:solidFill>
                <a:srgbClr val="303725"/>
              </a:solidFill>
            </a:endParaRPr>
          </a:p>
          <a:p>
            <a:pPr lvl="0">
              <a:spcAft>
                <a:spcPts val="1200"/>
              </a:spcAft>
              <a:buNone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76672"/>
            <a:ext cx="605055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ЗАКОНОДАТЕЛЬСТВО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154</a:t>
            </a:fld>
            <a:endParaRPr lang="ru-RU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714908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Федеральный закон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209-ФЗ </a:t>
            </a:r>
            <a:r>
              <a:rPr lang="ru-RU" sz="24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от 21.07.2014 г. 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государственной информационной системе </a:t>
            </a:r>
          </a:p>
          <a:p>
            <a:pPr lvl="0"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жилищно-коммунального хозяйства» .</a:t>
            </a:r>
          </a:p>
          <a:p>
            <a:pPr>
              <a:buNone/>
            </a:pPr>
            <a:endParaRPr lang="ru-RU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5.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Федеральный закон от 13.07.2015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218-ФЗ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 государственной регистрации недвижимости».</a:t>
            </a:r>
          </a:p>
          <a:p>
            <a:pPr>
              <a:spcAft>
                <a:spcPts val="600"/>
              </a:spcAft>
              <a:buNone/>
            </a:pPr>
            <a:endParaRPr lang="ru-RU" sz="2400" b="1" dirty="0" smtClean="0">
              <a:solidFill>
                <a:srgbClr val="303725"/>
              </a:solidFill>
            </a:endParaRPr>
          </a:p>
          <a:p>
            <a:pPr lvl="0">
              <a:spcAft>
                <a:spcPts val="1200"/>
              </a:spcAft>
              <a:buNone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76672"/>
            <a:ext cx="605055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ЗАКОНОДАТЕЛЬСТВО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155</a:t>
            </a:fld>
            <a:endParaRPr lang="ru-RU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64347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6.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Постановление Правительства РФ от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13.08.2006г.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№491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утверждении Правил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содержания общего имущества в многоквартирном доме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правил изменения размера платы за содержание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жилого помещения в случае оказания услуг 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выполнения работ по управлению, содержанию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ремонту общего имущества в многоквартирном доме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ненадлежащего качества и (или) с перерывами,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превышающими установленную  продолжительность». </a:t>
            </a:r>
          </a:p>
          <a:p>
            <a:pPr>
              <a:spcAft>
                <a:spcPts val="600"/>
              </a:spcAft>
              <a:buNone/>
            </a:pPr>
            <a:endParaRPr lang="ru-RU" sz="2400" b="1" dirty="0" smtClean="0">
              <a:solidFill>
                <a:srgbClr val="303725"/>
              </a:solidFill>
            </a:endParaRPr>
          </a:p>
          <a:p>
            <a:pPr lvl="0">
              <a:spcAft>
                <a:spcPts val="1200"/>
              </a:spcAft>
              <a:buNone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76672"/>
            <a:ext cx="605055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ЗАКОНОДАТЕЛЬСТВО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156</a:t>
            </a:fld>
            <a:endParaRPr lang="ru-RU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71490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7.</a:t>
            </a:r>
            <a:r>
              <a:rPr lang="ru-RU" sz="2800" b="1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solidFill>
                  <a:srgbClr val="303725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Приказ Минстроя России от 25.12.2015г. </a:t>
            </a:r>
          </a:p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№ 937/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«Об утверждении требований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оформлению протоколов общих собраний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многоквартирных домах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порядка передачи копий решений и протоколов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общих собраний собственников помещений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многоквартирных домах в уполномоченные органы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исполнительной власти субъектов Российской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Федерации, осуществляющие государственный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жилищный надзор».</a:t>
            </a:r>
            <a:endParaRPr lang="ru-RU" sz="2400" b="1" dirty="0" smtClean="0">
              <a:solidFill>
                <a:srgbClr val="303725"/>
              </a:solidFill>
            </a:endParaRPr>
          </a:p>
          <a:p>
            <a:pPr lvl="0">
              <a:spcAft>
                <a:spcPts val="1200"/>
              </a:spcAft>
              <a:buNone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476672"/>
            <a:ext cx="605055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ЗАКОНОДАТЕЛЬСТВО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157</a:t>
            </a:fld>
            <a:endParaRPr lang="ru-RU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721460"/>
            <a:ext cx="8496944" cy="4811996"/>
          </a:xfrm>
        </p:spPr>
        <p:txBody>
          <a:bodyPr>
            <a:normAutofit/>
          </a:bodyPr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636780"/>
            <a:ext cx="8358246" cy="1000132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158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00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pPr algn="ctr"/>
            <a:endParaRPr lang="ru-RU" sz="32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500042"/>
            <a:ext cx="8749636" cy="600079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571612"/>
          <a:ext cx="8715436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172"/>
                <a:gridCol w="2000264"/>
              </a:tblGrid>
              <a:tr h="428628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kumimoji="0" lang="ru-RU" sz="2000" b="1" kern="1200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ЖИЛИЩНО-КОММУНАЛЬНЫЕ УСЛУГИ</a:t>
                      </a:r>
                      <a:endParaRPr lang="ru-RU" sz="2000" b="1" dirty="0">
                        <a:solidFill>
                          <a:schemeClr val="tx1"/>
                        </a:solidFill>
                        <a:effectLst>
                          <a:outerShdw blurRad="50800" dist="38100" algn="tr" rotWithShape="0">
                            <a:prstClr val="black">
                              <a:alpha val="40000"/>
                            </a:prstClr>
                          </a:outerShdw>
                        </a:effectLst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размере платы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за содержание жилого помещения в МКД (управление УО или непосредственное управление)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ч.7 </a:t>
                      </a: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ст.156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none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ЖК </a:t>
                      </a:r>
                      <a:r>
                        <a:rPr lang="ru-RU" sz="1800" u="none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РФ</a:t>
                      </a:r>
                    </a:p>
                  </a:txBody>
                  <a:tcPr marL="68580" marR="68580" marT="0" marB="0"/>
                </a:tc>
              </a:tr>
              <a:tr h="78581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текущем ремонте</a:t>
                      </a: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общего имущества в МКД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п.4.1 ч.2 </a:t>
                      </a: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ст.44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none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ЖК </a:t>
                      </a:r>
                      <a:r>
                        <a:rPr lang="ru-RU" sz="1800" u="none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РФ</a:t>
                      </a:r>
                    </a:p>
                  </a:txBody>
                  <a:tcPr marL="68580" marR="68580" marT="0" marB="0"/>
                </a:tc>
              </a:tr>
              <a:tr h="142876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благоустройстве земельного участка, на котором расположен МКД и который относится к ОИ (размещение, обслуживание и эксплуатации элементов озеленения и благоустройства)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п.2.1 ч.2 </a:t>
                      </a: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ст.44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none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ЖК </a:t>
                      </a:r>
                      <a:r>
                        <a:rPr lang="ru-RU" sz="1800" u="none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РФ</a:t>
                      </a:r>
                    </a:p>
                  </a:txBody>
                  <a:tcPr marL="68580" marR="68580" marT="0" marB="0"/>
                </a:tc>
              </a:tr>
              <a:tr h="114300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u="sng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 заключении  прямых договоров</a:t>
                      </a:r>
                      <a:r>
                        <a:rPr lang="ru-RU" sz="200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 РСО, региональным оператором по обращению  с твердыми коммунальными отходами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п.4.4 ч.2 </a:t>
                      </a: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ст.44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none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ЖК </a:t>
                      </a:r>
                      <a:r>
                        <a:rPr lang="ru-RU" sz="1800" u="none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РФ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pPr algn="ctr"/>
            <a:endParaRPr lang="ru-RU" sz="32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500042"/>
            <a:ext cx="8749636" cy="600079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643050"/>
          <a:ext cx="8715436" cy="3691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172"/>
                <a:gridCol w="2000264"/>
              </a:tblGrid>
              <a:tr h="428628">
                <a:tc gridSpan="2">
                  <a:txBody>
                    <a:bodyPr/>
                    <a:lstStyle/>
                    <a:p>
                      <a:pPr algn="l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/>
                          <a:ea typeface="Calibri"/>
                          <a:cs typeface="Times New Roman"/>
                        </a:rPr>
                        <a:t>ГИС  ЖКХ</a:t>
                      </a:r>
                      <a:endParaRPr lang="ru-RU" sz="20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 использовании </a:t>
                      </a:r>
                      <a:r>
                        <a:rPr lang="ru-RU" sz="2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ГИС ЖКХ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 проведении ОСС в форме заочного голосования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п.3.2 ч.2 </a:t>
                      </a: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ст.44</a:t>
                      </a:r>
                      <a:r>
                        <a:rPr lang="ru-RU" sz="1800" b="1" u="non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ru-RU" sz="1800" b="1" u="none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none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1800" u="non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8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8581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 определении </a:t>
                      </a:r>
                      <a:r>
                        <a:rPr lang="ru-RU" sz="2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администратора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ОСС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п.3.3 ч.2 ст.44 </a:t>
                      </a:r>
                      <a:endParaRPr lang="ru-RU" sz="1800" u="sng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none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1800" u="none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800" u="none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4300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 порядке приема администратором </a:t>
                      </a:r>
                      <a:r>
                        <a:rPr lang="ru-RU" sz="2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сообщений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 проведении ОСС, решений по вопросам, поставленным на голосование, а также о </a:t>
                      </a:r>
                      <a:r>
                        <a:rPr lang="ru-RU" sz="2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продолжительности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голосования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п.3.4 ч.2 ст.44</a:t>
                      </a:r>
                      <a:r>
                        <a:rPr lang="ru-RU" sz="18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800" dirty="0" smtClean="0">
                        <a:solidFill>
                          <a:srgbClr val="0000FF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594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 использовании </a:t>
                      </a:r>
                      <a:r>
                        <a:rPr lang="ru-RU" sz="20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ГИС ЖКХ</a:t>
                      </a:r>
                      <a:r>
                        <a:rPr lang="ru-RU" sz="20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деятельности Совета МКД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ч.13 </a:t>
                      </a: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ст.161.1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РФ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2214554"/>
            <a:ext cx="8572560" cy="3881446"/>
          </a:xfrm>
        </p:spPr>
        <p:txBody>
          <a:bodyPr/>
          <a:lstStyle/>
          <a:p>
            <a:pPr algn="ctr">
              <a:spcAft>
                <a:spcPts val="1200"/>
              </a:spcAft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КАПРЕМОНТ ОБЩЕГО ИМУЩЕСТВА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СОБСТВЕННИКОВ ПОМЕЩЕНИЙ</a:t>
            </a:r>
          </a:p>
          <a:p>
            <a:pPr algn="ctr">
              <a:spcAft>
                <a:spcPts val="1200"/>
              </a:spcAft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В МКД</a:t>
            </a:r>
          </a:p>
          <a:p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КОМПЕТЕНЦИЯ ОСС</a:t>
            </a:r>
            <a:endParaRPr lang="ru-RU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786610" cy="184784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РЕШЕНИЯ,  ПРИНИМАЕМЫЕ  БОЛЬШИНСТВОМ  НЕ  МЕНЕЕ 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2/3  </a:t>
            </a:r>
            <a:r>
              <a:rPr lang="ru-RU" sz="24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ГОЛОСОВ  ОТ  ОБЩЕГО  ЧИСЛА</a:t>
            </a:r>
            <a:br>
              <a:rPr lang="ru-RU" sz="24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ea typeface="Verdana" pitchFamily="34" charset="0"/>
                <a:cs typeface="Verdana" pitchFamily="34" charset="0"/>
              </a:rPr>
              <a:t> ГОЛОСОВ  СОБСТВЕННИКОВ</a:t>
            </a:r>
            <a:endParaRPr lang="ru-RU" sz="24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000240"/>
            <a:ext cx="8892480" cy="442915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19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2844" y="2285992"/>
          <a:ext cx="8858312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172"/>
                <a:gridCol w="2143140"/>
              </a:tblGrid>
              <a:tr h="7143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ВОПРОС ПОВЕСТКИ ДНЯ ОСС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НОРМАТИВНОЕ ОБОСНОВАНИЕ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Определение размера взноса на капремонт превышающего минимальный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kumimoji="0" lang="ru-RU" sz="1800" u="sng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п.1.1-1 ч.2 ст.44</a:t>
                      </a:r>
                      <a:r>
                        <a:rPr kumimoji="0" lang="ru-RU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</a:p>
                    <a:p>
                      <a:r>
                        <a:rPr kumimoji="0" lang="ru-RU" sz="1800" u="sng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ч.1 ст.46</a:t>
                      </a:r>
                      <a:r>
                        <a:rPr kumimoji="0" lang="ru-RU" sz="1800" u="none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ЖК РФ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Заключение договора банковского вклада (депозита) и размещение временно свободных средств фонда на специальном депозите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928694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Получение ТСЖ, ЖСК, СПК, УО, собственниками помещений в МКД (при непосредственном способе управления) </a:t>
                      </a:r>
                      <a:r>
                        <a:rPr lang="ru-RU" sz="18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кредита или займа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на капремонт</a:t>
                      </a: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kumimoji="0" lang="ru-RU" sz="1800" u="sng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п.1.2 ч.2 ст.44, </a:t>
                      </a:r>
                      <a:endParaRPr kumimoji="0" lang="ru-RU" sz="1800" kern="1200" dirty="0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u="sng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ч.1 ст.46</a:t>
                      </a:r>
                      <a:r>
                        <a:rPr kumimoji="0" lang="ru-RU" sz="1800" u="none" kern="1200" baseline="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ЖК РФ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Определение </a:t>
                      </a:r>
                      <a:r>
                        <a:rPr lang="ru-RU" sz="18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существенных условий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кредитного договора или договора займа</a:t>
                      </a: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857784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ЖК РФ </a:t>
            </a:r>
            <a:r>
              <a:rPr lang="ru-RU" sz="2400" dirty="0" smtClean="0"/>
              <a:t>– Жилищный кодекс Российской Федерации;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ГК РФ </a:t>
            </a:r>
            <a:r>
              <a:rPr lang="ru-RU" sz="2400" dirty="0" smtClean="0"/>
              <a:t>– Гражданский кодекс Российской Федерации;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ОМСУ</a:t>
            </a:r>
            <a:r>
              <a:rPr lang="ru-RU" sz="2400" dirty="0" smtClean="0"/>
              <a:t> – орган местного самоуправления;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РСО</a:t>
            </a:r>
            <a:r>
              <a:rPr lang="ru-RU" sz="2400" dirty="0" smtClean="0">
                <a:ea typeface="PT Sans" panose="020B0503020203020204" pitchFamily="34" charset="-52"/>
              </a:rPr>
              <a:t> – </a:t>
            </a:r>
            <a:r>
              <a:rPr lang="ru-RU" sz="2400" dirty="0" err="1" smtClean="0">
                <a:ea typeface="PT Sans" panose="020B0503020203020204" pitchFamily="34" charset="-52"/>
              </a:rPr>
              <a:t>ресурсоснабжающая</a:t>
            </a:r>
            <a:r>
              <a:rPr lang="ru-RU" sz="2400" dirty="0" smtClean="0">
                <a:ea typeface="PT Sans" panose="020B0503020203020204" pitchFamily="34" charset="-52"/>
              </a:rPr>
              <a:t> организация;</a:t>
            </a:r>
          </a:p>
          <a:p>
            <a:pPr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ГЖИ</a:t>
            </a:r>
            <a:r>
              <a:rPr lang="ru-RU" sz="2400" dirty="0" smtClean="0"/>
              <a:t> – орган государственного жилищного надзора;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ГИС ЖКХ </a:t>
            </a:r>
            <a:r>
              <a:rPr lang="ru-RU" sz="2400" dirty="0" smtClean="0">
                <a:ea typeface="PT Sans" panose="020B0503020203020204" pitchFamily="34" charset="-52"/>
                <a:cs typeface="Open Sans" panose="020B0606030504020204" pitchFamily="34" charset="0"/>
              </a:rPr>
              <a:t>– государственная информационная система 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400" dirty="0" smtClean="0">
                <a:ea typeface="PT Sans" panose="020B0503020203020204" pitchFamily="34" charset="-52"/>
                <a:cs typeface="Open Sans" panose="020B0606030504020204" pitchFamily="34" charset="0"/>
              </a:rPr>
              <a:t>жилищно-коммунального хозяйства;</a:t>
            </a:r>
          </a:p>
          <a:p>
            <a:pPr>
              <a:spcAft>
                <a:spcPts val="600"/>
              </a:spcAft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1334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ПРИНЯТЫЕ СОКРАЩЕНИЯ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pPr algn="ctr"/>
            <a:endParaRPr lang="ru-RU" sz="32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500042"/>
            <a:ext cx="8749636" cy="600079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20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571612"/>
          <a:ext cx="8715436" cy="442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6610"/>
                <a:gridCol w="1928826"/>
              </a:tblGrid>
              <a:tr h="1285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Получение ТСЖ, ЖСК, СПК, УО, собственниками помещений в МКД </a:t>
                      </a:r>
                      <a:r>
                        <a:rPr lang="ru-RU" sz="2100" b="0" u="sng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гарантии, поручительства</a:t>
                      </a:r>
                      <a:r>
                        <a:rPr lang="ru-RU" sz="21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 кредиту или займу и утверждение условий  их получения</a:t>
                      </a:r>
                      <a:endParaRPr lang="ru-RU" sz="21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kumimoji="0" lang="ru-RU" sz="1800" b="0" u="sng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п.1.2 ч.2 ст.44, </a:t>
                      </a:r>
                      <a:endParaRPr kumimoji="0" lang="ru-RU" sz="1800" b="0" kern="1200" dirty="0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b="0" u="sng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ч.1 ст.46</a:t>
                      </a:r>
                    </a:p>
                    <a:p>
                      <a:r>
                        <a:rPr kumimoji="0"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ЖК РФ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822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1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Погашение</a:t>
                      </a:r>
                      <a:r>
                        <a:rPr kumimoji="0"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кредита или займа и уплате процентов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10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 счет средств фонда капремонта</a:t>
                      </a:r>
                      <a:endParaRPr lang="ru-RU" sz="210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1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8258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1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Оплата расходов</a:t>
                      </a:r>
                      <a:r>
                        <a:rPr lang="ru-RU" sz="2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на получение гарантии, </a:t>
                      </a:r>
                      <a:endParaRPr lang="ru-RU" sz="21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1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поручительства </a:t>
                      </a:r>
                      <a:r>
                        <a:rPr lang="ru-RU" sz="2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счет фонда капремонта</a:t>
                      </a:r>
                      <a:endParaRPr lang="ru-RU" sz="2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6703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100" u="sng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Решение</a:t>
                      </a:r>
                      <a:r>
                        <a:rPr lang="ru-RU" sz="21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о проведении капремонта</a:t>
                      </a:r>
                      <a:endParaRPr lang="ru-RU" sz="2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kumimoji="0" lang="ru-RU" sz="1800" u="sng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п.1 ч.2 ст.44, </a:t>
                      </a:r>
                      <a:endParaRPr kumimoji="0" lang="ru-RU" sz="1800" kern="1200" dirty="0" smtClean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800" u="sng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ч.1 ст.46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ЖК РФ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90291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100" u="sng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 источника</a:t>
                      </a:r>
                      <a:r>
                        <a:rPr lang="ru-RU" sz="2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финансирования</a:t>
                      </a:r>
                      <a:endParaRPr lang="ru-RU" sz="2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357166"/>
            <a:ext cx="6643734" cy="1633526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РЕШЕНИЯ,  ПРИНИМАЕМЫЕ  БОЛЬШИНСТВОМ  НЕ  МЕНЕЕ  </a:t>
            </a:r>
            <a:br>
              <a:rPr lang="ru-RU" sz="25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5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50 %</a:t>
            </a:r>
            <a:r>
              <a:rPr lang="ru-RU" sz="25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ГОЛОСОВ  ОТ  ОБЩЕГО  ЧИСЛА</a:t>
            </a:r>
            <a:br>
              <a:rPr lang="ru-RU" sz="25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5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ГОЛОСОВ  СОБСТВЕННИКОВ</a:t>
            </a:r>
            <a:endParaRPr lang="ru-RU" sz="25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571744"/>
            <a:ext cx="8749636" cy="392909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21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714620"/>
          <a:ext cx="8715436" cy="2071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3734"/>
                <a:gridCol w="2071702"/>
              </a:tblGrid>
              <a:tr h="7858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ВОПРОС ПОВЕСТКИ ДНЯ ОСС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НОРМАТИВНОЕ ОБОСНОВАНИЕ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или изменение фонда капремонта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r>
                        <a:rPr kumimoji="0" lang="ru-RU" sz="1800" u="sng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п.1.1-1 ч.2 ст.44</a:t>
                      </a:r>
                      <a:r>
                        <a:rPr kumimoji="0" lang="ru-RU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    </a:t>
                      </a:r>
                      <a:r>
                        <a:rPr kumimoji="0" lang="ru-RU" sz="1800" u="sng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ч.1 ст.46</a:t>
                      </a:r>
                      <a:r>
                        <a:rPr kumimoji="0" lang="ru-RU" sz="1800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ЖК РФ</a:t>
                      </a:r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ru-RU" sz="2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владельца </a:t>
                      </a:r>
                      <a:r>
                        <a:rPr lang="ru-RU" sz="2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спецсчета</a:t>
                      </a:r>
                      <a:endParaRPr lang="ru-RU" sz="2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643734" cy="1919278"/>
          </a:xfrm>
        </p:spPr>
        <p:txBody>
          <a:bodyPr>
            <a:normAutofit/>
          </a:bodyPr>
          <a:lstStyle/>
          <a:p>
            <a:pPr algn="ctr"/>
            <a:r>
              <a:rPr lang="ru-RU" sz="26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РЕШЕНИЯ,  ПРИНИМАЕМЫЕ  БОЛЬШИНСТВОМ </a:t>
            </a:r>
            <a:br>
              <a:rPr lang="ru-RU" sz="26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6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НЕ  МЕНЕЕ  </a:t>
            </a:r>
            <a:r>
              <a:rPr lang="ru-RU" sz="26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50 %</a:t>
            </a:r>
            <a:r>
              <a:rPr lang="ru-RU" sz="26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 ГОЛОСОВ  </a:t>
            </a:r>
            <a:br>
              <a:rPr lang="ru-RU" sz="26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600" b="1" dirty="0" smtClean="0">
                <a:solidFill>
                  <a:schemeClr val="tx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ОТ  ПРИСУТСТВУЮЩИХ  НА  ОСС </a:t>
            </a:r>
            <a:endParaRPr lang="ru-RU" sz="2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2143116"/>
            <a:ext cx="8749636" cy="4357718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22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2357430"/>
          <a:ext cx="8715436" cy="40719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43734"/>
                <a:gridCol w="2071702"/>
              </a:tblGrid>
              <a:tr h="6429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ВОПРОС ПОВЕСТКИ ДНЯ ОСС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НОРМАТИВНОЕ ОБОСНОВАНИЕ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1438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кредитной организации для открытия </a:t>
                      </a:r>
                      <a:r>
                        <a:rPr lang="ru-RU" sz="2000" dirty="0" err="1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спецсчета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на капремонт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п.5 ч.4 ст.170</a:t>
                      </a:r>
                      <a:r>
                        <a:rPr lang="ru-RU" sz="18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         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ч.1 ст.46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ЖК РФ</a:t>
                      </a: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 размера взноса на капремонт равного минимальному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п.1 ч.4 ст.170</a:t>
                      </a:r>
                      <a:r>
                        <a:rPr lang="ru-RU" sz="1800" u="sng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         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ч.1 ст.46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ЖК РФ</a:t>
                      </a: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Выбор лица, уполномоченного на представление платежных документов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kumimoji="0" lang="ru-RU" sz="1800" u="sng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ч.3.1 ст.175, ч.1 ст.46</a:t>
                      </a:r>
                      <a:r>
                        <a:rPr kumimoji="0" lang="ru-RU" sz="1800" u="none" kern="120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ЖК РФ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4294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 порядка представления платежных </a:t>
                      </a:r>
                      <a:r>
                        <a:rPr lang="ru-RU" sz="20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документов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Определение размера расходов на представление платежных документов условий оплаты этих услуг 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76204"/>
          </a:xfrm>
        </p:spPr>
        <p:txBody>
          <a:bodyPr>
            <a:normAutofit fontScale="90000"/>
          </a:bodyPr>
          <a:lstStyle/>
          <a:p>
            <a:pPr algn="ctr"/>
            <a:endParaRPr lang="ru-RU" sz="32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500042"/>
            <a:ext cx="8749636" cy="6000792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23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2" y="1571612"/>
          <a:ext cx="8715436" cy="43881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5172"/>
                <a:gridCol w="2000264"/>
              </a:tblGrid>
              <a:tr h="10001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Утверждение перечня услуг и (или) работ по капитальному ремонту 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п.1 ч.5,</a:t>
                      </a:r>
                      <a:r>
                        <a:rPr lang="ru-RU" sz="1800" b="0" u="none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п.1 ч.5.1 ст.189</a:t>
                      </a:r>
                      <a:r>
                        <a:rPr lang="ru-RU" sz="1800" b="0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  </a:t>
                      </a:r>
                      <a:r>
                        <a:rPr lang="ru-RU" sz="1800" b="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ч.1 ст.46</a:t>
                      </a:r>
                      <a:r>
                        <a:rPr lang="ru-RU" sz="1800" b="0" u="none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ЖК РФ</a:t>
                      </a:r>
                    </a:p>
                    <a:p>
                      <a:pPr algn="l">
                        <a:spcAft>
                          <a:spcPts val="600"/>
                        </a:spcAft>
                      </a:pP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1000132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Утверждение предельно допустимой стоимости  услуг/работ по капремонту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п.2 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ч.5,</a:t>
                      </a:r>
                      <a:r>
                        <a:rPr lang="ru-RU" sz="1800" u="none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п.2 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ч.5.1 ст. 189,</a:t>
                      </a:r>
                      <a:r>
                        <a:rPr lang="ru-RU" sz="1800" u="none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ч.1 ст.46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ЖК РФ</a:t>
                      </a:r>
                    </a:p>
                  </a:txBody>
                  <a:tcPr marL="68580" marR="68580" marT="0" marB="0"/>
                </a:tc>
              </a:tr>
              <a:tr h="1500198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Определение лица, которое от имени всех собственников помещений в  МКД уполномочено участвовать в приемке оказанных услуг/выполненных работ по капремонту, в том числе подписывать соответствующие акты</a:t>
                      </a:r>
                      <a:endParaRPr lang="ru-RU" sz="20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п.3 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ч.5,</a:t>
                      </a:r>
                      <a:r>
                        <a:rPr lang="ru-RU" sz="1800" u="none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u="none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п.5 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ч.5.1 ст. 189,</a:t>
                      </a:r>
                      <a:r>
                        <a:rPr lang="ru-RU" sz="1800" u="none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ч.1 ст.46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ЖК РФ</a:t>
                      </a:r>
                    </a:p>
                  </a:txBody>
                  <a:tcPr marL="68580" marR="68580" marT="0" marB="0"/>
                </a:tc>
              </a:tr>
              <a:tr h="714380">
                <a:tc>
                  <a:txBody>
                    <a:bodyPr/>
                    <a:lstStyle/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20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Утверждение сроков проведения капремонта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п.3 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ч.5.1 </a:t>
                      </a: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ст.189</a:t>
                      </a: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endParaRPr lang="ru-RU" sz="1800" dirty="0">
                        <a:solidFill>
                          <a:srgbClr val="0000FF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600"/>
                        </a:spcAft>
                      </a:pPr>
                      <a:r>
                        <a:rPr lang="ru-RU" sz="1800" u="sng" dirty="0"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ч.1 ст.46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ЖК РФ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76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1) Если собственниками помещений в МКД </a:t>
            </a:r>
            <a:r>
              <a:rPr lang="ru-RU" u="sng" dirty="0" smtClean="0"/>
              <a:t>принято</a:t>
            </a:r>
          </a:p>
          <a:p>
            <a:pPr>
              <a:buNone/>
            </a:pPr>
            <a:r>
              <a:rPr lang="ru-RU" u="sng" dirty="0" smtClean="0"/>
              <a:t>решение</a:t>
            </a:r>
            <a:r>
              <a:rPr lang="ru-RU" dirty="0" smtClean="0"/>
              <a:t> об определении размера ежемесячного взноса</a:t>
            </a:r>
          </a:p>
          <a:p>
            <a:pPr>
              <a:buNone/>
            </a:pPr>
            <a:r>
              <a:rPr lang="ru-RU" dirty="0" smtClean="0"/>
              <a:t>на капитальный ремонт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размере минимального </a:t>
            </a:r>
          </a:p>
          <a:p>
            <a:pPr>
              <a:buNone/>
            </a:pPr>
            <a:r>
              <a:rPr lang="ru-RU" dirty="0" smtClean="0"/>
              <a:t>размера взноса, установленного </a:t>
            </a:r>
            <a:r>
              <a:rPr lang="ru-RU" u="sng" dirty="0" smtClean="0"/>
              <a:t>нормативным</a:t>
            </a:r>
          </a:p>
          <a:p>
            <a:pPr>
              <a:buNone/>
            </a:pPr>
            <a:r>
              <a:rPr lang="ru-RU" u="sng" dirty="0" smtClean="0"/>
              <a:t>правовым актом субъекта</a:t>
            </a:r>
            <a:r>
              <a:rPr lang="ru-RU" dirty="0" smtClean="0"/>
              <a:t> РФ, </a:t>
            </a:r>
            <a:r>
              <a:rPr lang="ru-RU" u="sng" dirty="0" smtClean="0"/>
              <a:t>перечень</a:t>
            </a:r>
            <a:r>
              <a:rPr lang="ru-RU" dirty="0" smtClean="0"/>
              <a:t> услуг и (или)</a:t>
            </a:r>
          </a:p>
          <a:p>
            <a:pPr>
              <a:buNone/>
            </a:pPr>
            <a:r>
              <a:rPr lang="ru-RU" dirty="0" smtClean="0"/>
              <a:t>работ по капитальному ремонту и </a:t>
            </a:r>
            <a:r>
              <a:rPr lang="ru-RU" u="sng" dirty="0" smtClean="0"/>
              <a:t>сроки</a:t>
            </a:r>
            <a:r>
              <a:rPr lang="ru-RU" dirty="0" smtClean="0"/>
              <a:t> проведения</a:t>
            </a:r>
          </a:p>
          <a:p>
            <a:pPr>
              <a:buNone/>
            </a:pPr>
            <a:r>
              <a:rPr lang="ru-RU" dirty="0" smtClean="0"/>
              <a:t>капитального ремонта общего имущества в таком доме</a:t>
            </a:r>
          </a:p>
          <a:p>
            <a:pPr>
              <a:buNone/>
            </a:pPr>
            <a:r>
              <a:rPr lang="ru-RU" dirty="0" smtClean="0"/>
              <a:t>определяются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 региональной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программо</a:t>
            </a:r>
            <a:r>
              <a:rPr lang="ru-RU" dirty="0" smtClean="0"/>
              <a:t>й капитального ремонта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 4.1 ст. 170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ЖК РФ).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19146"/>
          </a:xfrm>
        </p:spPr>
        <p:txBody>
          <a:bodyPr>
            <a:normAutofit/>
          </a:bodyPr>
          <a:lstStyle/>
          <a:p>
            <a:pPr algn="ctr"/>
            <a:r>
              <a:rPr lang="ru-RU" sz="4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ВНИМАНИЕ!</a:t>
            </a:r>
            <a:endParaRPr lang="ru-RU" sz="4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45295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2) Собственники помещений в МКД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вправе</a:t>
            </a:r>
            <a:r>
              <a:rPr lang="ru-RU" dirty="0" smtClean="0"/>
              <a:t> принять</a:t>
            </a:r>
          </a:p>
          <a:p>
            <a:pPr>
              <a:buNone/>
            </a:pPr>
            <a:r>
              <a:rPr lang="ru-RU" dirty="0" smtClean="0"/>
              <a:t>решение о проведении капитального ремонта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более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ранние сроки</a:t>
            </a:r>
            <a:r>
              <a:rPr lang="ru-RU" dirty="0" smtClean="0"/>
              <a:t>, чем установлено региональной</a:t>
            </a:r>
          </a:p>
          <a:p>
            <a:pPr>
              <a:buNone/>
            </a:pPr>
            <a:r>
              <a:rPr lang="ru-RU" dirty="0" smtClean="0"/>
              <a:t>программой, если на дату принятия данного решения</a:t>
            </a:r>
          </a:p>
          <a:p>
            <a:pPr>
              <a:buNone/>
            </a:pPr>
            <a:r>
              <a:rPr lang="ru-RU" dirty="0" smtClean="0"/>
              <a:t>средств на </a:t>
            </a:r>
            <a:r>
              <a:rPr lang="ru-RU" u="sng" dirty="0" smtClean="0"/>
              <a:t>специально</a:t>
            </a:r>
            <a:r>
              <a:rPr lang="ru-RU" dirty="0" smtClean="0"/>
              <a:t>м счете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достаточно для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финансирования</a:t>
            </a:r>
            <a:r>
              <a:rPr lang="ru-RU" dirty="0" smtClean="0"/>
              <a:t> капитального ремонта или выбраны</a:t>
            </a:r>
          </a:p>
          <a:p>
            <a:pPr>
              <a:buNone/>
            </a:pPr>
            <a:r>
              <a:rPr lang="ru-RU" u="sng" dirty="0" smtClean="0"/>
              <a:t>иные способы</a:t>
            </a:r>
            <a:r>
              <a:rPr lang="ru-RU" dirty="0" smtClean="0"/>
              <a:t> его финансирования </a:t>
            </a:r>
          </a:p>
          <a:p>
            <a:pPr>
              <a:buNone/>
            </a:pPr>
            <a:r>
              <a:rPr lang="ru-RU" dirty="0" smtClean="0"/>
              <a:t>(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 4.1 ст. 170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ЖК РФ).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38151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Федеральный закон от 29 июля 2017 г. № 257-ФЗ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«О внесении изменений в Жилищный кодекс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Российской Федерации»: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ru-RU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1) Изменились вопросы, которые необходимо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решить  собственникам, чтобы провести КР.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142984"/>
            <a:ext cx="8643998" cy="52864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890"/>
          </a:xfrm>
        </p:spPr>
        <p:txBody>
          <a:bodyPr>
            <a:normAutofit fontScale="90000"/>
          </a:bodyPr>
          <a:lstStyle/>
          <a:p>
            <a:pPr algn="ctr"/>
            <a:endParaRPr lang="ru-RU" sz="40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1428736"/>
          <a:ext cx="8858313" cy="4857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71"/>
                <a:gridCol w="4262467"/>
                <a:gridCol w="1643075"/>
              </a:tblGrid>
              <a:tr h="417978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БЫЛО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СТАЛО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300" b="1" dirty="0" smtClean="0">
                          <a:solidFill>
                            <a:schemeClr val="tx1"/>
                          </a:solidFill>
                          <a:latin typeface="Verdana"/>
                          <a:ea typeface="Times New Roman"/>
                          <a:cs typeface="Times New Roman"/>
                        </a:rPr>
                        <a:t>ОБОСНОВАНИЕ</a:t>
                      </a:r>
                      <a:endParaRPr lang="ru-RU" sz="13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84455" marR="84455" marT="42545" marB="42545" anchor="ctr"/>
                </a:tc>
              </a:tr>
              <a:tr h="4439806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i="1" dirty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Вне зависимости от способа формирования фонда капремонта</a:t>
                      </a: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чтобы провести капремонт, на общем собрании собственники помещений в МКД должны определить или утвердить: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перечень услуг, работ по капремонту;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смету расходов на капремонт;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сроки проведения капремонта;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источники финансирования капремонта;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SzPts val="1000"/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лицо, которое от имени всех собственников уполномочено участвовать в приемке оказанных услуг, выполненных работ, в том числе подписывать акты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</a:p>
                  </a:txBody>
                  <a:tcPr marL="84455" marR="84455" marT="42545" marB="42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180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Перечень вопросов, по которым собственники помещений в МКД должны принять решения, чтобы провести капремонт, </a:t>
                      </a:r>
                      <a:r>
                        <a:rPr lang="ru-RU" sz="1200" b="1" i="1" dirty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зависит от способа формирования фонда.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Если фонд формируется на счете регионального оператора, собственники должны определить или утвердить: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SzPts val="1000"/>
                        <a:buFont typeface="Symbol"/>
                        <a:buChar char=""/>
                        <a:tabLst>
                          <a:tab pos="202565" algn="l"/>
                        </a:tabLst>
                      </a:pPr>
                      <a:r>
                        <a:rPr lang="ru-RU" sz="1200" b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перечень услуг, работ по капремонту;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SzPts val="1000"/>
                        <a:buFont typeface="Symbol"/>
                        <a:buChar char=""/>
                        <a:tabLst>
                          <a:tab pos="20256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предельно допустимую стоимость услуг, работ по капремонту;</a:t>
                      </a:r>
                    </a:p>
                    <a:p>
                      <a:pPr marL="342900" lvl="0" indent="-342900">
                        <a:spcAft>
                          <a:spcPts val="1800"/>
                        </a:spcAft>
                        <a:buSzPts val="1000"/>
                        <a:buFont typeface="Symbol"/>
                        <a:buChar char=""/>
                        <a:tabLst>
                          <a:tab pos="202565" algn="l"/>
                        </a:tabLst>
                      </a:pPr>
                      <a:r>
                        <a:rPr lang="ru-RU" sz="1200" b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лицо, которое от имени всех собственников будет участвовать в приемке оказанных услуг, выполненных работ, в том числе подписывать акты.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Если фонд формируется на специальном счете, собственники также должны определить или утвердить: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SzPts val="1000"/>
                        <a:buFont typeface="Symbol"/>
                        <a:buChar char=""/>
                        <a:tabLst>
                          <a:tab pos="22225" algn="l"/>
                          <a:tab pos="213360" algn="l"/>
                        </a:tabLst>
                      </a:pPr>
                      <a:r>
                        <a:rPr lang="ru-RU" sz="1200" b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сроки проведения капремонта;</a:t>
                      </a:r>
                    </a:p>
                    <a:p>
                      <a:pPr marL="342900" lvl="0" indent="-342900">
                        <a:spcAft>
                          <a:spcPts val="600"/>
                        </a:spcAft>
                        <a:buSzPts val="1000"/>
                        <a:buFont typeface="Symbol"/>
                        <a:buChar char=""/>
                        <a:tabLst>
                          <a:tab pos="22225" algn="l"/>
                          <a:tab pos="213360" algn="l"/>
                        </a:tabLst>
                      </a:pPr>
                      <a:r>
                        <a:rPr lang="ru-RU" sz="1200" b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источники финансирования капремонта</a:t>
                      </a: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84455" marR="84455" marT="42545" marB="42545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2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Ч.ч.5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</a:t>
                      </a:r>
                      <a:r>
                        <a:rPr lang="ru-RU" sz="1200" u="sng" dirty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5.1</a:t>
                      </a: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200" u="sng" dirty="0" smtClean="0">
                          <a:solidFill>
                            <a:srgbClr val="0000FF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ст.189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  ЖК</a:t>
                      </a: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 РФ</a:t>
                      </a:r>
                    </a:p>
                  </a:txBody>
                  <a:tcPr marL="84455" marR="84455" marT="42545" marB="42545" anchor="ctr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4529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Долги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вносам на капремонт </a:t>
            </a:r>
          </a:p>
          <a:p>
            <a:pPr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государственной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муниципальной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собственности больше 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переходят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новым</a:t>
            </a:r>
          </a:p>
          <a:p>
            <a:pPr>
              <a:spcAft>
                <a:spcPts val="24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 3 ст. 158 ЖК 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Автоматизированные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информационно-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измерительные системы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учета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потребления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коммунальных ресурсов и коммунальных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услуг теперь можно установить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 счет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средств фонда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капремонта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 2 ст. 166 ЖК 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71490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4) Новое основание для переноса срока КР, </a:t>
            </a:r>
          </a:p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для которого не требуется решение ОСС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 4 ч. 4 ст. 168 ЖК 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МКД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невозможно провести или закончить</a:t>
            </a:r>
          </a:p>
          <a:p>
            <a:pPr>
              <a:buNone/>
            </a:pP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начатые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работы по капремонту, так как собственники,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или организация, выполняющая работы и услуги по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содержанию и ремонту общего имущества в МКД,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допустили подрядную организацию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18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 выполнению работ и услуг по капремонту ОИ.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Порядок определения невозможности провести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капремонт устанавливает субъект РФ.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ЕГРП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400" dirty="0" smtClean="0"/>
              <a:t>- Единый государственный реестр прав на недвижимое имущество и сделок с ним;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ГКН</a:t>
            </a:r>
            <a:r>
              <a:rPr lang="ru-RU" sz="2400" b="1" dirty="0" smtClean="0"/>
              <a:t> </a:t>
            </a:r>
            <a:r>
              <a:rPr lang="ru-RU" sz="2400" dirty="0" smtClean="0"/>
              <a:t>- государственный кадастр недвижимости; 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ЕГРН </a:t>
            </a:r>
            <a:r>
              <a:rPr lang="ru-RU" sz="2400" b="1" dirty="0" smtClean="0"/>
              <a:t>- </a:t>
            </a:r>
            <a:r>
              <a:rPr lang="ru-RU" sz="2400" dirty="0" smtClean="0"/>
              <a:t>Единый государственный реестр недвижимости (государственный информационный ресурс, содержащий данные об объектах недвижимости на территории Российской Федерации).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1 января 2017 года ЕГРП и ГКН объединены в  ЕГРН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КС РФ </a:t>
            </a:r>
            <a:r>
              <a:rPr lang="ru-RU" sz="2400" dirty="0" smtClean="0"/>
              <a:t>– Конституционный суд Российской Федерации;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 РФ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dirty="0" smtClean="0"/>
              <a:t>– Верховный суд Российской Федерации;</a:t>
            </a:r>
          </a:p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 РФ </a:t>
            </a:r>
            <a:r>
              <a:rPr lang="ru-RU" sz="2400" dirty="0" smtClean="0"/>
              <a:t>– Верховный Арбитражный суд Российской Федерации.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1334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ПРИНЯТЫЕ СОКРАЩЕНИЯ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97683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5) Собственник нежилого помещения может</a:t>
            </a:r>
          </a:p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оплачивать взносы в </a:t>
            </a:r>
            <a:r>
              <a:rPr lang="ru-RU" sz="2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особом порядке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 170 ЖК РФ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Региональный оператор или лицо, избранное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собственниками для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начисления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взносов на КР, вправе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направить платежный документ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однократно в течение</a:t>
            </a:r>
          </a:p>
          <a:p>
            <a:pPr>
              <a:spcAft>
                <a:spcPts val="6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первого расчетного периода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предстоящего года.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 должен содержать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расчет  размеров взноса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календарный год.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 нежилого помещения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вправе оплатить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этот документ либо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единовременно в следующем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месяце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либо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ежемесячно равными долями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течение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календарного года в сроки, установленные для внесения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платы за ЖКУ.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Иной порядок может устанавливать субъект РФ.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УО или жилищные объединения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обязали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инициировать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общее собрание, если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накопили долг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 взносам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капремонт у  РО – владельца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специального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счета 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 9.1 ст. 173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 РФ).</a:t>
            </a:r>
          </a:p>
          <a:p>
            <a:pPr>
              <a:buNone/>
            </a:pPr>
            <a:r>
              <a:rPr lang="ru-RU" sz="2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Управляющая организация представляет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собственникам в МКД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предложения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 проведении капремонта.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Порядок направления предложений устанавливает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субъект РФ 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 3 ст. 189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 РФ).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762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8) Дополнен перечень операций </a:t>
            </a:r>
          </a:p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спецсчету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 4.1, 4.2 ч. 1 ст. 177 ЖК РФ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ru-RU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Теперь можно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lvl="0">
              <a:spcBef>
                <a:spcPts val="0"/>
              </a:spcBef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списать денежные средства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во исполнение 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вступившего в законную силу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решения суда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списать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ошибочно зачисл</a:t>
            </a:r>
            <a:r>
              <a:rPr lang="ru-RU" sz="25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енные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</a:t>
            </a:r>
            <a:endParaRPr lang="ru-RU" sz="2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денежные средства, если они связаны с ошибкой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плательщика либо кредитной организации, при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представлении владельцем </a:t>
            </a:r>
            <a:r>
              <a:rPr lang="ru-RU" sz="25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спецсчета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заявления 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 возврат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денежных средств, а также документа,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подтверждающего оплату</a:t>
            </a:r>
            <a:r>
              <a:rPr lang="ru-RU" sz="2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.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76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9)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капремонт в МКД, собственники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помещений в котором формируют ФКР на</a:t>
            </a:r>
          </a:p>
          <a:p>
            <a:pPr>
              <a:buNone/>
            </a:pPr>
            <a:r>
              <a:rPr lang="ru-RU" sz="2400" u="sng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спецсчете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проведен в срок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предусмотренный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региональной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программой,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орган МСУ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принимает</a:t>
            </a:r>
          </a:p>
          <a:p>
            <a:pPr>
              <a:spcAft>
                <a:spcPts val="18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решение о формировании ФКР на счете РО.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Это правило не применяется, если у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собственников помещений в МКД есть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непогашенный кредит или  заем на капремонт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 7 ст. 189 ЖК РФ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381512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 44 ЖК РФ (ч.1.1):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Лица,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принявшие от застройщика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после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выдачи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ему разрешения на ввод  МКД в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эксплуатацию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помещения в данном доме по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передаточному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Акту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иному документу о передаче,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вправе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принимать участие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ОСС и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принимать решения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вопросам, отнесенным к компетенции ОСС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в течение года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</a:t>
            </a: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дня выдачи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разрешения на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ввод  МКД  в эксплуатацию.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ФЕДЕРАЛЬНЫЙ ЗАКОН </a:t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от </a:t>
            </a: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31.12.2017 </a:t>
            </a:r>
            <a:r>
              <a:rPr lang="ru-RU" sz="3600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Verdana" pitchFamily="34" charset="0"/>
                <a:cs typeface="Times New Roman" pitchFamily="18" charset="0"/>
              </a:rPr>
              <a:t>№ 485-ФЗ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84784"/>
            <a:ext cx="8429684" cy="4873174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1) Инициирование ОСС.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2) Подготовка к проведению ОСС.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3) Сообщение собственникам о проведении ОСС.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4) Проведение ОСС.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5) Подсчет голосов по вопросам повестки дня.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6) Оформление результатов голосования.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7) Уведомление об итогах голосования и принятых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dirty="0" smtClean="0"/>
              <a:t>решениях всех собственников.</a:t>
            </a:r>
          </a:p>
          <a:p>
            <a:pPr>
              <a:spcBef>
                <a:spcPts val="0"/>
              </a:spcBef>
              <a:buNone/>
            </a:pPr>
            <a:r>
              <a:rPr lang="ru-RU" dirty="0" smtClean="0"/>
              <a:t>8) Передача копий решений и протокола ОСС.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  </a:t>
            </a:r>
            <a:r>
              <a:rPr lang="ru-RU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ПРОВЕДЕНИЯ ОСС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643050"/>
          <a:ext cx="8572560" cy="4240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008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44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Кто может быть инициатором</a:t>
                      </a:r>
                      <a:endParaRPr lang="ru-RU" sz="21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1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Нормативное обоснование</a:t>
                      </a:r>
                      <a:endParaRPr lang="ru-RU" sz="21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69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latin typeface="+mn-lt"/>
                          <a:ea typeface="Times New Roman"/>
                        </a:rPr>
                        <a:t>Один </a:t>
                      </a:r>
                      <a:r>
                        <a:rPr lang="ru-RU" sz="1800" b="0" dirty="0">
                          <a:latin typeface="+mn-lt"/>
                          <a:ea typeface="Times New Roman"/>
                        </a:rPr>
                        <a:t>или несколько собственников </a:t>
                      </a:r>
                      <a:r>
                        <a:rPr lang="ru-RU" sz="1800" b="0" dirty="0" smtClean="0">
                          <a:latin typeface="+mn-lt"/>
                          <a:ea typeface="Times New Roman"/>
                        </a:rPr>
                        <a:t>в </a:t>
                      </a:r>
                      <a:r>
                        <a:rPr lang="ru-RU" sz="1800" b="0" dirty="0">
                          <a:latin typeface="+mn-lt"/>
                          <a:ea typeface="Times New Roman"/>
                        </a:rPr>
                        <a:t>МКД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ч.2</a:t>
                      </a:r>
                      <a:r>
                        <a:rPr lang="ru-RU" sz="1800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ст.45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ЖК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РФ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>
                          <a:latin typeface="+mn-lt"/>
                          <a:ea typeface="Times New Roman"/>
                        </a:rPr>
                        <a:t>УО, осуществляющая управление </a:t>
                      </a:r>
                      <a:r>
                        <a:rPr lang="ru-RU" sz="1800" b="0" dirty="0" smtClean="0">
                          <a:latin typeface="+mn-lt"/>
                          <a:ea typeface="Times New Roman"/>
                        </a:rPr>
                        <a:t>МКД </a:t>
                      </a:r>
                      <a:r>
                        <a:rPr lang="ru-RU" sz="1800" b="0" dirty="0">
                          <a:latin typeface="+mn-lt"/>
                          <a:ea typeface="Times New Roman"/>
                        </a:rPr>
                        <a:t>по договору управления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ч.7 ст. 45</a:t>
                      </a:r>
                      <a:r>
                        <a:rPr lang="ru-RU" sz="1800" b="1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ЖК </a:t>
                      </a:r>
                      <a:r>
                        <a:rPr lang="ru-RU" sz="180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РФ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572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0" dirty="0" smtClean="0"/>
                        <a:t>УК, ТСЖ, ЖК, ЖСК по письменному обращению собственников, обладающих не менее чем </a:t>
                      </a:r>
                      <a:r>
                        <a:rPr lang="ru-RU" sz="18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10%</a:t>
                      </a:r>
                      <a:r>
                        <a:rPr lang="ru-RU" sz="1800" b="0" dirty="0" smtClean="0"/>
                        <a:t> общего количества голосов в МКД</a:t>
                      </a:r>
                      <a:endParaRPr lang="ru-RU" sz="1800" b="0" dirty="0"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ч.6 ст. 45</a:t>
                      </a:r>
                      <a:r>
                        <a:rPr lang="ru-RU" sz="1800" b="1" u="none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ЖК РФ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85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smtClean="0">
                          <a:latin typeface="+mn-lt"/>
                          <a:ea typeface="Times New Roman"/>
                        </a:rPr>
                        <a:t>Региональный оператор, УК, ТСЖ, ЖК, ЖСК (владельцы  </a:t>
                      </a:r>
                      <a:r>
                        <a:rPr lang="ru-RU" sz="1800" b="0" dirty="0" err="1" smtClean="0">
                          <a:latin typeface="+mn-lt"/>
                          <a:ea typeface="Times New Roman"/>
                        </a:rPr>
                        <a:t>спецсчета</a:t>
                      </a:r>
                      <a:r>
                        <a:rPr lang="ru-RU" sz="1800" b="0" dirty="0" smtClean="0">
                          <a:latin typeface="+mn-lt"/>
                          <a:ea typeface="Times New Roman"/>
                        </a:rPr>
                        <a:t>)  для формирования фонда капремонта по вопросу выбора иной кредитной организации, если текущая не соответствует требованиям </a:t>
                      </a:r>
                      <a:r>
                        <a:rPr lang="ru-RU" sz="1800" b="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ч. 2 ст. 176  </a:t>
                      </a:r>
                      <a:r>
                        <a:rPr lang="ru-RU" sz="1800" b="0" dirty="0" smtClean="0">
                          <a:latin typeface="+mn-lt"/>
                          <a:ea typeface="Times New Roman"/>
                        </a:rPr>
                        <a:t>ЖК РФ.</a:t>
                      </a:r>
                      <a:endParaRPr lang="ru-RU" sz="1800" b="0" dirty="0"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ч.2.1</a:t>
                      </a:r>
                      <a:r>
                        <a:rPr lang="ru-RU" sz="1800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ст.176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ЖК РФ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0"/>
            <a:ext cx="6515088" cy="10715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ИНИЦИАТОРЫ ОСС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38636"/>
          </a:xfrm>
        </p:spPr>
        <p:txBody>
          <a:bodyPr/>
          <a:lstStyle/>
          <a:p>
            <a:pPr>
              <a:spcAft>
                <a:spcPts val="6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Лица,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Verdana" pitchFamily="34" charset="0"/>
                <a:cs typeface="Arial" pitchFamily="34" charset="0"/>
              </a:rPr>
              <a:t>принявшие от застройщика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после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выдачи ему разрешения на ввод  МКД в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эксплуатацию помещения в данном доме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передаточному акту или иному</a:t>
            </a:r>
          </a:p>
          <a:p>
            <a:pPr>
              <a:spcAft>
                <a:spcPts val="6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документу о передаче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могут быть</a:t>
            </a:r>
          </a:p>
          <a:p>
            <a:pPr>
              <a:spcAft>
                <a:spcPts val="6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инициаторами ОСС!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14546" y="404664"/>
            <a:ext cx="6643734" cy="88119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36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409571"/>
          <a:ext cx="8715438" cy="49170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434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7163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33545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По какому вопросу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В каком случае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Нормативное обоснование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8581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600" b="1" dirty="0" smtClean="0">
                          <a:latin typeface="+mn-lt"/>
                          <a:ea typeface="Calibri"/>
                          <a:cs typeface="Times New Roman"/>
                        </a:rPr>
                        <a:t>Выбор способа формирования</a:t>
                      </a:r>
                      <a:r>
                        <a:rPr lang="ru-RU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 ФКР</a:t>
                      </a:r>
                      <a:endParaRPr lang="ru-RU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решение о выборе способа формирования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ФКР</a:t>
                      </a:r>
                      <a:r>
                        <a:rPr lang="ru-RU" sz="1800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было принято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на ОСС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Ч.6</a:t>
                      </a:r>
                      <a:r>
                        <a:rPr lang="ru-RU" sz="1800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ст.170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97715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latin typeface="+mn-lt"/>
                          <a:ea typeface="Calibri"/>
                          <a:cs typeface="Times New Roman"/>
                        </a:rPr>
                        <a:t>Выбор владельца </a:t>
                      </a:r>
                      <a:r>
                        <a:rPr lang="ru-RU" sz="1800" b="1" dirty="0" err="1">
                          <a:latin typeface="+mn-lt"/>
                          <a:ea typeface="Calibri"/>
                          <a:cs typeface="Times New Roman"/>
                        </a:rPr>
                        <a:t>спецсчета</a:t>
                      </a:r>
                      <a:r>
                        <a:rPr lang="ru-RU" sz="1800" b="1" dirty="0">
                          <a:latin typeface="+mn-lt"/>
                          <a:ea typeface="Calibri"/>
                          <a:cs typeface="Times New Roman"/>
                        </a:rPr>
                        <a:t> или изменение способа формирования фонда капремонта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- в отношении владельца </a:t>
                      </a:r>
                      <a:r>
                        <a:rPr lang="ru-RU" sz="1800" dirty="0" err="1">
                          <a:latin typeface="+mn-lt"/>
                          <a:ea typeface="Calibri"/>
                          <a:cs typeface="Times New Roman"/>
                        </a:rPr>
                        <a:t>спецсчета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принято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решение о ликвидации или реорганизации, признании банкротом;</a:t>
                      </a:r>
                    </a:p>
                    <a:p>
                      <a:pPr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УК,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ТСЖ, ЖКС прекращено управление МКД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;</a:t>
                      </a:r>
                    </a:p>
                    <a:p>
                      <a:pPr>
                        <a:spcAft>
                          <a:spcPts val="600"/>
                        </a:spcAft>
                        <a:buFontTx/>
                        <a:buChar char="-"/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собственники в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МКД в течение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2-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х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месяцев с даты прекращения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управления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МКД владельцем </a:t>
                      </a:r>
                      <a:r>
                        <a:rPr lang="ru-RU" sz="1800" dirty="0" err="1">
                          <a:latin typeface="+mn-lt"/>
                          <a:ea typeface="Calibri"/>
                          <a:cs typeface="Times New Roman"/>
                        </a:rPr>
                        <a:t>спецсчета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 не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приняли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не реализовали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решение о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выборе иного владельца </a:t>
                      </a:r>
                      <a:r>
                        <a:rPr lang="ru-RU" sz="1800" dirty="0" err="1">
                          <a:latin typeface="+mn-lt"/>
                          <a:ea typeface="Calibri"/>
                          <a:cs typeface="Times New Roman"/>
                        </a:rPr>
                        <a:t>спецсчета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 или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изменении способа формирования </a:t>
                      </a: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ФКР</a:t>
                      </a:r>
                      <a:endParaRPr lang="ru-RU" sz="1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Ч.8,</a:t>
                      </a:r>
                      <a:r>
                        <a:rPr lang="ru-RU" sz="1800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9 ст.175</a:t>
                      </a:r>
                    </a:p>
                    <a:p>
                      <a:pPr>
                        <a:spcAft>
                          <a:spcPts val="600"/>
                        </a:spcAft>
                      </a:pPr>
                      <a:r>
                        <a:rPr lang="ru-RU" sz="1800" dirty="0" smtClean="0">
                          <a:latin typeface="+mn-lt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1800" dirty="0">
                          <a:latin typeface="+mn-lt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76200" marR="76200" marT="38100" marB="3810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051720" y="152400"/>
            <a:ext cx="6635080" cy="1062022"/>
          </a:xfrm>
        </p:spPr>
        <p:txBody>
          <a:bodyPr>
            <a:normAutofit/>
          </a:bodyPr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 МЕСТНОГО САМОУПРАВЛЕНИЯ –ИНИЦИАТОР   ОСС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63024"/>
          <a:ext cx="8572500" cy="481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571972"/>
              </a:tblGrid>
              <a:tr h="500066"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</a:rPr>
                        <a:t>Документ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0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Times New Roman"/>
                        </a:rPr>
                        <a:t>Обоснование</a:t>
                      </a:r>
                      <a:endParaRPr lang="ru-RU" sz="20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40495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latin typeface="+mn-lt"/>
                          <a:ea typeface="Times New Roman"/>
                        </a:rPr>
                        <a:t>Сообщение</a:t>
                      </a:r>
                      <a:r>
                        <a:rPr lang="ru-RU" sz="2000" b="1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+mn-lt"/>
                          <a:ea typeface="Times New Roman"/>
                        </a:rPr>
                        <a:t>о проведении ОСС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+mn-lt"/>
                          <a:ea typeface="Times New Roman"/>
                        </a:rPr>
                        <a:t>Инициатор обязан сообщить всем собственникам в данном доме о проведении собрания </a:t>
                      </a:r>
                      <a:endParaRPr lang="ru-RU" sz="2000" dirty="0" smtClean="0">
                        <a:latin typeface="+mn-lt"/>
                        <a:ea typeface="Times New Roman"/>
                      </a:endParaRPr>
                    </a:p>
                    <a:p>
                      <a:r>
                        <a:rPr lang="ru-RU" sz="2000" dirty="0" smtClean="0"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200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ч.4</a:t>
                      </a:r>
                      <a:r>
                        <a:rPr lang="ru-RU" sz="2000" u="sng" baseline="0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ст.45 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</a:rPr>
                        <a:t>ЖК </a:t>
                      </a:r>
                      <a:r>
                        <a:rPr lang="ru-RU" sz="2000" dirty="0">
                          <a:latin typeface="+mn-lt"/>
                          <a:ea typeface="Times New Roman"/>
                        </a:rPr>
                        <a:t>РФ)</a:t>
                      </a:r>
                    </a:p>
                  </a:txBody>
                  <a:tcPr marL="76200" marR="76200" marT="38100" marB="38100" anchor="ctr"/>
                </a:tc>
              </a:tr>
              <a:tr h="20002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latin typeface="+mn-lt"/>
                          <a:ea typeface="Times New Roman"/>
                        </a:rPr>
                        <a:t>Лист регистрации вручения </a:t>
                      </a:r>
                      <a:r>
                        <a:rPr lang="ru-RU" sz="2000" b="1" dirty="0" smtClean="0">
                          <a:latin typeface="+mn-lt"/>
                          <a:ea typeface="Times New Roman"/>
                        </a:rPr>
                        <a:t>сообщений</a:t>
                      </a:r>
                      <a:r>
                        <a:rPr lang="ru-RU" sz="2000" b="1" baseline="0" dirty="0" smtClean="0"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2000" b="1" dirty="0" smtClean="0">
                          <a:latin typeface="+mn-lt"/>
                          <a:ea typeface="Times New Roman"/>
                        </a:rPr>
                        <a:t>о проведении ОСС (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составляется в случае, если на  общем собрании не принималось решение о порядке и месте размещения о проведении ОСС в МКД (сообщения направлены заказным письмом с уведомлением или </a:t>
                      </a:r>
                      <a:r>
                        <a:rPr kumimoji="0"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позданы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собственникам под роспись).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</a:rPr>
                        <a:t> Является 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</a:rPr>
                        <a:t>обязательным. </a:t>
                      </a:r>
                      <a:r>
                        <a:rPr lang="ru-RU" sz="2000" dirty="0">
                          <a:latin typeface="+mn-lt"/>
                          <a:ea typeface="Times New Roman"/>
                        </a:rPr>
                        <a:t>Это </a:t>
                      </a:r>
                      <a:r>
                        <a:rPr lang="ru-RU" sz="2000" dirty="0" smtClean="0">
                          <a:latin typeface="+mn-lt"/>
                          <a:ea typeface="Times New Roman"/>
                        </a:rPr>
                        <a:t>доказательство </a:t>
                      </a:r>
                      <a:r>
                        <a:rPr lang="ru-RU" sz="2000" dirty="0">
                          <a:latin typeface="+mn-lt"/>
                          <a:ea typeface="Times New Roman"/>
                        </a:rPr>
                        <a:t>того, что: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</a:rPr>
                        <a:t>1) собственники были уведомлены о проведении собрания,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+mn-lt"/>
                          <a:ea typeface="Times New Roman"/>
                        </a:rPr>
                        <a:t>2) такое уведомление было направлено </a:t>
                      </a:r>
                      <a:endParaRPr lang="ru-RU" sz="2000" dirty="0" smtClean="0">
                        <a:latin typeface="+mn-lt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+mn-lt"/>
                          <a:ea typeface="Times New Roman"/>
                        </a:rPr>
                        <a:t>в </a:t>
                      </a:r>
                      <a:r>
                        <a:rPr lang="ru-RU" sz="2000" dirty="0">
                          <a:latin typeface="+mn-lt"/>
                          <a:ea typeface="Times New Roman"/>
                        </a:rPr>
                        <a:t>установленный законом срок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ОСС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857784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МКД</a:t>
            </a:r>
            <a:r>
              <a:rPr lang="ru-RU" sz="2400" dirty="0" smtClean="0">
                <a:ea typeface="PT Sans" panose="020B0503020203020204" pitchFamily="34" charset="-52"/>
              </a:rPr>
              <a:t> – многоквартирный дом;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ОСС</a:t>
            </a:r>
            <a:r>
              <a:rPr lang="ru-RU" sz="2400" dirty="0" smtClean="0">
                <a:ea typeface="PT Sans" panose="020B0503020203020204" pitchFamily="34" charset="-52"/>
                <a:cs typeface="Open Sans" panose="020B0606030504020204" pitchFamily="34" charset="0"/>
              </a:rPr>
              <a:t> – общее собрание собственников помещений в МКД;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</a:rPr>
              <a:t>ОИ</a:t>
            </a:r>
            <a:r>
              <a:rPr lang="ru-RU" sz="2400" dirty="0" smtClean="0">
                <a:ea typeface="PT Sans" panose="020B0503020203020204" pitchFamily="34" charset="-52"/>
              </a:rPr>
              <a:t> – общее имущества собственников в МКД;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УО</a:t>
            </a:r>
            <a:r>
              <a:rPr lang="ru-RU" sz="2400" dirty="0" smtClean="0">
                <a:ea typeface="PT Sans" panose="020B0503020203020204" pitchFamily="34" charset="-52"/>
                <a:cs typeface="Open Sans" panose="020B0606030504020204" pitchFamily="34" charset="0"/>
              </a:rPr>
              <a:t> – управляющая организация;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ТСН</a:t>
            </a:r>
            <a:r>
              <a:rPr lang="ru-RU" sz="2400" dirty="0" smtClean="0">
                <a:ea typeface="PT Sans" panose="020B0503020203020204" pitchFamily="34" charset="-52"/>
                <a:cs typeface="Open Sans" panose="020B0606030504020204" pitchFamily="34" charset="0"/>
              </a:rPr>
              <a:t> – товарищество собственников недвижимости;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ТСЖ</a:t>
            </a:r>
            <a:r>
              <a:rPr lang="ru-RU" sz="2400" dirty="0" smtClean="0">
                <a:latin typeface="PT Sans" panose="020B0503020203020204" pitchFamily="34" charset="-52"/>
                <a:ea typeface="PT Sans" panose="020B0503020203020204" pitchFamily="34" charset="-52"/>
                <a:cs typeface="Open Sans" panose="020B0606030504020204" pitchFamily="34" charset="0"/>
              </a:rPr>
              <a:t> - </a:t>
            </a:r>
            <a:r>
              <a:rPr lang="ru-RU" sz="2400" dirty="0" smtClean="0">
                <a:ea typeface="PT Sans" panose="020B0503020203020204" pitchFamily="34" charset="-52"/>
                <a:cs typeface="Open Sans" panose="020B0606030504020204" pitchFamily="34" charset="0"/>
              </a:rPr>
              <a:t>товарищество собственников жилья;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PT Sans" panose="020B0503020203020204" pitchFamily="34" charset="-52"/>
                <a:cs typeface="Open Sans" panose="020B0606030504020204" pitchFamily="34" charset="0"/>
              </a:rPr>
              <a:t>КР</a:t>
            </a:r>
            <a:r>
              <a:rPr lang="ru-RU" sz="2400" dirty="0" smtClean="0">
                <a:ea typeface="PT Sans" panose="020B0503020203020204" pitchFamily="34" charset="-52"/>
                <a:cs typeface="Open Sans" panose="020B0606030504020204" pitchFamily="34" charset="0"/>
              </a:rPr>
              <a:t> – капитальный ремонт общего имущества в МКД;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</a:t>
            </a:r>
            <a:r>
              <a:rPr lang="ru-RU" sz="2400" dirty="0" smtClean="0"/>
              <a:t> – региональный оператор (Фонд капитального 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sz="2400" dirty="0" smtClean="0"/>
              <a:t>ремонта).</a:t>
            </a:r>
          </a:p>
          <a:p>
            <a:pPr>
              <a:spcAft>
                <a:spcPts val="600"/>
              </a:spcAft>
              <a:buNone/>
            </a:pP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400816" cy="11334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ПРИНЯТЫЕ СОКРАЩЕНИЯ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643938" cy="4543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5214914"/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Документ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Обоснование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  <a:ea typeface="Times New Roman"/>
                        </a:rPr>
                        <a:t>Лист регистрации вручения решений собственников (заочное и </a:t>
                      </a:r>
                      <a:r>
                        <a:rPr lang="ru-RU" sz="2000" b="1" dirty="0" err="1" smtClean="0">
                          <a:latin typeface="+mn-lt"/>
                          <a:ea typeface="Times New Roman"/>
                        </a:rPr>
                        <a:t>очно-заочное</a:t>
                      </a:r>
                      <a:r>
                        <a:rPr lang="ru-RU" sz="2000" b="1" dirty="0" smtClean="0">
                          <a:latin typeface="+mn-lt"/>
                          <a:ea typeface="Times New Roman"/>
                        </a:rPr>
                        <a:t> голосования)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latin typeface="+mn-lt"/>
                          <a:ea typeface="Times New Roman"/>
                        </a:rPr>
                        <a:t>Подтверждает то, что собственники ознакомлены с повесткой дня и имели возможность обсудить вопросы повестки</a:t>
                      </a:r>
                      <a:r>
                        <a:rPr lang="ru-RU" sz="2000" baseline="0" dirty="0" smtClean="0">
                          <a:latin typeface="+mn-lt"/>
                          <a:ea typeface="Times New Roman"/>
                        </a:rPr>
                        <a:t> дня </a:t>
                      </a:r>
                      <a:endParaRPr lang="ru-RU" sz="2000" dirty="0" smtClean="0">
                        <a:latin typeface="+mn-lt"/>
                        <a:ea typeface="Times New Roman"/>
                      </a:endParaRP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328758">
                <a:tc>
                  <a:txBody>
                    <a:bodyPr/>
                    <a:lstStyle/>
                    <a:p>
                      <a:r>
                        <a:rPr lang="ru-RU" sz="2000" b="1" dirty="0">
                          <a:latin typeface="+mn-lt"/>
                          <a:ea typeface="Times New Roman"/>
                        </a:rPr>
                        <a:t>Реестр </a:t>
                      </a:r>
                      <a:r>
                        <a:rPr lang="ru-RU" sz="2000" b="1" dirty="0" smtClean="0">
                          <a:latin typeface="+mn-lt"/>
                          <a:ea typeface="Times New Roman"/>
                        </a:rPr>
                        <a:t>собственников в </a:t>
                      </a:r>
                      <a:r>
                        <a:rPr lang="ru-RU" sz="2000" b="1" dirty="0">
                          <a:latin typeface="+mn-lt"/>
                          <a:ea typeface="Times New Roman"/>
                        </a:rPr>
                        <a:t>МКД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Это исходные данные о праве собственности на помещения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лиц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, участвующих в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ОСС, 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и о праве участия </a:t>
                      </a:r>
                      <a:endParaRPr lang="ru-RU" sz="2000" dirty="0" smtClean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в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нем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0430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+mn-lt"/>
                          <a:ea typeface="Times New Roman"/>
                        </a:rPr>
                        <a:t>Лист регистрации собственников (очная форма)</a:t>
                      </a:r>
                      <a:endParaRPr lang="ru-RU" sz="2000" b="1" dirty="0"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Подтверждение правомочности (наличия кворума) ОСС.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ОСС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1785926"/>
          <a:ext cx="8643938" cy="4105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24"/>
                <a:gridCol w="5214914"/>
              </a:tblGrid>
              <a:tr h="571504"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Документ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400" b="1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Обоснование</a:t>
                      </a:r>
                      <a:endParaRPr lang="ru-RU" sz="24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2858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Решения собственников</a:t>
                      </a:r>
                    </a:p>
                    <a:p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Обязательны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при проведении ОСС в заочной и 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очно-заочной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форме (</a:t>
                      </a:r>
                      <a:r>
                        <a:rPr lang="ru-RU" sz="2000" b="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ч.4.1, 5 ст</a:t>
                      </a:r>
                      <a:r>
                        <a:rPr lang="ru-RU" sz="2000" b="0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48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ЖК РФ). Направляются вместе с уведомлением о проведении общего собрания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.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1285884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+mn-lt"/>
                          <a:ea typeface="Times New Roman"/>
                        </a:rPr>
                        <a:t>Проекты документов, которые должны быть </a:t>
                      </a: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утверждены на ОСС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Обязательное приложение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к протоколу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ОСС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(</a:t>
                      </a:r>
                      <a:r>
                        <a:rPr lang="ru-RU" sz="2000" b="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под</a:t>
                      </a:r>
                      <a:r>
                        <a:rPr lang="ru-RU" sz="2000" b="0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 "е" п. 19</a:t>
                      </a:r>
                      <a:r>
                        <a:rPr lang="ru-RU" sz="2000" b="0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Требований к оформлению протоколов, утвержденных приказом Минстроя России от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25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декабря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2015 г. № 937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/</a:t>
                      </a:r>
                      <a:r>
                        <a:rPr lang="ru-RU" sz="18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пр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).</a:t>
                      </a:r>
                      <a:endParaRPr lang="ru-RU" sz="1800" dirty="0">
                        <a:solidFill>
                          <a:schemeClr val="tx1"/>
                        </a:solidFill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</a:tr>
              <a:tr h="962052"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+mn-lt"/>
                          <a:ea typeface="Times New Roman"/>
                        </a:rPr>
                        <a:t>Проект </a:t>
                      </a:r>
                      <a:r>
                        <a:rPr lang="ru-RU" sz="1800" b="1" dirty="0" smtClean="0">
                          <a:latin typeface="+mn-lt"/>
                          <a:ea typeface="Times New Roman"/>
                        </a:rPr>
                        <a:t> протокола  ОСС</a:t>
                      </a:r>
                      <a:endParaRPr lang="ru-RU" sz="1800" b="1" dirty="0">
                        <a:latin typeface="+mn-lt"/>
                        <a:ea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Необходимо для оформления принятых решений общего собрания (</a:t>
                      </a:r>
                      <a:r>
                        <a:rPr lang="ru-RU" sz="2000" b="0" u="sng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ч. 1 ст. 46</a:t>
                      </a:r>
                      <a:r>
                        <a:rPr lang="ru-RU" sz="2000" b="0" dirty="0">
                          <a:solidFill>
                            <a:srgbClr val="0000FF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</a:rPr>
                        <a:t>ЖК РФ)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428604"/>
            <a:ext cx="6443650" cy="78581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 ОСС</a:t>
            </a:r>
            <a:endParaRPr lang="ru-RU" sz="3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928802"/>
            <a:ext cx="8572560" cy="416719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dirty="0" smtClean="0"/>
              <a:t>УО, правление ТСЖ, ЖК, ЖСК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обязаны вести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Реестр собственников </a:t>
            </a:r>
            <a:r>
              <a:rPr lang="ru-RU" sz="2800" dirty="0" smtClean="0"/>
              <a:t>и предоставлять его 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запросу</a:t>
            </a:r>
            <a:r>
              <a:rPr lang="ru-RU" sz="2800" dirty="0" smtClean="0"/>
              <a:t> любого собственника помещения 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/>
              <a:t>в МКД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течение  пяти дней</a:t>
            </a:r>
            <a:r>
              <a:rPr lang="ru-RU" sz="2800" dirty="0" smtClean="0"/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(</a:t>
            </a:r>
            <a:r>
              <a:rPr lang="ru-RU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 3.1 ст. 45</a:t>
            </a:r>
            <a:r>
              <a:rPr lang="ru-RU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 РФ</a:t>
            </a:r>
            <a:r>
              <a:rPr lang="ru-RU" dirty="0" smtClean="0"/>
              <a:t>).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36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57200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dirty="0" smtClean="0"/>
              <a:t>- фамилия, имя, отчество (при наличии) собственника; </a:t>
            </a:r>
          </a:p>
          <a:p>
            <a:pPr>
              <a:buNone/>
            </a:pPr>
            <a:r>
              <a:rPr lang="ru-RU" dirty="0" smtClean="0"/>
              <a:t>- полное наименование и основной государственный </a:t>
            </a:r>
          </a:p>
          <a:p>
            <a:pPr>
              <a:buNone/>
            </a:pPr>
            <a:r>
              <a:rPr lang="ru-RU" dirty="0" smtClean="0"/>
              <a:t>регистрационный номер </a:t>
            </a:r>
            <a:r>
              <a:rPr lang="ru-RU" dirty="0" err="1" smtClean="0"/>
              <a:t>собственника-юридического</a:t>
            </a:r>
            <a:endParaRPr lang="ru-RU" dirty="0" smtClean="0"/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лица;</a:t>
            </a:r>
          </a:p>
          <a:p>
            <a:pPr>
              <a:buNone/>
            </a:pPr>
            <a:r>
              <a:rPr lang="ru-RU" dirty="0" smtClean="0"/>
              <a:t>- номер помещения в МКД, собственником которого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является физическое или юридическое лицо;</a:t>
            </a:r>
          </a:p>
          <a:p>
            <a:pPr>
              <a:buNone/>
            </a:pPr>
            <a:r>
              <a:rPr lang="ru-RU" dirty="0" smtClean="0"/>
              <a:t>- размер принадлежащих им долей в праве общей</a:t>
            </a:r>
          </a:p>
          <a:p>
            <a:pPr>
              <a:buNone/>
            </a:pPr>
            <a:r>
              <a:rPr lang="ru-RU" dirty="0" smtClean="0"/>
              <a:t>собственности на ОИ.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214290"/>
            <a:ext cx="6572296" cy="12144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РЕЕСТР  СОБСТВЕННИКОВ</a:t>
            </a:r>
            <a:b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 УО:</a:t>
            </a:r>
            <a:endParaRPr lang="ru-RU" sz="36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691082"/>
          </a:xfrm>
        </p:spPr>
        <p:txBody>
          <a:bodyPr>
            <a:normAutofit fontScale="925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8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общая площадь жилых и нежилых помещений </a:t>
            </a:r>
            <a:r>
              <a:rPr lang="ru-RU" sz="2800" dirty="0" smtClean="0"/>
              <a:t>в МКД, у которых есть собственники;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sz="28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номер помещения</a:t>
            </a:r>
            <a:r>
              <a:rPr lang="ru-RU" sz="2800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28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режим права собственности </a:t>
            </a:r>
            <a:r>
              <a:rPr lang="ru-RU" sz="2800" dirty="0" smtClean="0"/>
              <a:t>на каждое помещение (жилое или нежилое, квартира или комната, номер квартиры и т.п.) в доме 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площадь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2800" dirty="0" smtClean="0"/>
              <a:t> принадлежащая каждому  собственнику (индивидуальная, общая совместная или общая долевая), т.е. </a:t>
            </a:r>
            <a:r>
              <a:rPr lang="ru-RU" sz="2800" u="sng" dirty="0" smtClean="0"/>
              <a:t>количество голосов</a:t>
            </a:r>
            <a:r>
              <a:rPr lang="ru-RU" sz="2800" dirty="0" smtClean="0"/>
              <a:t>;</a:t>
            </a:r>
          </a:p>
          <a:p>
            <a:pPr>
              <a:buNone/>
            </a:pPr>
            <a:r>
              <a:rPr lang="ru-RU" sz="2800" dirty="0" smtClean="0"/>
              <a:t>- </a:t>
            </a:r>
            <a:r>
              <a:rPr lang="ru-RU" sz="28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ФИО  собственника </a:t>
            </a:r>
            <a:r>
              <a:rPr lang="ru-RU" sz="2800" dirty="0" smtClean="0">
                <a:solidFill>
                  <a:srgbClr val="303725"/>
                </a:solidFill>
              </a:rPr>
              <a:t>(</a:t>
            </a:r>
            <a:r>
              <a:rPr lang="ru-RU" sz="2800" dirty="0" err="1" smtClean="0"/>
              <a:t>физлицо</a:t>
            </a:r>
            <a:r>
              <a:rPr lang="ru-RU" sz="2800" dirty="0" smtClean="0"/>
              <a:t>), сведения о праве собственности на помещение в МКД</a:t>
            </a:r>
            <a:r>
              <a:rPr lang="ru-RU" sz="2800" dirty="0" smtClean="0">
                <a:solidFill>
                  <a:srgbClr val="303725"/>
                </a:solidFill>
              </a:rPr>
              <a:t>;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РЕЕСТР  </a:t>
            </a:r>
            <a:b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СОБСТВЕННИКОВ: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833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полное наименование </a:t>
            </a:r>
            <a:r>
              <a:rPr lang="ru-RU" sz="2400" dirty="0" smtClean="0"/>
              <a:t>и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номер свидетельства о государственной регистрации </a:t>
            </a:r>
            <a:r>
              <a:rPr lang="ru-RU" sz="2400" dirty="0" smtClean="0"/>
              <a:t>собственника - юридического лица, сведения о праве собственности на помещение в МКД;</a:t>
            </a:r>
          </a:p>
          <a:p>
            <a:pPr>
              <a:buNone/>
            </a:pPr>
            <a:r>
              <a:rPr lang="ru-RU" sz="2400" dirty="0" smtClean="0"/>
              <a:t>-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ФИО </a:t>
            </a:r>
            <a:r>
              <a:rPr lang="ru-RU" sz="2400" b="1" dirty="0" smtClean="0"/>
              <a:t> </a:t>
            </a:r>
            <a:r>
              <a:rPr lang="ru-RU" sz="2400" dirty="0" smtClean="0"/>
              <a:t>(наименование)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представителя собственника,  паспортные данные</a:t>
            </a:r>
            <a:r>
              <a:rPr lang="ru-RU" sz="2400" dirty="0" smtClean="0"/>
              <a:t>, а также сведения о документе, на котором основаны его полномочия, срок таких полномочий;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почтовый адрес собственника</a:t>
            </a:r>
            <a:r>
              <a:rPr lang="ru-RU" sz="2400" dirty="0" smtClean="0"/>
              <a:t>, по которому должны направляться сообщения о проведении ОСС (если не принято решение о размещении таких сообщений в помещении дома), контактный телефон.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57200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3200" dirty="0" smtClean="0"/>
              <a:t>Реестр  должен содержать сведения</a:t>
            </a:r>
          </a:p>
          <a:p>
            <a:pPr>
              <a:spcAft>
                <a:spcPts val="1200"/>
              </a:spcAft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обо всех собственниках</a:t>
            </a:r>
            <a:r>
              <a:rPr lang="ru-RU" sz="3200" dirty="0" smtClean="0"/>
              <a:t> помещений </a:t>
            </a:r>
          </a:p>
          <a:p>
            <a:pPr>
              <a:spcAft>
                <a:spcPts val="1200"/>
              </a:spcAft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  зависимости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/>
              <a:t>от категории</a:t>
            </a:r>
          </a:p>
          <a:p>
            <a:pPr>
              <a:spcAft>
                <a:spcPts val="1200"/>
              </a:spcAft>
              <a:buNone/>
            </a:pPr>
            <a:r>
              <a:rPr lang="ru-RU" sz="3200" dirty="0" smtClean="0"/>
              <a:t>помещения – жилое, нежилое 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/>
              <a:t>(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 3.1 ст. 45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ЖК РФ,  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подпункт «а» п. 19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Требований к оформлению протоколов 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 937/</a:t>
            </a:r>
            <a:r>
              <a:rPr lang="ru-RU" u="sng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РЕЕСТР СОБСТВЕННИКОВ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С </a:t>
            </a:r>
            <a:r>
              <a:rPr lang="ru-RU" u="sng" dirty="0" smtClean="0">
                <a:latin typeface="Arial" pitchFamily="34" charset="0"/>
                <a:cs typeface="Arial" pitchFamily="34" charset="0"/>
              </a:rPr>
              <a:t>01.01.2017</a:t>
            </a:r>
            <a:r>
              <a:rPr lang="ru-RU" u="sng" dirty="0" smtClean="0"/>
              <a:t>г</a:t>
            </a:r>
            <a:r>
              <a:rPr lang="ru-RU" dirty="0" smtClean="0"/>
              <a:t>. информация о границах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машино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места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ea typeface="Verdana" pitchFamily="34" charset="0"/>
                <a:cs typeface="Verdana" pitchFamily="34" charset="0"/>
              </a:rPr>
              <a:t>в паркинге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расположенном в МКД</a:t>
            </a:r>
            <a:r>
              <a:rPr lang="ru-RU" dirty="0" smtClean="0"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регистрируется в </a:t>
            </a:r>
            <a:r>
              <a:rPr lang="ru-RU" dirty="0" err="1" smtClean="0"/>
              <a:t>Росреестре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u="sng" dirty="0" smtClean="0"/>
              <a:t>Каждое</a:t>
            </a:r>
            <a:r>
              <a:rPr lang="ru-RU" dirty="0" smtClean="0"/>
              <a:t> </a:t>
            </a:r>
            <a:r>
              <a:rPr lang="ru-RU" dirty="0" err="1" smtClean="0"/>
              <a:t>машино-место</a:t>
            </a:r>
            <a:r>
              <a:rPr lang="ru-RU" dirty="0" smtClean="0"/>
              <a:t> получает свой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кадастровый</a:t>
            </a:r>
          </a:p>
          <a:p>
            <a:pPr>
              <a:spcAft>
                <a:spcPts val="18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номер</a:t>
            </a:r>
            <a:r>
              <a:rPr lang="ru-RU" dirty="0" smtClean="0"/>
              <a:t>, как любое помещение в МКД.</a:t>
            </a:r>
          </a:p>
          <a:p>
            <a:pPr>
              <a:buNone/>
            </a:pPr>
            <a:r>
              <a:rPr lang="ru-RU" dirty="0" smtClean="0"/>
              <a:t>Таким образом,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</a:t>
            </a:r>
            <a:r>
              <a:rPr lang="ru-RU" dirty="0" smtClean="0"/>
              <a:t> доли в праве на</a:t>
            </a:r>
          </a:p>
          <a:p>
            <a:pPr>
              <a:buNone/>
            </a:pPr>
            <a:r>
              <a:rPr lang="ru-RU" u="sng" dirty="0" smtClean="0"/>
              <a:t>нежилое</a:t>
            </a:r>
            <a:r>
              <a:rPr lang="ru-RU" dirty="0" smtClean="0"/>
              <a:t> помещение (паркинг) или собственник </a:t>
            </a:r>
          </a:p>
          <a:p>
            <a:pPr>
              <a:buNone/>
            </a:pPr>
            <a:r>
              <a:rPr lang="ru-RU" u="sng" dirty="0" err="1" smtClean="0"/>
              <a:t>машино-места</a:t>
            </a:r>
            <a:r>
              <a:rPr lang="ru-RU" dirty="0" smtClean="0"/>
              <a:t>  в нем должен быть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включен в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реестр </a:t>
            </a:r>
            <a:r>
              <a:rPr lang="ru-RU" dirty="0" smtClean="0"/>
              <a:t>собственников помещений в МКД.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i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40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762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получения информации о собственниках </a:t>
            </a:r>
          </a:p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МКД инициатор собрания может в письменной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форме обратиться: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ОМСУ </a:t>
            </a:r>
            <a:r>
              <a:rPr lang="ru-RU" dirty="0" smtClean="0"/>
              <a:t>с заявлением об </a:t>
            </a:r>
            <a:r>
              <a:rPr lang="ru-RU" u="sng" dirty="0" smtClean="0"/>
              <a:t>оказании помощи</a:t>
            </a:r>
            <a:r>
              <a:rPr lang="ru-RU" dirty="0" smtClean="0"/>
              <a:t> в </a:t>
            </a:r>
          </a:p>
          <a:p>
            <a:pPr>
              <a:buNone/>
            </a:pPr>
            <a:r>
              <a:rPr lang="ru-RU" dirty="0" smtClean="0"/>
              <a:t>проведении  ОСС  и о предоставлении инициатору</a:t>
            </a:r>
          </a:p>
          <a:p>
            <a:pPr>
              <a:buNone/>
            </a:pPr>
            <a:r>
              <a:rPr lang="ru-RU" dirty="0" smtClean="0"/>
              <a:t>всей имеющейся информации о  МКД и лицах - </a:t>
            </a:r>
          </a:p>
          <a:p>
            <a:pPr>
              <a:buNone/>
            </a:pPr>
            <a:r>
              <a:rPr lang="ru-RU" dirty="0" smtClean="0"/>
              <a:t>собственниках в данном доме.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ОМСУ должны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обеспечивать условия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для</a:t>
            </a:r>
          </a:p>
          <a:p>
            <a:pPr>
              <a:buNone/>
            </a:pPr>
            <a:r>
              <a:rPr lang="ru-RU" dirty="0" smtClean="0"/>
              <a:t>осуществления гражданами своих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</a:t>
            </a:r>
            <a:r>
              <a:rPr lang="ru-RU" dirty="0" smtClean="0"/>
              <a:t>, вытекающих</a:t>
            </a:r>
          </a:p>
          <a:p>
            <a:pPr>
              <a:buNone/>
            </a:pPr>
            <a:r>
              <a:rPr lang="ru-RU" dirty="0" smtClean="0"/>
              <a:t>из отношений, регулируемых ЖК РФ  (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ст.1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/>
              <a:t>ЖК РФ).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5720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-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БТИ по адресу нахождения дома</a:t>
            </a:r>
            <a:r>
              <a:rPr lang="ru-RU" dirty="0" smtClean="0"/>
              <a:t>, где имеется</a:t>
            </a:r>
          </a:p>
          <a:p>
            <a:pPr>
              <a:buNone/>
            </a:pPr>
            <a:r>
              <a:rPr lang="ru-RU" dirty="0" smtClean="0"/>
              <a:t>информация обо всех имеющихся в доме</a:t>
            </a:r>
          </a:p>
          <a:p>
            <a:pPr>
              <a:buNone/>
            </a:pPr>
            <a:r>
              <a:rPr lang="ru-RU" dirty="0" smtClean="0"/>
              <a:t>помещениях, лицах, обладающих правом</a:t>
            </a:r>
          </a:p>
          <a:p>
            <a:pPr>
              <a:buNone/>
            </a:pPr>
            <a:r>
              <a:rPr lang="ru-RU" dirty="0" smtClean="0"/>
              <a:t>собственности на эти помещения, об отношении</a:t>
            </a:r>
          </a:p>
          <a:p>
            <a:pPr>
              <a:buNone/>
            </a:pPr>
            <a:r>
              <a:rPr lang="ru-RU" dirty="0" smtClean="0"/>
              <a:t> помещений дома к одной из форм собственности;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-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МФЦ или в территориальное отделение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Росреестра</a:t>
            </a:r>
            <a:r>
              <a:rPr lang="ru-RU" dirty="0" smtClean="0"/>
              <a:t>. Также запрос можно направить </a:t>
            </a:r>
          </a:p>
          <a:p>
            <a:pPr>
              <a:buNone/>
            </a:pPr>
            <a:r>
              <a:rPr lang="ru-RU" dirty="0" smtClean="0"/>
              <a:t>в электронном виде через </a:t>
            </a:r>
            <a:r>
              <a:rPr lang="ru-RU" u="sng" dirty="0" smtClean="0">
                <a:solidFill>
                  <a:srgbClr val="0000FF"/>
                </a:solidFill>
              </a:rPr>
              <a:t>сайт </a:t>
            </a:r>
            <a:r>
              <a:rPr lang="ru-RU" u="sng" dirty="0" err="1" smtClean="0">
                <a:solidFill>
                  <a:srgbClr val="0000FF"/>
                </a:solidFill>
              </a:rPr>
              <a:t>Росреестра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500" dirty="0" smtClean="0"/>
              <a:t>Собственники помещений в МКД совместно владеют,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/>
              <a:t>пользуются и распоряжаются общим имуществом.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Управление МКД </a:t>
            </a:r>
            <a:r>
              <a:rPr lang="ru-RU" sz="2500" dirty="0" smtClean="0"/>
              <a:t>– </a:t>
            </a:r>
            <a:r>
              <a:rPr lang="ru-RU" sz="2500" u="sng" dirty="0" smtClean="0"/>
              <a:t>согласованная деятельность</a:t>
            </a:r>
          </a:p>
          <a:p>
            <a:pPr>
              <a:buNone/>
            </a:pPr>
            <a:r>
              <a:rPr lang="ru-RU" sz="2500" u="sng" dirty="0" smtClean="0"/>
              <a:t>собственников помещений </a:t>
            </a:r>
            <a:r>
              <a:rPr lang="ru-RU" sz="2500" dirty="0" smtClean="0"/>
              <a:t>по надлежащему содержанию</a:t>
            </a:r>
          </a:p>
          <a:p>
            <a:pPr>
              <a:buNone/>
            </a:pPr>
            <a:r>
              <a:rPr lang="ru-RU" sz="2500" dirty="0" smtClean="0"/>
              <a:t>ОИ, решение вопросов пользования указанным имуществом, </a:t>
            </a:r>
          </a:p>
          <a:p>
            <a:pPr>
              <a:buNone/>
            </a:pPr>
            <a:r>
              <a:rPr lang="ru-RU" sz="2500" dirty="0" smtClean="0"/>
              <a:t>а также предоставление коммунальных услуг гражданам,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/>
              <a:t>проживающим в этом доме. 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 управления МКД</a:t>
            </a:r>
            <a:r>
              <a:rPr lang="ru-RU" sz="2500" b="1" dirty="0" smtClean="0"/>
              <a:t> – </a:t>
            </a:r>
            <a:r>
              <a:rPr lang="ru-RU" sz="2500" dirty="0" smtClean="0"/>
              <a:t>общее собственников</a:t>
            </a:r>
          </a:p>
          <a:p>
            <a:pPr>
              <a:spcAft>
                <a:spcPts val="600"/>
              </a:spcAft>
              <a:buNone/>
            </a:pPr>
            <a:r>
              <a:rPr lang="ru-RU" sz="2500" dirty="0" smtClean="0"/>
              <a:t>помещений (</a:t>
            </a:r>
            <a:r>
              <a:rPr lang="ru-RU" sz="2500" u="sng" dirty="0" smtClean="0">
                <a:solidFill>
                  <a:srgbClr val="0000FF"/>
                </a:solidFill>
              </a:rPr>
              <a:t>п. </a:t>
            </a:r>
            <a:r>
              <a:rPr lang="ru-RU" sz="25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500" u="sng" dirty="0" smtClean="0">
                <a:solidFill>
                  <a:srgbClr val="0000FF"/>
                </a:solidFill>
              </a:rPr>
              <a:t> ст. </a:t>
            </a:r>
            <a:r>
              <a:rPr lang="ru-RU" sz="25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44</a:t>
            </a:r>
            <a:r>
              <a:rPr lang="ru-RU" sz="2500" u="sng" dirty="0" smtClean="0">
                <a:solidFill>
                  <a:srgbClr val="0000FF"/>
                </a:solidFill>
              </a:rPr>
              <a:t> ЖК РФ</a:t>
            </a:r>
            <a:r>
              <a:rPr lang="ru-RU" sz="2500" dirty="0" smtClean="0"/>
              <a:t>). </a:t>
            </a:r>
          </a:p>
          <a:p>
            <a:pPr>
              <a:buNone/>
            </a:pPr>
            <a:r>
              <a:rPr lang="ru-RU" sz="25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 ОСС </a:t>
            </a:r>
            <a:r>
              <a:rPr lang="ru-RU" sz="2500" dirty="0" smtClean="0"/>
              <a:t>- обсуждение вопросов, поставленных на</a:t>
            </a:r>
          </a:p>
          <a:p>
            <a:pPr>
              <a:buNone/>
            </a:pPr>
            <a:r>
              <a:rPr lang="ru-RU" sz="2500" dirty="0" smtClean="0"/>
              <a:t>повестку дня и принятие по ним решений путем</a:t>
            </a:r>
          </a:p>
          <a:p>
            <a:pPr>
              <a:buNone/>
            </a:pPr>
            <a:r>
              <a:rPr lang="ru-RU" sz="2500" dirty="0" smtClean="0"/>
              <a:t>голосования (</a:t>
            </a:r>
            <a:r>
              <a:rPr lang="ru-RU" sz="2500" u="sng" dirty="0" smtClean="0">
                <a:solidFill>
                  <a:srgbClr val="0000FF"/>
                </a:solidFill>
              </a:rPr>
              <a:t>ст. </a:t>
            </a:r>
            <a:r>
              <a:rPr lang="ru-RU" sz="25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44</a:t>
            </a:r>
            <a:r>
              <a:rPr lang="ru-RU" sz="2500" u="sng" dirty="0" smtClean="0">
                <a:solidFill>
                  <a:srgbClr val="0000FF"/>
                </a:solidFill>
              </a:rPr>
              <a:t> ЖК РФ</a:t>
            </a:r>
            <a:r>
              <a:rPr lang="ru-RU" sz="2500" dirty="0" smtClean="0"/>
              <a:t>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214290"/>
            <a:ext cx="6500858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Зачем нужно проводить ОСС?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28596" y="1484784"/>
            <a:ext cx="8429684" cy="501605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ru-RU" sz="2400" dirty="0" smtClean="0"/>
              <a:t>Формулировка  вопросов повестки дня должна допускать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400" dirty="0" smtClean="0"/>
              <a:t>однозначный ответ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«За», «Против» или «Воздержался».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Если собственники в Вашем доме не принимали 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Положение о порядке проведения ОСС, то надо </a:t>
            </a:r>
          </a:p>
          <a:p>
            <a:pPr>
              <a:spcBef>
                <a:spcPts val="0"/>
              </a:spcBef>
              <a:buNone/>
            </a:pPr>
            <a:r>
              <a:rPr lang="ru-RU" sz="2400" u="sng" dirty="0" smtClean="0"/>
              <a:t>каждый раз</a:t>
            </a:r>
            <a:r>
              <a:rPr lang="ru-RU" sz="2400" dirty="0" smtClean="0"/>
              <a:t>  утверждать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кандидатуры</a:t>
            </a:r>
            <a:r>
              <a:rPr lang="ru-RU" sz="2400" dirty="0" smtClean="0"/>
              <a:t> </a:t>
            </a:r>
            <a:r>
              <a:rPr lang="ru-RU" sz="2400" u="sng" dirty="0" smtClean="0"/>
              <a:t>председателя</a:t>
            </a:r>
            <a:r>
              <a:rPr lang="ru-RU" sz="2400" dirty="0" smtClean="0"/>
              <a:t>,</a:t>
            </a:r>
          </a:p>
          <a:p>
            <a:pPr>
              <a:spcBef>
                <a:spcPts val="0"/>
              </a:spcBef>
              <a:buNone/>
            </a:pPr>
            <a:r>
              <a:rPr lang="ru-RU" sz="2400" u="sng" dirty="0" smtClean="0"/>
              <a:t>секретаря</a:t>
            </a:r>
            <a:r>
              <a:rPr lang="ru-RU" sz="2400" dirty="0" smtClean="0"/>
              <a:t> и </a:t>
            </a:r>
            <a:r>
              <a:rPr lang="ru-RU" sz="2400" u="sng" dirty="0" smtClean="0"/>
              <a:t>счетной комиссии</a:t>
            </a:r>
            <a:r>
              <a:rPr lang="ru-RU" sz="2400" dirty="0" smtClean="0"/>
              <a:t>, которая будет</a:t>
            </a:r>
          </a:p>
          <a:p>
            <a:pPr>
              <a:spcBef>
                <a:spcPts val="0"/>
              </a:spcBef>
              <a:buNone/>
            </a:pPr>
            <a:r>
              <a:rPr lang="ru-RU" sz="2400" dirty="0" smtClean="0"/>
              <a:t>подводить итоги голосования.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8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500" b="1" i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Собственники  не вправе принимать решения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вопросам, </a:t>
            </a:r>
            <a:r>
              <a:rPr lang="ru-RU" sz="2500" b="1" i="1" u="sng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включенным в повестку дня </a:t>
            </a:r>
          </a:p>
          <a:p>
            <a:pPr>
              <a:buNone/>
            </a:pPr>
            <a:r>
              <a:rPr lang="ru-RU" sz="2500" b="1" i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ОСС, а также ее изменять! </a:t>
            </a:r>
            <a:r>
              <a:rPr lang="ru-RU" sz="2500" b="1" i="1" dirty="0" smtClean="0">
                <a:solidFill>
                  <a:srgbClr val="303725"/>
                </a:solidFill>
              </a:rPr>
              <a:t>(</a:t>
            </a:r>
            <a:r>
              <a:rPr lang="ru-RU" sz="25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 2</a:t>
            </a:r>
            <a:r>
              <a:rPr lang="ru-RU" sz="2500" u="sng" dirty="0" smtClean="0">
                <a:solidFill>
                  <a:srgbClr val="0000FF"/>
                </a:solidFill>
              </a:rPr>
              <a:t> ст</a:t>
            </a:r>
            <a:r>
              <a:rPr lang="ru-RU" sz="25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46 </a:t>
            </a:r>
            <a:r>
              <a:rPr lang="ru-RU" sz="2500" u="sng" dirty="0" smtClean="0">
                <a:solidFill>
                  <a:srgbClr val="0000FF"/>
                </a:solidFill>
              </a:rPr>
              <a:t>ЖК РФ </a:t>
            </a:r>
            <a:r>
              <a:rPr lang="ru-RU" sz="2500" b="1" i="1" dirty="0" smtClean="0">
                <a:solidFill>
                  <a:srgbClr val="303725"/>
                </a:solidFill>
              </a:rPr>
              <a:t>).</a:t>
            </a:r>
            <a:endParaRPr lang="ru-RU" sz="2500" b="1" dirty="0" smtClean="0">
              <a:solidFill>
                <a:srgbClr val="303725"/>
              </a:solidFill>
            </a:endParaRPr>
          </a:p>
          <a:p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ПОВЕСТКА ДНЯ ОСС</a:t>
            </a:r>
            <a:endParaRPr lang="ru-RU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8822784" cy="48577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900" dirty="0" smtClean="0"/>
              <a:t>- </a:t>
            </a:r>
            <a:r>
              <a:rPr lang="ru-RU" u="sng" dirty="0" smtClean="0"/>
              <a:t>порядок направления</a:t>
            </a:r>
            <a:r>
              <a:rPr lang="ru-RU" dirty="0" smtClean="0"/>
              <a:t> сообщений собственникам о проведении собрания; 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u="sng" dirty="0" smtClean="0"/>
              <a:t>порядок уведомления </a:t>
            </a:r>
            <a:r>
              <a:rPr lang="ru-RU" dirty="0" smtClean="0"/>
              <a:t>собственников о принятых на собрании решениях; </a:t>
            </a:r>
          </a:p>
          <a:p>
            <a:pPr>
              <a:buNone/>
            </a:pPr>
            <a:r>
              <a:rPr lang="ru-RU" dirty="0" smtClean="0"/>
              <a:t>-  </a:t>
            </a:r>
            <a:r>
              <a:rPr lang="ru-RU" u="sng" dirty="0" smtClean="0"/>
              <a:t>утверждение состава ОИ</a:t>
            </a:r>
            <a:r>
              <a:rPr lang="ru-RU" dirty="0" smtClean="0"/>
              <a:t> и утверждение долей в ОИ по каждому собственнику;</a:t>
            </a:r>
          </a:p>
          <a:p>
            <a:pPr>
              <a:buNone/>
            </a:pPr>
            <a:r>
              <a:rPr lang="ru-RU" dirty="0" smtClean="0"/>
              <a:t>- утверждения </a:t>
            </a:r>
            <a:r>
              <a:rPr lang="ru-RU" u="sng" dirty="0" smtClean="0"/>
              <a:t>Положения о порядке</a:t>
            </a:r>
            <a:r>
              <a:rPr lang="ru-RU" dirty="0" smtClean="0"/>
              <a:t> проведения ОСС в МКД;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- выбор </a:t>
            </a:r>
            <a:r>
              <a:rPr lang="ru-RU" u="sng" dirty="0" smtClean="0"/>
              <a:t>места хранения</a:t>
            </a:r>
            <a:r>
              <a:rPr lang="ru-RU" dirty="0" smtClean="0"/>
              <a:t>  документов собраний.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минимальная повестка!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152400"/>
            <a:ext cx="6491064" cy="11883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Повестка дня </a:t>
            </a:r>
            <a:b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первичного ОСС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4786346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1) </a:t>
            </a:r>
            <a:r>
              <a:rPr lang="ru-RU" u="sng" dirty="0" smtClean="0"/>
              <a:t>Отчёт  УО</a:t>
            </a:r>
            <a:r>
              <a:rPr lang="ru-RU" dirty="0" smtClean="0"/>
              <a:t> об исполнении договора управления МКД за предыдущий год.</a:t>
            </a:r>
          </a:p>
          <a:p>
            <a:pPr lvl="0">
              <a:buNone/>
            </a:pPr>
            <a:r>
              <a:rPr lang="ru-RU" dirty="0" smtClean="0"/>
              <a:t>2) Рассмотрение </a:t>
            </a:r>
            <a:r>
              <a:rPr lang="ru-RU" u="sng" dirty="0" smtClean="0"/>
              <a:t>предложений УО</a:t>
            </a:r>
            <a:r>
              <a:rPr lang="ru-RU" dirty="0" smtClean="0"/>
              <a:t> по перечню и объёмам работ и услуг по содержанию и ремонту общего имущества в МКД, срокам их выполнения и стоимости.</a:t>
            </a:r>
          </a:p>
          <a:p>
            <a:pPr lvl="0">
              <a:buNone/>
            </a:pPr>
            <a:r>
              <a:rPr lang="ru-RU" dirty="0" smtClean="0"/>
              <a:t>3) Утверждение </a:t>
            </a:r>
            <a:r>
              <a:rPr lang="ru-RU" u="sng" dirty="0" smtClean="0"/>
              <a:t>размера платы</a:t>
            </a:r>
            <a:r>
              <a:rPr lang="ru-RU" dirty="0" smtClean="0"/>
              <a:t> за содержание и ремонт общего имущества в МКД на текущий год.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 минимальная повестка!</a:t>
            </a:r>
          </a:p>
          <a:p>
            <a:pPr>
              <a:buNone/>
            </a:pPr>
            <a:r>
              <a:rPr lang="ru-RU" dirty="0" smtClean="0"/>
              <a:t>Если домом управляет ТСЖ, то именно председатель Правления отчитывается перед членами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152400"/>
            <a:ext cx="6491064" cy="118836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Повестка дня </a:t>
            </a:r>
            <a:b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ежегодного  ОСС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28736"/>
            <a:ext cx="8643998" cy="5143536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1) Если домом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управляет ТСЖ</a:t>
            </a:r>
            <a:r>
              <a:rPr lang="ru-RU" sz="2400" dirty="0" smtClean="0"/>
              <a:t>, то именно </a:t>
            </a:r>
            <a:r>
              <a:rPr lang="ru-RU" sz="2400" u="sng" dirty="0" smtClean="0"/>
              <a:t>председатель</a:t>
            </a:r>
            <a:r>
              <a:rPr lang="ru-RU" sz="2400" dirty="0" smtClean="0"/>
              <a:t> Правления отчитывается перед членами товарищества за год. В этом случае утверждается </a:t>
            </a:r>
            <a:r>
              <a:rPr lang="ru-RU" sz="2400" u="sng" dirty="0" smtClean="0"/>
              <a:t>смета</a:t>
            </a:r>
            <a:r>
              <a:rPr lang="ru-RU" sz="2400" dirty="0" smtClean="0"/>
              <a:t> доходов и расходов ТСЖ на год.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2) Не надо забывать, что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все вопросы</a:t>
            </a:r>
            <a:r>
              <a:rPr lang="ru-RU" sz="2400" dirty="0" smtClean="0"/>
              <a:t> можно решить на </a:t>
            </a:r>
            <a:r>
              <a:rPr lang="ru-RU" sz="2400" u="sng" dirty="0" smtClean="0"/>
              <a:t>собрании членов</a:t>
            </a:r>
            <a:r>
              <a:rPr lang="ru-RU" sz="2400" dirty="0" smtClean="0"/>
              <a:t> ТСЖ – есть вопросы, по которым может принять решение </a:t>
            </a:r>
            <a:r>
              <a:rPr lang="ru-RU" sz="2400" u="sng" dirty="0" smtClean="0"/>
              <a:t>только ОСС</a:t>
            </a:r>
            <a:r>
              <a:rPr lang="ru-RU" sz="2400" dirty="0" smtClean="0"/>
              <a:t>.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3) Оформлять протоколы членов ТСЖ необходимо </a:t>
            </a:r>
            <a:r>
              <a:rPr lang="ru-RU" sz="2400" u="sng" dirty="0" smtClean="0"/>
              <a:t>по тем же правилам</a:t>
            </a:r>
            <a:r>
              <a:rPr lang="ru-RU" sz="2400" dirty="0" smtClean="0"/>
              <a:t>, что и протоколы ОСС, а проводить его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соответствии с ЖК РФ и Уставом ТСЖ</a:t>
            </a:r>
            <a:r>
              <a:rPr lang="ru-RU" sz="2400" dirty="0" smtClean="0"/>
              <a:t>.</a:t>
            </a:r>
          </a:p>
          <a:p>
            <a:pPr>
              <a:buNone/>
            </a:pPr>
            <a:r>
              <a:rPr lang="ru-RU" sz="2400" dirty="0" smtClean="0"/>
              <a:t>4) Сдавать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оригиналы протоколов</a:t>
            </a:r>
            <a:r>
              <a:rPr lang="ru-RU" sz="2400" dirty="0" smtClean="0"/>
              <a:t> членов ТСЖ </a:t>
            </a:r>
            <a:r>
              <a:rPr lang="ru-RU" sz="2400" u="sng" dirty="0" smtClean="0"/>
              <a:t>в ГЖИ </a:t>
            </a:r>
          </a:p>
          <a:p>
            <a:pPr>
              <a:buNone/>
            </a:pPr>
            <a:r>
              <a:rPr lang="ru-RU" sz="2400" u="sng" dirty="0" smtClean="0"/>
              <a:t>на хранение</a:t>
            </a:r>
            <a:r>
              <a:rPr lang="ru-RU" sz="2400" dirty="0" smtClean="0"/>
              <a:t> не надо.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95736" y="152400"/>
            <a:ext cx="6491064" cy="9905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4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44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285728"/>
            <a:ext cx="6472254" cy="107157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Повестка дня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ОСС </a:t>
            </a:r>
            <a:b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по выбору УК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71612"/>
            <a:ext cx="8643998" cy="500066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1) О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выборе способа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управления МКД, если он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не выбран или назрела необходимость его сменить.</a:t>
            </a:r>
          </a:p>
          <a:p>
            <a:pPr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2)   О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расторжении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договора управления с УО,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от которой Вы хотели уйти. </a:t>
            </a:r>
          </a:p>
          <a:p>
            <a:pPr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3) Выбор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уполномоченного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собственника на</a:t>
            </a:r>
          </a:p>
          <a:p>
            <a:pPr>
              <a:spcAft>
                <a:spcPts val="1200"/>
              </a:spcAft>
              <a:buNone/>
            </a:pP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расторжение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договора управления.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4) Выбор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новой УО.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5) Утверждение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условий ДУ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 с новой УО.</a:t>
            </a:r>
          </a:p>
          <a:p>
            <a:pPr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6) Установление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размера платы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за жилое помещение  </a:t>
            </a:r>
          </a:p>
          <a:p>
            <a:pPr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по  ДУ  с  вновь выбранной УО.</a:t>
            </a: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54</a:t>
            </a:fld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715172" cy="1214446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Повестка дня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ОСС </a:t>
            </a:r>
            <a:b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по выбору Совета МКД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500174"/>
            <a:ext cx="8749636" cy="500066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1) О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выборе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Совета дома.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2) Об утверждении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Положения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о Совете МКД.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3) О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количественном составе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Совета МКД.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Arial" pitchFamily="34" charset="0"/>
              </a:rPr>
              <a:t>Вы можете выбрать несколько человек, например, </a:t>
            </a:r>
          </a:p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Arial" pitchFamily="34" charset="0"/>
              </a:rPr>
              <a:t>по одному человеку от подъезда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.</a:t>
            </a:r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4) О выборе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председателя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Совета МКД.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5)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Делегирование полномочий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Совету МКД и 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его председателю (максимально конкретно).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6) Об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оплате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председателю Совета МКД (ряд вопросов).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55</a:t>
            </a:fld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214290"/>
            <a:ext cx="6786610" cy="1143008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Повестка дня </a:t>
            </a: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ОСС </a:t>
            </a:r>
            <a:b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</a:br>
            <a:r>
              <a:rPr lang="ru-RU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по созданию ТСН/ТСЖ</a:t>
            </a:r>
            <a:endParaRPr lang="ru-RU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571612"/>
            <a:ext cx="8749636" cy="485778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1) О </a:t>
            </a:r>
            <a:r>
              <a:rPr lang="ru-RU" sz="3400" u="sng" dirty="0" smtClean="0">
                <a:latin typeface="+mj-lt"/>
                <a:ea typeface="Verdana" pitchFamily="34" charset="0"/>
                <a:cs typeface="Verdana" pitchFamily="34" charset="0"/>
              </a:rPr>
              <a:t>расторжении</a:t>
            </a: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 договора управления  с УО (</a:t>
            </a:r>
            <a:r>
              <a:rPr lang="ru-RU" sz="3400" i="1" dirty="0" smtClean="0">
                <a:latin typeface="+mj-lt"/>
                <a:ea typeface="Verdana" pitchFamily="34" charset="0"/>
                <a:cs typeface="Verdana" pitchFamily="34" charset="0"/>
              </a:rPr>
              <a:t>в связи </a:t>
            </a: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3400" i="1" dirty="0" smtClean="0">
                <a:latin typeface="+mj-lt"/>
                <a:ea typeface="Verdana" pitchFamily="34" charset="0"/>
                <a:cs typeface="Verdana" pitchFamily="34" charset="0"/>
              </a:rPr>
              <a:t>со сменой способа управления</a:t>
            </a: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lnSpc>
                <a:spcPct val="120000"/>
              </a:lnSpc>
              <a:buNone/>
            </a:pP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2) Избрание лица, </a:t>
            </a:r>
            <a:r>
              <a:rPr lang="ru-RU" sz="3400" u="sng" dirty="0" smtClean="0">
                <a:latin typeface="+mj-lt"/>
                <a:ea typeface="Verdana" pitchFamily="34" charset="0"/>
                <a:cs typeface="Verdana" pitchFamily="34" charset="0"/>
              </a:rPr>
              <a:t>уполномоченного на расторжение</a:t>
            </a: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договора управления с УО.</a:t>
            </a: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3) Выбор </a:t>
            </a:r>
            <a:r>
              <a:rPr lang="ru-RU" sz="3400" u="sng" dirty="0" smtClean="0">
                <a:latin typeface="+mj-lt"/>
                <a:ea typeface="Verdana" pitchFamily="34" charset="0"/>
                <a:cs typeface="Verdana" pitchFamily="34" charset="0"/>
              </a:rPr>
              <a:t>способа управления</a:t>
            </a: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 – ТСЖ.</a:t>
            </a:r>
          </a:p>
          <a:p>
            <a:pPr>
              <a:lnSpc>
                <a:spcPct val="120000"/>
              </a:lnSpc>
              <a:buNone/>
            </a:pP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4) </a:t>
            </a:r>
            <a:r>
              <a:rPr lang="ru-RU" sz="3400" u="sng" dirty="0" smtClean="0">
                <a:latin typeface="+mj-lt"/>
                <a:ea typeface="Verdana" pitchFamily="34" charset="0"/>
                <a:cs typeface="Verdana" pitchFamily="34" charset="0"/>
              </a:rPr>
              <a:t>Создание</a:t>
            </a: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 ТСЖ «_______________»  для целей </a:t>
            </a: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управления МКД.</a:t>
            </a:r>
          </a:p>
          <a:p>
            <a:pPr>
              <a:lnSpc>
                <a:spcPct val="120000"/>
              </a:lnSpc>
              <a:spcAft>
                <a:spcPts val="1200"/>
              </a:spcAft>
              <a:buNone/>
            </a:pP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5) Утверждение </a:t>
            </a:r>
            <a:r>
              <a:rPr lang="ru-RU" sz="3400" u="sng" dirty="0" smtClean="0">
                <a:latin typeface="+mj-lt"/>
                <a:ea typeface="Verdana" pitchFamily="34" charset="0"/>
                <a:cs typeface="Verdana" pitchFamily="34" charset="0"/>
              </a:rPr>
              <a:t>Устава</a:t>
            </a: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 ТСЖ «________________».</a:t>
            </a:r>
          </a:p>
          <a:p>
            <a:pPr>
              <a:lnSpc>
                <a:spcPct val="120000"/>
              </a:lnSpc>
              <a:buNone/>
            </a:pP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6) Выбор </a:t>
            </a:r>
            <a:r>
              <a:rPr lang="ru-RU" sz="3400" u="sng" dirty="0" smtClean="0">
                <a:latin typeface="+mj-lt"/>
                <a:ea typeface="Verdana" pitchFamily="34" charset="0"/>
                <a:cs typeface="Verdana" pitchFamily="34" charset="0"/>
              </a:rPr>
              <a:t>членов Правления</a:t>
            </a:r>
            <a:r>
              <a:rPr lang="ru-RU" sz="3400" dirty="0" smtClean="0">
                <a:latin typeface="+mj-lt"/>
                <a:ea typeface="Verdana" pitchFamily="34" charset="0"/>
                <a:cs typeface="Verdana" pitchFamily="34" charset="0"/>
              </a:rPr>
              <a:t>  ТСЖ «________________».</a:t>
            </a:r>
          </a:p>
          <a:p>
            <a:pPr>
              <a:lnSpc>
                <a:spcPct val="120000"/>
              </a:lnSpc>
              <a:buNone/>
            </a:pPr>
            <a:endParaRPr lang="ru-RU" sz="2800" dirty="0" smtClean="0"/>
          </a:p>
          <a:p>
            <a:pPr>
              <a:lnSpc>
                <a:spcPct val="120000"/>
              </a:lnSpc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56</a:t>
            </a:fld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8868" y="1600682"/>
            <a:ext cx="8749636" cy="5500726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7) Выбор </a:t>
            </a:r>
            <a:r>
              <a:rPr lang="ru-RU" sz="2400" u="sng" dirty="0" smtClean="0">
                <a:latin typeface="+mj-lt"/>
                <a:ea typeface="Verdana" pitchFamily="34" charset="0"/>
                <a:cs typeface="Verdana" pitchFamily="34" charset="0"/>
              </a:rPr>
              <a:t>председателя</a:t>
            </a: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 Правления ТСЖ «___________».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8) Выбор </a:t>
            </a:r>
            <a:r>
              <a:rPr lang="ru-RU" sz="2400" u="sng" dirty="0" smtClean="0">
                <a:latin typeface="+mj-lt"/>
                <a:ea typeface="Verdana" pitchFamily="34" charset="0"/>
                <a:cs typeface="Verdana" pitchFamily="34" charset="0"/>
              </a:rPr>
              <a:t>ревизионной комиссии</a:t>
            </a: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 ТСЖ «___________».</a:t>
            </a:r>
          </a:p>
          <a:p>
            <a:pPr>
              <a:buNone/>
            </a:pP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9) утверждение </a:t>
            </a:r>
            <a:r>
              <a:rPr lang="ru-RU" sz="2400" u="sng" dirty="0" smtClean="0">
                <a:latin typeface="+mj-lt"/>
                <a:ea typeface="Verdana" pitchFamily="34" charset="0"/>
                <a:cs typeface="Verdana" pitchFamily="34" charset="0"/>
              </a:rPr>
              <a:t>сметы</a:t>
            </a: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 доходов /расходов ТСЖ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«_____________».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10) Утверждение </a:t>
            </a:r>
            <a:r>
              <a:rPr lang="ru-RU" sz="2400" u="sng" dirty="0" smtClean="0">
                <a:latin typeface="+mj-lt"/>
                <a:ea typeface="Verdana" pitchFamily="34" charset="0"/>
                <a:cs typeface="Verdana" pitchFamily="34" charset="0"/>
              </a:rPr>
              <a:t>размера платы</a:t>
            </a: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 за жилое помещение.</a:t>
            </a:r>
          </a:p>
          <a:p>
            <a:pPr>
              <a:buNone/>
            </a:pP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11) Выбор уполномоченного лица для осуществления</a:t>
            </a:r>
          </a:p>
          <a:p>
            <a:pPr marL="0" indent="0">
              <a:buNone/>
            </a:pPr>
            <a:r>
              <a:rPr lang="ru-RU" sz="2400" u="sng" dirty="0" smtClean="0">
                <a:latin typeface="+mj-lt"/>
                <a:ea typeface="Verdana" pitchFamily="34" charset="0"/>
                <a:cs typeface="Verdana" pitchFamily="34" charset="0"/>
              </a:rPr>
              <a:t>государственной регистрации</a:t>
            </a: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 ТСЖ «_____________».</a:t>
            </a: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57</a:t>
            </a:fld>
            <a:endParaRPr lang="ru-RU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715172" cy="10620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Повестка дня </a:t>
            </a: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ОСС </a:t>
            </a:r>
            <a:b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</a:br>
            <a:r>
              <a:rPr lang="ru-RU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itchFamily="34" charset="0"/>
                <a:cs typeface="Verdana" pitchFamily="34" charset="0"/>
              </a:rPr>
              <a:t>по вопросам  пользования  ОИ</a:t>
            </a:r>
            <a:endParaRPr lang="ru-RU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500174"/>
            <a:ext cx="8749636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1) Принятие решения </a:t>
            </a:r>
            <a:r>
              <a:rPr lang="ru-RU" sz="2400" u="sng" dirty="0" smtClean="0">
                <a:latin typeface="+mj-lt"/>
                <a:ea typeface="Verdana" pitchFamily="34" charset="0"/>
                <a:cs typeface="Verdana" pitchFamily="34" charset="0"/>
              </a:rPr>
              <a:t>о пользовании ОИ </a:t>
            </a: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иными лицами.</a:t>
            </a:r>
          </a:p>
          <a:p>
            <a:pPr>
              <a:buNone/>
            </a:pP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2) Принятие решения </a:t>
            </a:r>
            <a:r>
              <a:rPr lang="ru-RU" sz="2400" u="sng" dirty="0" smtClean="0">
                <a:latin typeface="+mj-lt"/>
                <a:ea typeface="Verdana" pitchFamily="34" charset="0"/>
                <a:cs typeface="Verdana" pitchFamily="34" charset="0"/>
              </a:rPr>
              <a:t>о заключении договоров</a:t>
            </a: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 на</a:t>
            </a:r>
          </a:p>
          <a:p>
            <a:pPr>
              <a:buNone/>
            </a:pP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установку и эксплуатацию рекламных конструкций,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если для этого предполагается использовать ОИ.</a:t>
            </a:r>
          </a:p>
          <a:p>
            <a:pPr>
              <a:buNone/>
            </a:pP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3) Принятие решения об определении лиц, </a:t>
            </a:r>
            <a:r>
              <a:rPr lang="ru-RU" sz="2400" u="sng" dirty="0" smtClean="0">
                <a:latin typeface="+mj-lt"/>
                <a:ea typeface="Verdana" pitchFamily="34" charset="0"/>
                <a:cs typeface="Verdana" pitchFamily="34" charset="0"/>
              </a:rPr>
              <a:t>уполномоченных</a:t>
            </a:r>
          </a:p>
          <a:p>
            <a:pPr>
              <a:spcAft>
                <a:spcPts val="1200"/>
              </a:spcAft>
              <a:buNone/>
            </a:pPr>
            <a:r>
              <a:rPr lang="ru-RU" sz="2400" u="sng" dirty="0" smtClean="0">
                <a:latin typeface="+mj-lt"/>
                <a:ea typeface="Verdana" pitchFamily="34" charset="0"/>
                <a:cs typeface="Verdana" pitchFamily="34" charset="0"/>
              </a:rPr>
              <a:t>на заключение</a:t>
            </a: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 договоров об использовании ОИ.</a:t>
            </a:r>
          </a:p>
          <a:p>
            <a:pPr>
              <a:buNone/>
            </a:pP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4) Принятие решения об утверждении </a:t>
            </a:r>
            <a:r>
              <a:rPr lang="ru-RU" sz="2400" u="sng" dirty="0" smtClean="0">
                <a:latin typeface="+mj-lt"/>
                <a:ea typeface="Verdana" pitchFamily="34" charset="0"/>
                <a:cs typeface="Verdana" pitchFamily="34" charset="0"/>
              </a:rPr>
              <a:t>условий договоров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+mj-lt"/>
                <a:ea typeface="Verdana" pitchFamily="34" charset="0"/>
                <a:cs typeface="Verdana" pitchFamily="34" charset="0"/>
              </a:rPr>
              <a:t>об использовании  ОИ в МКД.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Подобное  ОСС проводится по провайдерам</a:t>
            </a:r>
            <a:r>
              <a:rPr lang="ru-RU" sz="2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!</a:t>
            </a:r>
            <a:endParaRPr lang="ru-RU" sz="2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323528" y="6340355"/>
            <a:ext cx="504056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58</a:t>
            </a:fld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428712"/>
            <a:ext cx="8572560" cy="50721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решении собственника по вопросам повестки дня,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поставленным на голосование, должны быть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указаны  </a:t>
            </a:r>
            <a:r>
              <a:rPr lang="ru-RU" sz="2400" dirty="0" smtClean="0"/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ч.5.1 ст.48</a:t>
            </a:r>
            <a:r>
              <a:rPr lang="ru-RU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/>
              <a:t>ЖК РФ):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1) </a:t>
            </a:r>
            <a:r>
              <a:rPr lang="ru-RU" sz="2400" u="sng" dirty="0" smtClean="0"/>
              <a:t>адрес</a:t>
            </a:r>
            <a:r>
              <a:rPr lang="ru-RU" sz="2400" dirty="0" smtClean="0"/>
              <a:t> помещения;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2) сведения </a:t>
            </a:r>
            <a:r>
              <a:rPr lang="ru-RU" sz="2400" u="sng" dirty="0" smtClean="0"/>
              <a:t>о лице</a:t>
            </a:r>
            <a:r>
              <a:rPr lang="ru-RU" sz="2400" dirty="0" smtClean="0"/>
              <a:t>, </a:t>
            </a:r>
            <a:r>
              <a:rPr lang="ru-RU" sz="2400" u="sng" dirty="0" smtClean="0"/>
              <a:t>участвующем</a:t>
            </a:r>
            <a:r>
              <a:rPr lang="ru-RU" sz="2400" dirty="0" smtClean="0"/>
              <a:t> в голосовании;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3) сведения </a:t>
            </a:r>
            <a:r>
              <a:rPr lang="ru-RU" sz="2400" u="sng" dirty="0" smtClean="0"/>
              <a:t>о документе</a:t>
            </a:r>
            <a:r>
              <a:rPr lang="ru-RU" sz="2400" dirty="0" smtClean="0"/>
              <a:t>, подтверждающем </a:t>
            </a:r>
            <a:r>
              <a:rPr lang="ru-RU" sz="2400" u="sng" dirty="0" smtClean="0"/>
              <a:t>право собственности</a:t>
            </a:r>
            <a:r>
              <a:rPr lang="ru-RU" sz="2400" dirty="0" smtClean="0"/>
              <a:t> на помещение в МКД;</a:t>
            </a:r>
          </a:p>
          <a:p>
            <a:pPr>
              <a:buNone/>
            </a:pPr>
            <a:r>
              <a:rPr lang="ru-RU" sz="2400" dirty="0" smtClean="0"/>
              <a:t>4) </a:t>
            </a:r>
            <a:r>
              <a:rPr lang="ru-RU" sz="2400" u="sng" dirty="0" smtClean="0"/>
              <a:t>решения</a:t>
            </a:r>
            <a:r>
              <a:rPr lang="ru-RU" sz="2400" dirty="0" smtClean="0"/>
              <a:t> по каждому вопросу повестки дня, выраженные формулировками </a:t>
            </a:r>
            <a:r>
              <a:rPr lang="ru-RU" sz="2400" b="1" dirty="0" smtClean="0"/>
              <a:t>"за", "против</a:t>
            </a:r>
            <a:r>
              <a:rPr lang="ru-RU" sz="2400" dirty="0" smtClean="0"/>
              <a:t>" или </a:t>
            </a:r>
            <a:r>
              <a:rPr lang="ru-RU" sz="2400" b="1" dirty="0" smtClean="0"/>
              <a:t>"воздержался</a:t>
            </a:r>
            <a:r>
              <a:rPr lang="ru-RU" sz="2400" dirty="0" smtClean="0"/>
              <a:t>".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71414"/>
            <a:ext cx="6400816" cy="10715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РЕШЕНИЕ СОБСТВЕННИКА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59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357298"/>
            <a:ext cx="8143932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Указанная форма управления МКД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предполагает  возможность реализации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 собственников: </a:t>
            </a:r>
          </a:p>
          <a:p>
            <a:pPr lvl="0">
              <a:buNone/>
            </a:pPr>
            <a:r>
              <a:rPr lang="ru-RU" sz="2400" dirty="0" smtClean="0">
                <a:ea typeface="Verdana" pitchFamily="34" charset="0"/>
                <a:cs typeface="Verdana" pitchFamily="34" charset="0"/>
              </a:rPr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на открытость и доступность информации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400" dirty="0" smtClean="0">
                <a:ea typeface="Verdana" pitchFamily="34" charset="0"/>
                <a:cs typeface="Verdana" pitchFamily="34" charset="0"/>
              </a:rPr>
              <a:t>о принятии решений по управлению МКД; </a:t>
            </a:r>
          </a:p>
          <a:p>
            <a:pPr lvl="0">
              <a:buNone/>
            </a:pPr>
            <a:r>
              <a:rPr lang="ru-RU" sz="2400" dirty="0" smtClean="0">
                <a:ea typeface="Verdana" pitchFamily="34" charset="0"/>
                <a:cs typeface="Verdana" pitchFamily="34" charset="0"/>
              </a:rPr>
              <a:t>- на возможность рассмотрения вопросов по </a:t>
            </a:r>
          </a:p>
          <a:p>
            <a:pPr lvl="0">
              <a:buNone/>
            </a:pPr>
            <a:r>
              <a:rPr lang="ru-RU" sz="2400" dirty="0" smtClean="0">
                <a:ea typeface="Verdana" pitchFamily="34" charset="0"/>
                <a:cs typeface="Verdana" pitchFamily="34" charset="0"/>
              </a:rPr>
              <a:t>управлению   домом и принятия по ним</a:t>
            </a:r>
          </a:p>
          <a:p>
            <a:pPr lvl="0"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согласованных</a:t>
            </a:r>
            <a:r>
              <a:rPr lang="ru-RU" sz="2400" dirty="0" smtClean="0">
                <a:ea typeface="Verdana" pitchFamily="34" charset="0"/>
                <a:cs typeface="Verdana" pitchFamily="34" charset="0"/>
              </a:rPr>
              <a:t> решений,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обязательных</a:t>
            </a:r>
            <a:r>
              <a:rPr lang="ru-RU" sz="2400" dirty="0" smtClean="0">
                <a:ea typeface="Verdana" pitchFamily="34" charset="0"/>
                <a:cs typeface="Verdana" pitchFamily="34" charset="0"/>
              </a:rPr>
              <a:t> </a:t>
            </a:r>
          </a:p>
          <a:p>
            <a:pPr lvl="0">
              <a:buNone/>
            </a:pPr>
            <a:r>
              <a:rPr lang="ru-RU" sz="2400" dirty="0" smtClean="0">
                <a:ea typeface="Verdana" pitchFamily="34" charset="0"/>
                <a:cs typeface="Verdana" pitchFamily="34" charset="0"/>
              </a:rPr>
              <a:t>для исполнения всеми собственниками</a:t>
            </a:r>
          </a:p>
          <a:p>
            <a:pPr lvl="0">
              <a:buNone/>
            </a:pPr>
            <a:r>
              <a:rPr lang="ru-RU" sz="2400" dirty="0" smtClean="0">
                <a:ea typeface="Verdana" pitchFamily="34" charset="0"/>
                <a:cs typeface="Verdana" pitchFamily="34" charset="0"/>
              </a:rPr>
              <a:t>помещений  в МКД. </a:t>
            </a:r>
          </a:p>
          <a:p>
            <a:pPr>
              <a:buNone/>
            </a:pPr>
            <a:endParaRPr lang="ru-RU" sz="2200" dirty="0"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5720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2800" i="1" dirty="0" smtClean="0"/>
              <a:t>1) При голосовании на ОСС решение заполняется</a:t>
            </a:r>
          </a:p>
          <a:p>
            <a:pPr lvl="0">
              <a:buNone/>
            </a:pPr>
            <a:r>
              <a:rPr lang="ru-RU" sz="2800" i="1" dirty="0" smtClean="0"/>
              <a:t>собственником (представителем собственника) </a:t>
            </a:r>
          </a:p>
          <a:p>
            <a:pPr lvl="0">
              <a:spcAft>
                <a:spcPts val="18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собственноручно.</a:t>
            </a:r>
            <a:endParaRPr lang="ru-RU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buNone/>
            </a:pPr>
            <a:r>
              <a:rPr lang="ru-RU" sz="2800" i="1" dirty="0" smtClean="0"/>
              <a:t>2) Если в решении собственника им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указаны</a:t>
            </a:r>
          </a:p>
          <a:p>
            <a:pPr lvl="0"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реквизиты</a:t>
            </a:r>
            <a:r>
              <a:rPr lang="ru-RU" sz="2800" i="1" dirty="0" smtClean="0"/>
              <a:t> документа, удостоверяющего </a:t>
            </a:r>
            <a:r>
              <a:rPr lang="ru-RU" sz="2800" i="1" u="sng" dirty="0" smtClean="0"/>
              <a:t>право </a:t>
            </a:r>
          </a:p>
          <a:p>
            <a:pPr lvl="0">
              <a:buNone/>
            </a:pPr>
            <a:r>
              <a:rPr lang="ru-RU" sz="2800" i="1" u="sng" dirty="0" smtClean="0"/>
              <a:t>собственности</a:t>
            </a:r>
            <a:r>
              <a:rPr lang="ru-RU" sz="2800" i="1" dirty="0" smtClean="0"/>
              <a:t> на занимаемое помещение – </a:t>
            </a:r>
          </a:p>
          <a:p>
            <a:pPr lvl="0">
              <a:buNone/>
            </a:pPr>
            <a:r>
              <a:rPr lang="ru-RU" sz="2800" i="1" dirty="0" smtClean="0"/>
              <a:t>такие решения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учитываются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smtClean="0"/>
              <a:t>при подсчете</a:t>
            </a:r>
          </a:p>
          <a:p>
            <a:pPr lvl="0">
              <a:buNone/>
            </a:pPr>
            <a:r>
              <a:rPr lang="ru-RU" sz="2800" i="1" dirty="0" smtClean="0"/>
              <a:t>голосов.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42852"/>
            <a:ext cx="6572296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u="sng" dirty="0" smtClean="0">
                <a:solidFill>
                  <a:srgbClr val="0000FF"/>
                </a:solidFill>
              </a:rPr>
              <a:t/>
            </a:r>
            <a:br>
              <a:rPr lang="ru-RU" sz="4400" b="1" i="1" u="sng" dirty="0" smtClean="0">
                <a:solidFill>
                  <a:srgbClr val="0000FF"/>
                </a:solidFill>
              </a:rPr>
            </a:br>
            <a:r>
              <a:rPr lang="ru-RU" sz="4400" b="1" i="1" u="sng" dirty="0" smtClean="0">
                <a:solidFill>
                  <a:srgbClr val="0000FF"/>
                </a:solidFill>
              </a:rPr>
              <a:t/>
            </a:r>
            <a:br>
              <a:rPr lang="ru-RU" sz="4400" b="1" i="1" u="sng" dirty="0" smtClean="0">
                <a:solidFill>
                  <a:srgbClr val="0000FF"/>
                </a:solidFill>
              </a:rPr>
            </a:br>
            <a:r>
              <a:rPr lang="ru-RU" sz="4400" b="1" i="1" u="sng" dirty="0" smtClean="0">
                <a:solidFill>
                  <a:srgbClr val="0000FF"/>
                </a:solidFill>
              </a:rPr>
              <a:t/>
            </a:r>
            <a:br>
              <a:rPr lang="ru-RU" sz="4400" b="1" i="1" u="sng" dirty="0" smtClean="0">
                <a:solidFill>
                  <a:srgbClr val="0000FF"/>
                </a:solidFill>
              </a:rPr>
            </a:br>
            <a:r>
              <a:rPr lang="ru-RU" sz="4400" b="1" i="1" u="sng" dirty="0" smtClean="0">
                <a:solidFill>
                  <a:srgbClr val="0000FF"/>
                </a:solidFill>
              </a:rPr>
              <a:t/>
            </a:r>
            <a:br>
              <a:rPr lang="ru-RU" sz="4400" b="1" i="1" u="sng" dirty="0" smtClean="0">
                <a:solidFill>
                  <a:srgbClr val="0000FF"/>
                </a:solidFill>
              </a:rPr>
            </a:br>
            <a:r>
              <a:rPr lang="ru-RU" sz="3600" b="1" i="1" u="sng" dirty="0" smtClean="0">
                <a:solidFill>
                  <a:srgbClr val="C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3600" dirty="0">
              <a:solidFill>
                <a:srgbClr val="C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381512"/>
          </a:xfrm>
        </p:spPr>
        <p:txBody>
          <a:bodyPr/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Доказательством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800" dirty="0" smtClean="0"/>
              <a:t>существования</a:t>
            </a:r>
          </a:p>
          <a:p>
            <a:pPr>
              <a:buNone/>
            </a:pPr>
            <a:r>
              <a:rPr lang="ru-RU" sz="2800" dirty="0" smtClean="0"/>
              <a:t>зарегистрированного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права собственности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sz="2800" dirty="0" smtClean="0"/>
              <a:t>на недвижимое имущество является</a:t>
            </a:r>
          </a:p>
          <a:p>
            <a:pPr>
              <a:spcAft>
                <a:spcPts val="24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государственная регистрация права</a:t>
            </a:r>
            <a:r>
              <a:rPr lang="ru-RU" sz="2800" dirty="0" smtClean="0"/>
              <a:t>. </a:t>
            </a:r>
          </a:p>
          <a:p>
            <a:pPr>
              <a:buNone/>
            </a:pP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 на право собственности</a:t>
            </a:r>
          </a:p>
          <a:p>
            <a:pPr>
              <a:buNone/>
            </a:pP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отражает сведения об объекте</a:t>
            </a:r>
          </a:p>
          <a:p>
            <a:pPr>
              <a:buNone/>
            </a:pP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недвижимости.</a:t>
            </a:r>
            <a:endParaRPr lang="ru-RU" sz="3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  СВЕДЕНИЮ!</a:t>
            </a:r>
            <a:endParaRPr lang="ru-RU" sz="4000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8339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500" b="1" i="1" dirty="0" smtClean="0"/>
              <a:t>1)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Выписка из ЕГРП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500" i="1" dirty="0" smtClean="0"/>
              <a:t>выдавалась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31.12.2016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2500" i="1" dirty="0" smtClean="0"/>
              <a:t>- </a:t>
            </a:r>
          </a:p>
          <a:p>
            <a:pPr>
              <a:buNone/>
            </a:pPr>
            <a:r>
              <a:rPr lang="ru-RU" sz="2500" i="1" dirty="0" smtClean="0"/>
              <a:t>до вступления в силу Федерального закона </a:t>
            </a:r>
          </a:p>
          <a:p>
            <a:pPr>
              <a:spcAft>
                <a:spcPts val="1200"/>
              </a:spcAft>
              <a:buNone/>
            </a:pPr>
            <a:r>
              <a:rPr lang="ru-RU" sz="2500" i="1" dirty="0" smtClean="0"/>
              <a:t>от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13.07.2015 </a:t>
            </a:r>
            <a:r>
              <a:rPr lang="ru-RU" sz="25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№218-ФЗ</a:t>
            </a:r>
            <a:r>
              <a:rPr lang="ru-RU" sz="2500" i="1" dirty="0" smtClean="0"/>
              <a:t>.</a:t>
            </a:r>
            <a:endParaRPr lang="ru-RU" sz="2500" dirty="0" smtClean="0"/>
          </a:p>
          <a:p>
            <a:pPr>
              <a:buNone/>
            </a:pPr>
            <a:r>
              <a:rPr lang="ru-RU" sz="2500" i="1" dirty="0" smtClean="0"/>
              <a:t>2)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15 июля 2016 г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2500" i="1" dirty="0" smtClean="0"/>
              <a:t>свидетельство о государственной регистрации права не выдается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500" i="1" dirty="0" smtClean="0"/>
              <a:t>   (</a:t>
            </a:r>
            <a:r>
              <a:rPr lang="ru-RU" sz="2500" i="1" dirty="0" err="1" smtClean="0"/>
              <a:t>Федеральнй</a:t>
            </a:r>
            <a:r>
              <a:rPr lang="ru-RU" sz="2500" i="1" dirty="0" smtClean="0"/>
              <a:t> закон от 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03.07.2016  </a:t>
            </a:r>
            <a:r>
              <a:rPr lang="ru-RU" sz="25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№360-ФЗ</a:t>
            </a:r>
            <a:r>
              <a:rPr lang="ru-RU" sz="2500" i="1" dirty="0" smtClean="0"/>
              <a:t>).</a:t>
            </a:r>
            <a:endParaRPr lang="ru-RU" sz="2500" dirty="0" smtClean="0"/>
          </a:p>
          <a:p>
            <a:pPr>
              <a:buNone/>
            </a:pPr>
            <a:r>
              <a:rPr lang="ru-RU" sz="2500" i="1" dirty="0" smtClean="0"/>
              <a:t>3)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</a:t>
            </a: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 января 2017</a:t>
            </a:r>
            <a:r>
              <a:rPr lang="ru-RU" sz="25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500" i="1" dirty="0" smtClean="0"/>
              <a:t>года государственная</a:t>
            </a:r>
          </a:p>
          <a:p>
            <a:pPr>
              <a:buNone/>
            </a:pPr>
            <a:r>
              <a:rPr lang="ru-RU" sz="2500" i="1" dirty="0" smtClean="0"/>
              <a:t> регистрация возникновения и перехода прав </a:t>
            </a:r>
          </a:p>
          <a:p>
            <a:pPr>
              <a:buNone/>
            </a:pPr>
            <a:r>
              <a:rPr lang="ru-RU" sz="2500" i="1" dirty="0" smtClean="0"/>
              <a:t>на недвижимое имущество удостоверяется</a:t>
            </a:r>
          </a:p>
          <a:p>
            <a:pPr>
              <a:buNone/>
            </a:pPr>
            <a:r>
              <a:rPr lang="ru-RU" sz="25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выпиской из ЕГРН</a:t>
            </a:r>
            <a:r>
              <a:rPr lang="ru-RU" sz="2500" i="1" dirty="0" smtClean="0"/>
              <a:t>.</a:t>
            </a:r>
            <a:endParaRPr lang="ru-RU" sz="25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643470"/>
          </a:xfrm>
        </p:spPr>
        <p:txBody>
          <a:bodyPr/>
          <a:lstStyle/>
          <a:p>
            <a:pPr>
              <a:buNone/>
            </a:pPr>
            <a:r>
              <a:rPr lang="ru-RU" i="1" dirty="0" smtClean="0"/>
              <a:t>4)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Ранее выданные свидетельства</a:t>
            </a:r>
            <a:r>
              <a:rPr lang="ru-RU" i="1" dirty="0" smtClean="0"/>
              <a:t>   о</a:t>
            </a:r>
          </a:p>
          <a:p>
            <a:pPr>
              <a:buNone/>
            </a:pPr>
            <a:r>
              <a:rPr lang="ru-RU" i="1" dirty="0" smtClean="0"/>
              <a:t>государственной регистрации права (до дня</a:t>
            </a:r>
          </a:p>
          <a:p>
            <a:pPr>
              <a:buNone/>
            </a:pPr>
            <a:r>
              <a:rPr lang="ru-RU" i="1" dirty="0" smtClean="0"/>
              <a:t>вступления в силу Федерального </a:t>
            </a:r>
            <a:r>
              <a:rPr lang="ru-RU" i="1" u="sng" dirty="0" smtClean="0"/>
              <a:t>закона</a:t>
            </a:r>
            <a:r>
              <a:rPr lang="ru-RU" i="1" dirty="0" smtClean="0"/>
              <a:t> от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24 июля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2007 года </a:t>
            </a:r>
            <a:r>
              <a:rPr lang="ru-RU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 221-ФЗ</a:t>
            </a:r>
            <a:r>
              <a:rPr lang="ru-RU" i="1" dirty="0" smtClean="0">
                <a:solidFill>
                  <a:srgbClr val="0000FF"/>
                </a:solidFill>
              </a:rPr>
              <a:t> </a:t>
            </a:r>
            <a:r>
              <a:rPr lang="ru-RU" i="1" dirty="0" smtClean="0"/>
              <a:t>«О государственном кадастре </a:t>
            </a:r>
          </a:p>
          <a:p>
            <a:pPr>
              <a:buNone/>
            </a:pPr>
            <a:r>
              <a:rPr lang="ru-RU" i="1" dirty="0" smtClean="0"/>
              <a:t>недвижимости») признаются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юридически</a:t>
            </a:r>
          </a:p>
          <a:p>
            <a:pPr>
              <a:spcAft>
                <a:spcPts val="18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действительными</a:t>
            </a:r>
            <a:r>
              <a:rPr lang="ru-RU" b="1" i="1" dirty="0" smtClean="0"/>
              <a:t> </a:t>
            </a:r>
            <a:r>
              <a:rPr lang="ru-RU" i="1" dirty="0" smtClean="0"/>
              <a:t>(</a:t>
            </a:r>
            <a:r>
              <a:rPr lang="ru-RU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ч.4 ст.69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Закона </a:t>
            </a:r>
            <a:r>
              <a:rPr lang="ru-RU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 218-ФЗ</a:t>
            </a:r>
            <a:r>
              <a:rPr lang="ru-RU" i="1" dirty="0" smtClean="0"/>
              <a:t>).</a:t>
            </a: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Требований </a:t>
            </a:r>
            <a:r>
              <a:rPr lang="ru-RU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подтверждении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свидетельств </a:t>
            </a:r>
          </a:p>
          <a:p>
            <a:pPr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выписками из ЕГРН 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 не содержит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643470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400" b="1" i="1" dirty="0" smtClean="0"/>
              <a:t>1)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Датой государственной регистрации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smtClean="0"/>
              <a:t>прав является дата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внесения в ЕГРН записей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smtClean="0"/>
              <a:t>о соответствующем праве об ограничении права или обременении объекта недвижимости  (</a:t>
            </a:r>
            <a:r>
              <a:rPr lang="ru-RU" sz="2400" i="1" u="sng" dirty="0" smtClean="0">
                <a:solidFill>
                  <a:srgbClr val="0000FF"/>
                </a:solidFill>
              </a:rPr>
              <a:t>ч.2 ст. 16</a:t>
            </a:r>
            <a:r>
              <a:rPr lang="ru-RU" sz="2400" i="1" dirty="0" smtClean="0">
                <a:solidFill>
                  <a:srgbClr val="0000FF"/>
                </a:solidFill>
              </a:rPr>
              <a:t> </a:t>
            </a:r>
            <a:r>
              <a:rPr lang="ru-RU" sz="2400" i="1" dirty="0" smtClean="0"/>
              <a:t>Закона </a:t>
            </a:r>
            <a:r>
              <a:rPr lang="ru-RU" sz="2400" i="1" u="sng" dirty="0" smtClean="0">
                <a:solidFill>
                  <a:srgbClr val="0000FF"/>
                </a:solidFill>
              </a:rPr>
              <a:t>№ 218-ФЗ</a:t>
            </a:r>
            <a:r>
              <a:rPr lang="ru-RU" sz="2400" i="1" dirty="0" smtClean="0"/>
              <a:t>).</a:t>
            </a:r>
            <a:endParaRPr lang="ru-RU" sz="2400" dirty="0" smtClean="0"/>
          </a:p>
          <a:p>
            <a:pPr>
              <a:buNone/>
            </a:pPr>
            <a:r>
              <a:rPr lang="ru-RU" sz="2400" b="1" i="1" dirty="0" smtClean="0"/>
              <a:t>2)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 регистрации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i="1" dirty="0" smtClean="0"/>
              <a:t>права собственности или перехода права собственности отражается в  </a:t>
            </a:r>
            <a:r>
              <a:rPr lang="ru-RU" sz="2400" i="1" u="sng" dirty="0" smtClean="0"/>
              <a:t>п.2</a:t>
            </a:r>
            <a:r>
              <a:rPr lang="ru-RU" sz="2400" i="1" dirty="0" smtClean="0"/>
              <a:t> выписки из ЕГРН.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этой даты возникают права и обязанности собственника в отношении помещения</a:t>
            </a:r>
            <a:r>
              <a:rPr lang="ru-RU" sz="2400" i="1" dirty="0" smtClean="0"/>
              <a:t>. Она может отличаться от </a:t>
            </a:r>
            <a:r>
              <a:rPr lang="ru-RU" sz="2400" i="1" u="sng" dirty="0" smtClean="0"/>
              <a:t>даты запроса</a:t>
            </a:r>
            <a:r>
              <a:rPr lang="ru-RU" sz="2400" i="1" dirty="0" smtClean="0"/>
              <a:t> или </a:t>
            </a:r>
            <a:r>
              <a:rPr lang="ru-RU" sz="2400" i="1" u="sng" dirty="0" smtClean="0"/>
              <a:t>даты выдачи</a:t>
            </a:r>
            <a:r>
              <a:rPr lang="ru-RU" sz="2400" i="1" dirty="0" smtClean="0"/>
              <a:t> выписки.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0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40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452950"/>
          </a:xfrm>
        </p:spPr>
        <p:txBody>
          <a:bodyPr/>
          <a:lstStyle/>
          <a:p>
            <a:pPr>
              <a:buNone/>
            </a:pPr>
            <a:r>
              <a:rPr lang="ru-RU" sz="2400" b="1" i="1" dirty="0" smtClean="0"/>
              <a:t>3</a:t>
            </a:r>
            <a:r>
              <a:rPr lang="ru-RU" sz="2800" b="1" i="1" dirty="0" smtClean="0"/>
              <a:t>)</a:t>
            </a:r>
            <a:r>
              <a:rPr lang="ru-RU" sz="2800" i="1" dirty="0" smtClean="0"/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Сведения, содержащиеся в ЕГРН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smtClean="0"/>
              <a:t>и</a:t>
            </a:r>
          </a:p>
          <a:p>
            <a:pPr>
              <a:buNone/>
            </a:pPr>
            <a:r>
              <a:rPr lang="ru-RU" sz="2800" i="1" dirty="0" smtClean="0"/>
              <a:t> предоставленные на основании запроса, </a:t>
            </a:r>
          </a:p>
          <a:p>
            <a:pPr>
              <a:buNone/>
            </a:pPr>
            <a:r>
              <a:rPr lang="ru-RU" sz="2800" i="1" dirty="0" smtClean="0"/>
              <a:t>являются актуальными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момент выдачи</a:t>
            </a:r>
          </a:p>
          <a:p>
            <a:pPr>
              <a:spcAft>
                <a:spcPts val="1800"/>
              </a:spcAft>
              <a:buNone/>
            </a:pPr>
            <a:r>
              <a:rPr lang="ru-RU" sz="2800" i="1" dirty="0" smtClean="0"/>
              <a:t>органом регистрации прав или МФЦ.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4)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действия выписок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ЕГРН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законодательно не установлен.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833958"/>
          </a:xfrm>
        </p:spPr>
        <p:txBody>
          <a:bodyPr>
            <a:normAutofit fontScale="92500"/>
          </a:bodyPr>
          <a:lstStyle/>
          <a:p>
            <a:pPr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Договор, заключенный до </a:t>
            </a:r>
            <a:r>
              <a:rPr lang="ru-RU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01.02.1998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r>
              <a:rPr lang="ru-RU" i="1" dirty="0" smtClean="0"/>
              <a:t>Если </a:t>
            </a:r>
            <a:r>
              <a:rPr lang="ru-RU" b="1" i="1" dirty="0" smtClean="0"/>
              <a:t>право собственности на объект недвижимости </a:t>
            </a:r>
          </a:p>
          <a:p>
            <a:pPr>
              <a:buNone/>
            </a:pPr>
            <a:r>
              <a:rPr lang="ru-RU" b="1" i="1" dirty="0" smtClean="0"/>
              <a:t>возникло</a:t>
            </a:r>
            <a:r>
              <a:rPr lang="ru-RU" i="1" dirty="0" smtClean="0"/>
              <a:t> </a:t>
            </a:r>
            <a:r>
              <a:rPr lang="ru-RU" b="1" i="1" dirty="0" smtClean="0"/>
              <a:t>до вступления</a:t>
            </a:r>
            <a:r>
              <a:rPr lang="ru-RU" i="1" dirty="0" smtClean="0"/>
              <a:t> в силу Закона  </a:t>
            </a:r>
            <a:r>
              <a:rPr lang="ru-RU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 122-ФЗ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(01.02.1998), </a:t>
            </a:r>
            <a:r>
              <a:rPr lang="ru-RU" i="1" dirty="0" smtClean="0"/>
              <a:t>то такое право признается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юридически действительным при отсутствии</a:t>
            </a:r>
            <a:endParaRPr lang="ru-RU" i="1" dirty="0" smtClean="0"/>
          </a:p>
          <a:p>
            <a:pPr>
              <a:spcAft>
                <a:spcPts val="1800"/>
              </a:spcAft>
              <a:buNone/>
            </a:pPr>
            <a:r>
              <a:rPr lang="ru-RU" i="1" dirty="0" smtClean="0"/>
              <a:t>государственной </a:t>
            </a:r>
            <a:r>
              <a:rPr lang="ru-RU" i="1" u="sng" dirty="0" smtClean="0"/>
              <a:t>регистрации в ЕГРН</a:t>
            </a:r>
            <a:r>
              <a:rPr lang="ru-RU" i="1" dirty="0" smtClean="0"/>
              <a:t>. </a:t>
            </a:r>
          </a:p>
          <a:p>
            <a:pPr>
              <a:buNone/>
            </a:pPr>
            <a:r>
              <a:rPr lang="ru-RU" i="1" dirty="0" smtClean="0"/>
              <a:t>Государственная регистрация права в ЕГРН происходит 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желанию правообладателя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 1 ст. 69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Закона </a:t>
            </a:r>
            <a:r>
              <a:rPr lang="ru-RU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 218-ФЗ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Случаи, когда не нужна обязательная регистрация права собственности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83395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Нотариально удостоверенное</a:t>
            </a:r>
          </a:p>
          <a:p>
            <a:pPr>
              <a:spcAft>
                <a:spcPts val="1200"/>
              </a:spcAft>
              <a:buNone/>
            </a:pPr>
            <a:r>
              <a:rPr lang="ru-RU" sz="3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свидетельство о праве на наследство.</a:t>
            </a:r>
          </a:p>
          <a:p>
            <a:pPr>
              <a:spcAft>
                <a:spcPts val="1200"/>
              </a:spcAft>
              <a:buNone/>
            </a:pPr>
            <a:r>
              <a:rPr lang="ru-RU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 4  ст. 1152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ГК РФ,  </a:t>
            </a:r>
            <a:r>
              <a:rPr lang="ru-RU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 2 ст. 69</a:t>
            </a:r>
            <a:r>
              <a:rPr lang="ru-RU" sz="3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Закона   </a:t>
            </a:r>
            <a:r>
              <a:rPr lang="ru-RU" sz="32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 218-ФЗ</a:t>
            </a:r>
            <a:r>
              <a:rPr lang="ru-RU" sz="3200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/>
              <a:t>У наследника 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собственности</a:t>
            </a:r>
          </a:p>
          <a:p>
            <a:pPr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возникает с момента открытия наследства</a:t>
            </a:r>
          </a:p>
          <a:p>
            <a:pPr>
              <a:spcAft>
                <a:spcPts val="1200"/>
              </a:spcAft>
              <a:buNone/>
            </a:pPr>
            <a:r>
              <a:rPr lang="ru-RU" sz="3200" u="sng" dirty="0" smtClean="0"/>
              <a:t>независимо</a:t>
            </a:r>
            <a:r>
              <a:rPr lang="ru-RU" sz="3200" dirty="0" smtClean="0"/>
              <a:t>  от: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/>
              <a:t>-  времени его </a:t>
            </a:r>
            <a:r>
              <a:rPr lang="ru-RU" sz="2800" u="sng" dirty="0" smtClean="0"/>
              <a:t>фактического</a:t>
            </a:r>
            <a:r>
              <a:rPr lang="ru-RU" sz="2800" dirty="0" smtClean="0"/>
              <a:t> принятия;</a:t>
            </a:r>
          </a:p>
          <a:p>
            <a:pPr>
              <a:buNone/>
            </a:pPr>
            <a:r>
              <a:rPr lang="ru-RU" sz="2800" dirty="0" smtClean="0"/>
              <a:t>-  момента государственной </a:t>
            </a:r>
            <a:r>
              <a:rPr lang="ru-RU" sz="2800" u="sng" dirty="0" smtClean="0"/>
              <a:t>регистрации права</a:t>
            </a:r>
            <a:r>
              <a:rPr lang="ru-RU" sz="2800" dirty="0" smtClean="0"/>
              <a:t> наследника</a:t>
            </a:r>
          </a:p>
          <a:p>
            <a:pPr>
              <a:buNone/>
            </a:pPr>
            <a:r>
              <a:rPr lang="ru-RU" sz="2800" dirty="0" smtClean="0"/>
              <a:t>на наследственное имущество, когда такое право подлежит</a:t>
            </a:r>
          </a:p>
          <a:p>
            <a:pPr>
              <a:buNone/>
            </a:pPr>
            <a:r>
              <a:rPr lang="ru-RU" sz="2800" dirty="0" smtClean="0"/>
              <a:t>государственной регистрации.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714488"/>
            <a:ext cx="8572560" cy="438151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dirty="0" smtClean="0"/>
              <a:t>Наследник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вправе</a:t>
            </a:r>
            <a:r>
              <a:rPr lang="ru-RU" dirty="0" smtClean="0"/>
              <a:t> обратиться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заявлением 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 государственной регистрации </a:t>
            </a:r>
            <a:r>
              <a:rPr lang="ru-RU" dirty="0" smtClean="0"/>
              <a:t> </a:t>
            </a:r>
            <a:r>
              <a:rPr lang="ru-RU" u="sng" dirty="0" smtClean="0"/>
              <a:t>перехода права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собственности в орган, осуществляющий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государственную регистрацию прав на недвижимое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имущество и сделок с ним,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принятия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наследства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dirty="0" smtClean="0"/>
              <a:t>(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п.11</a:t>
            </a:r>
            <a:r>
              <a:rPr lang="ru-RU" dirty="0" smtClean="0"/>
              <a:t> Постановления Пленума ВС РФ,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Пленума ВАС РФ 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29.04.2010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 10/22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524388"/>
          </a:xfrm>
        </p:spPr>
        <p:txBody>
          <a:bodyPr/>
          <a:lstStyle/>
          <a:p>
            <a:pPr>
              <a:buNone/>
            </a:pP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Документ, подтверждающий полную </a:t>
            </a:r>
          </a:p>
          <a:p>
            <a:pPr>
              <a:spcAft>
                <a:spcPts val="1800"/>
              </a:spcAft>
              <a:buNone/>
            </a:pP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выплату пая в ЖК/ЖСК.</a:t>
            </a:r>
          </a:p>
          <a:p>
            <a:pPr>
              <a:buNone/>
            </a:pPr>
            <a:r>
              <a:rPr lang="ru-RU" sz="2800" dirty="0" smtClean="0"/>
              <a:t>Член жилищного кооператива приобретает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 собственности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/>
              <a:t>на жилое</a:t>
            </a:r>
          </a:p>
          <a:p>
            <a:pPr>
              <a:buNone/>
            </a:pPr>
            <a:r>
              <a:rPr lang="ru-RU" sz="2800" dirty="0" smtClean="0"/>
              <a:t>помещение в МКД в случае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полной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выплаты паевого взноса</a:t>
            </a:r>
            <a:r>
              <a:rPr lang="ru-RU" sz="2800" dirty="0" smtClean="0"/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п.2 ч.3 ст.123.1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ч.1 ст.129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ЖК РФ, </a:t>
            </a:r>
            <a:r>
              <a:rPr lang="ru-RU" sz="28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п.4 ст.218</a:t>
            </a:r>
            <a:r>
              <a:rPr lang="ru-RU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ГК РФ).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69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357298"/>
            <a:ext cx="8429684" cy="5286412"/>
          </a:xfrm>
        </p:spPr>
        <p:txBody>
          <a:bodyPr>
            <a:normAutofit lnSpcReduction="10000"/>
          </a:bodyPr>
          <a:lstStyle/>
          <a:p>
            <a:pPr>
              <a:spcBef>
                <a:spcPts val="400"/>
              </a:spcBef>
              <a:buNone/>
            </a:pPr>
            <a:r>
              <a:rPr lang="ru-RU" dirty="0" smtClean="0"/>
              <a:t>ОСС должно проводиться как минимум </a:t>
            </a:r>
            <a:r>
              <a:rPr lang="ru-RU" u="sng" dirty="0" smtClean="0"/>
              <a:t>один раз в</a:t>
            </a:r>
          </a:p>
          <a:p>
            <a:pPr>
              <a:spcBef>
                <a:spcPts val="400"/>
              </a:spcBef>
              <a:buNone/>
            </a:pPr>
            <a:r>
              <a:rPr lang="ru-RU" u="sng" dirty="0" smtClean="0"/>
              <a:t>год </a:t>
            </a:r>
            <a:r>
              <a:rPr lang="ru-RU" dirty="0" smtClean="0"/>
              <a:t>(</a:t>
            </a:r>
            <a:r>
              <a:rPr lang="ru-RU" sz="2400" u="sng" dirty="0" smtClean="0">
                <a:solidFill>
                  <a:srgbClr val="0000FF"/>
                </a:solidFill>
              </a:rPr>
              <a:t>п.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u="sng" dirty="0" smtClean="0">
                <a:solidFill>
                  <a:srgbClr val="0000FF"/>
                </a:solidFill>
              </a:rPr>
              <a:t> ст. 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ru-RU" sz="2400" u="sng" dirty="0" smtClean="0">
                <a:solidFill>
                  <a:srgbClr val="0000FF"/>
                </a:solidFill>
              </a:rPr>
              <a:t> ЖК РФ</a:t>
            </a:r>
            <a:r>
              <a:rPr lang="ru-RU" dirty="0" smtClean="0"/>
              <a:t>). </a:t>
            </a:r>
            <a:r>
              <a:rPr lang="ru-RU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Годовое собрание проводится </a:t>
            </a:r>
          </a:p>
          <a:p>
            <a:pPr>
              <a:spcBef>
                <a:spcPts val="400"/>
              </a:spcBef>
              <a:spcAft>
                <a:spcPts val="600"/>
              </a:spcAft>
              <a:buNone/>
            </a:pPr>
            <a:r>
              <a:rPr lang="ru-RU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 втором квартале каждого года.</a:t>
            </a:r>
          </a:p>
          <a:p>
            <a:pPr>
              <a:spcBef>
                <a:spcPts val="400"/>
              </a:spcBef>
              <a:buNone/>
            </a:pPr>
            <a:r>
              <a:rPr lang="ru-RU" dirty="0" smtClean="0"/>
              <a:t>Остальные ОСС, которые можно проводить в любое</a:t>
            </a:r>
          </a:p>
          <a:p>
            <a:pPr>
              <a:spcBef>
                <a:spcPts val="400"/>
              </a:spcBef>
              <a:spcAft>
                <a:spcPts val="1200"/>
              </a:spcAft>
              <a:buNone/>
            </a:pPr>
            <a:r>
              <a:rPr lang="ru-RU" dirty="0" smtClean="0"/>
              <a:t>время - </a:t>
            </a:r>
            <a:r>
              <a:rPr lang="ru-RU" u="sng" dirty="0" smtClean="0"/>
              <a:t>внеочередные.</a:t>
            </a:r>
            <a:endParaRPr lang="ru-RU" b="1" u="sng" dirty="0" smtClean="0">
              <a:solidFill>
                <a:srgbClr val="303725"/>
              </a:solidFill>
            </a:endParaRPr>
          </a:p>
          <a:p>
            <a:pPr>
              <a:spcBef>
                <a:spcPts val="400"/>
              </a:spcBef>
              <a:buNone/>
            </a:pPr>
            <a:r>
              <a:rPr lang="ru-RU" dirty="0" smtClean="0"/>
              <a:t>Если Вы уже являетесь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собственником</a:t>
            </a:r>
            <a:r>
              <a:rPr lang="ru-RU" dirty="0" smtClean="0"/>
              <a:t> в МКД и до</a:t>
            </a:r>
          </a:p>
          <a:p>
            <a:pPr>
              <a:spcBef>
                <a:spcPts val="400"/>
              </a:spcBef>
              <a:buNone/>
            </a:pPr>
            <a:r>
              <a:rPr lang="ru-RU" dirty="0" smtClean="0"/>
              <a:t>сих пор ничего не слышали о проведении ОСС, </a:t>
            </a:r>
          </a:p>
          <a:p>
            <a:pPr>
              <a:spcBef>
                <a:spcPts val="400"/>
              </a:spcBef>
              <a:buNone/>
            </a:pPr>
            <a:r>
              <a:rPr lang="ru-RU" dirty="0" smtClean="0"/>
              <a:t>значит,  Ваши права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нарушены</a:t>
            </a:r>
            <a:r>
              <a:rPr lang="ru-RU" dirty="0" smtClean="0"/>
              <a:t>, и домом управляет </a:t>
            </a:r>
          </a:p>
          <a:p>
            <a:pPr>
              <a:spcBef>
                <a:spcPts val="400"/>
              </a:spcBef>
              <a:buNone/>
            </a:pPr>
            <a:r>
              <a:rPr lang="ru-RU" dirty="0" smtClean="0"/>
              <a:t>УК, которую Вы не выбирали, или созданное без</a:t>
            </a:r>
          </a:p>
          <a:p>
            <a:pPr>
              <a:spcBef>
                <a:spcPts val="400"/>
              </a:spcBef>
              <a:buNone/>
            </a:pPr>
            <a:r>
              <a:rPr lang="ru-RU" dirty="0" smtClean="0"/>
              <a:t>Вашего участия ТСЖ!</a:t>
            </a:r>
          </a:p>
          <a:p>
            <a:pPr algn="ctr">
              <a:spcBef>
                <a:spcPts val="400"/>
              </a:spcBef>
              <a:buNone/>
            </a:pP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ПОМНИТЕ – ОТ КАЧЕСТВА УПРАВЛЕНИЯ МКД</a:t>
            </a:r>
          </a:p>
          <a:p>
            <a:pPr algn="ctr">
              <a:spcBef>
                <a:spcPts val="400"/>
              </a:spcBef>
              <a:buNone/>
            </a:pPr>
            <a:r>
              <a:rPr lang="ru-RU" sz="22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НАПРЯМУЮ ЗАВИСИТ СТОИМОСТЬ  ВАШЕГО ЖИЛЬЯ!</a:t>
            </a:r>
            <a:endParaRPr lang="ru-RU" sz="2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18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452950"/>
          </a:xfrm>
        </p:spPr>
        <p:txBody>
          <a:bodyPr/>
          <a:lstStyle/>
          <a:p>
            <a:pPr>
              <a:buNone/>
            </a:pPr>
            <a:r>
              <a:rPr lang="ru-RU" sz="3000" dirty="0" smtClean="0"/>
              <a:t>Единственным </a:t>
            </a:r>
            <a:r>
              <a:rPr lang="ru-RU" sz="3000" u="sng" dirty="0" smtClean="0"/>
              <a:t>правоустанавливающим</a:t>
            </a:r>
          </a:p>
          <a:p>
            <a:pPr>
              <a:buNone/>
            </a:pPr>
            <a:r>
              <a:rPr lang="ru-RU" sz="3000" dirty="0" smtClean="0"/>
              <a:t>документом для членов  ЖСК является</a:t>
            </a:r>
          </a:p>
          <a:p>
            <a:pPr>
              <a:buNone/>
            </a:pP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справка о полной выплате паевого</a:t>
            </a:r>
          </a:p>
          <a:p>
            <a:pPr>
              <a:buNone/>
            </a:pP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взноса</a:t>
            </a:r>
            <a:r>
              <a:rPr lang="ru-RU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ru-RU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Форма справки о выплаченном пае законодательно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утверждена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но подлежит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учету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как</a:t>
            </a:r>
          </a:p>
          <a:p>
            <a:pPr>
              <a:buNone/>
            </a:pP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 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строгой отчетности 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кооперативе.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</a:p>
          <a:p>
            <a:pPr>
              <a:buNone/>
            </a:pPr>
            <a:endParaRPr lang="ru-RU" sz="28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762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dirty="0" smtClean="0"/>
              <a:t>1) </a:t>
            </a:r>
            <a:r>
              <a:rPr lang="ru-RU" sz="2800" i="1" dirty="0" smtClean="0"/>
              <a:t>Жилищное право собственности на</a:t>
            </a:r>
          </a:p>
          <a:p>
            <a:pPr>
              <a:buNone/>
            </a:pPr>
            <a:r>
              <a:rPr lang="ru-RU" sz="2800" i="1" dirty="0" smtClean="0"/>
              <a:t>квартиру в ЖК/ЖСК появляется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независимо</a:t>
            </a:r>
            <a:r>
              <a:rPr lang="ru-RU" sz="2800" i="1" dirty="0" smtClean="0"/>
              <a:t> </a:t>
            </a:r>
          </a:p>
          <a:p>
            <a:pPr>
              <a:buNone/>
            </a:pPr>
            <a:r>
              <a:rPr lang="ru-RU" sz="2800" i="1" dirty="0" smtClean="0"/>
              <a:t>от того,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согласны</a:t>
            </a:r>
            <a:r>
              <a:rPr lang="ru-RU" sz="2800" i="1" dirty="0" smtClean="0"/>
              <a:t> ли с этим </a:t>
            </a:r>
            <a:r>
              <a:rPr lang="ru-RU" sz="2800" i="1" u="sng" dirty="0" smtClean="0"/>
              <a:t>проживающие</a:t>
            </a:r>
            <a:r>
              <a:rPr lang="ru-RU" sz="2800" i="1" dirty="0" smtClean="0"/>
              <a:t> </a:t>
            </a:r>
          </a:p>
          <a:p>
            <a:pPr>
              <a:buNone/>
            </a:pPr>
            <a:r>
              <a:rPr lang="ru-RU" sz="2800" i="1" dirty="0" smtClean="0"/>
              <a:t>в данной квартире жильцы, и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проводилась</a:t>
            </a:r>
            <a:r>
              <a:rPr lang="ru-RU" sz="2800" i="1" dirty="0" smtClean="0"/>
              <a:t> ли</a:t>
            </a:r>
          </a:p>
          <a:p>
            <a:pPr>
              <a:buNone/>
            </a:pPr>
            <a:r>
              <a:rPr lang="ru-RU" sz="2800" i="1" dirty="0" smtClean="0"/>
              <a:t>процедура государственной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регистрации </a:t>
            </a:r>
          </a:p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нет</a:t>
            </a:r>
            <a:r>
              <a:rPr lang="ru-RU" sz="2800" b="1" i="1" dirty="0" smtClean="0"/>
              <a:t>.</a:t>
            </a:r>
            <a:endParaRPr lang="ru-RU" sz="2800" dirty="0" smtClean="0"/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</a:t>
            </a:r>
            <a:r>
              <a:rPr lang="ru-RU" sz="2800" i="1" dirty="0" smtClean="0"/>
              <a:t>У справки о полной выплате паевого взноса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нет срока давности</a:t>
            </a:r>
            <a:r>
              <a:rPr lang="ru-RU" sz="2800" i="1" dirty="0" smtClean="0"/>
              <a:t>. При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утере</a:t>
            </a:r>
            <a:r>
              <a:rPr lang="ru-RU" sz="2800" b="1" i="1" dirty="0" smtClean="0"/>
              <a:t> </a:t>
            </a:r>
            <a:r>
              <a:rPr lang="ru-RU" sz="2800" i="1" dirty="0" smtClean="0"/>
              <a:t>справки</a:t>
            </a:r>
          </a:p>
          <a:p>
            <a:pPr>
              <a:buNone/>
            </a:pPr>
            <a:r>
              <a:rPr lang="ru-RU" sz="2800" i="1" dirty="0" smtClean="0"/>
              <a:t>выдается ее  </a:t>
            </a:r>
            <a:r>
              <a:rPr lang="ru-RU" sz="2800" i="1" u="sng" dirty="0" smtClean="0"/>
              <a:t>дубликат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36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00066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b="1" i="1" dirty="0" smtClean="0"/>
              <a:t>3) </a:t>
            </a:r>
            <a:r>
              <a:rPr lang="ru-RU" sz="2800" i="1" dirty="0" smtClean="0"/>
              <a:t>Государственная регистрация права собственности</a:t>
            </a:r>
          </a:p>
          <a:p>
            <a:pPr>
              <a:buNone/>
            </a:pPr>
            <a:r>
              <a:rPr lang="ru-RU" sz="2800" i="1" dirty="0" smtClean="0"/>
              <a:t>на кооперативную квартиру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необходима</a:t>
            </a:r>
            <a:r>
              <a:rPr lang="ru-RU" sz="2800" i="1" dirty="0" smtClean="0"/>
              <a:t> только </a:t>
            </a:r>
          </a:p>
          <a:p>
            <a:pPr>
              <a:buNone/>
            </a:pPr>
            <a:r>
              <a:rPr lang="ru-RU" sz="2800" i="1" dirty="0" smtClean="0"/>
              <a:t>в случаях, если ее собственник собирается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совершать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какие-либо сделки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i="1" dirty="0" smtClean="0"/>
              <a:t>со своей недвижимостью</a:t>
            </a:r>
          </a:p>
          <a:p>
            <a:pPr>
              <a:spcAft>
                <a:spcPts val="1200"/>
              </a:spcAft>
              <a:buNone/>
            </a:pPr>
            <a:r>
              <a:rPr lang="ru-RU" sz="2800" i="1" dirty="0" smtClean="0"/>
              <a:t>(продать, сдать, подарить и прочее). </a:t>
            </a:r>
          </a:p>
          <a:p>
            <a:pPr>
              <a:buNone/>
            </a:pPr>
            <a:r>
              <a:rPr lang="ru-RU" sz="2800" b="1" i="1" dirty="0" smtClean="0"/>
              <a:t>4)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 владения </a:t>
            </a:r>
            <a:r>
              <a:rPr lang="ru-RU" sz="2800" i="1" dirty="0" smtClean="0"/>
              <a:t>помещением в кооперативе</a:t>
            </a:r>
            <a:r>
              <a:rPr lang="ru-RU" sz="2800" b="1" i="1" dirty="0" smtClean="0"/>
              <a:t> </a:t>
            </a:r>
          </a:p>
          <a:p>
            <a:pPr>
              <a:buNone/>
            </a:pPr>
            <a:r>
              <a:rPr lang="ru-RU" sz="2800" i="1" dirty="0" smtClean="0"/>
              <a:t>исчисляется</a:t>
            </a:r>
            <a:r>
              <a:rPr lang="ru-RU" sz="2800" b="1" i="1" dirty="0" smtClean="0"/>
              <a:t>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момента выплаты пая</a:t>
            </a:r>
            <a:r>
              <a:rPr lang="ru-RU" sz="2800" b="1" i="1" dirty="0" smtClean="0"/>
              <a:t>, </a:t>
            </a:r>
            <a:r>
              <a:rPr lang="ru-RU" sz="2800" i="1" dirty="0" smtClean="0"/>
              <a:t>а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даты получения свидетельства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ru-RU" sz="2800" i="1" dirty="0" smtClean="0"/>
              <a:t>о государственной регистрации права </a:t>
            </a:r>
          </a:p>
          <a:p>
            <a:pPr>
              <a:buNone/>
            </a:pPr>
            <a:r>
              <a:rPr lang="ru-RU" sz="2800" i="1" dirty="0" smtClean="0"/>
              <a:t>собственности. </a:t>
            </a: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7625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 Акт приема-передачи помещения </a:t>
            </a:r>
          </a:p>
          <a:p>
            <a:pPr>
              <a:spcAft>
                <a:spcPts val="1200"/>
              </a:spcAft>
              <a:buNone/>
            </a:pPr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МКД от застройщика.</a:t>
            </a:r>
          </a:p>
          <a:p>
            <a:pPr>
              <a:spcAft>
                <a:spcPts val="600"/>
              </a:spcAft>
              <a:buNone/>
            </a:pPr>
            <a:r>
              <a:rPr lang="ru-RU" i="1" dirty="0" smtClean="0"/>
              <a:t>С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11.01.2018г.</a:t>
            </a:r>
            <a:r>
              <a:rPr lang="ru-RU" i="1" dirty="0" smtClean="0"/>
              <a:t> лица, принявшие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 застройщика</a:t>
            </a:r>
          </a:p>
          <a:p>
            <a:pPr>
              <a:spcAft>
                <a:spcPts val="600"/>
              </a:spcAft>
              <a:buNone/>
            </a:pPr>
            <a:r>
              <a:rPr lang="ru-RU" i="1" dirty="0" smtClean="0"/>
              <a:t>помещения в МКД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передаточному акту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i="1" dirty="0" smtClean="0"/>
              <a:t>или</a:t>
            </a:r>
          </a:p>
          <a:p>
            <a:pPr>
              <a:spcAft>
                <a:spcPts val="600"/>
              </a:spcAft>
              <a:buNone/>
            </a:pPr>
            <a:r>
              <a:rPr lang="ru-RU" i="1" dirty="0" smtClean="0"/>
              <a:t>иному документу о передаче, 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вправе принимать</a:t>
            </a:r>
          </a:p>
          <a:p>
            <a:pPr>
              <a:spcAft>
                <a:spcPts val="6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участие  в ОСС и   принимать  решения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>
              <a:spcAft>
                <a:spcPts val="600"/>
              </a:spcAft>
              <a:buNone/>
            </a:pPr>
            <a:r>
              <a:rPr lang="ru-RU" i="1" dirty="0" smtClean="0"/>
              <a:t>по  вопросам повестки дня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течение года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spcAft>
                <a:spcPts val="600"/>
              </a:spcAft>
              <a:buNone/>
            </a:pPr>
            <a:r>
              <a:rPr lang="ru-RU" i="1" dirty="0" smtClean="0"/>
              <a:t>со  дня </a:t>
            </a:r>
            <a:r>
              <a:rPr lang="ru-RU" i="1" u="sng" dirty="0" smtClean="0"/>
              <a:t>выдачи разрешения</a:t>
            </a:r>
            <a:r>
              <a:rPr lang="ru-RU" i="1" dirty="0" smtClean="0"/>
              <a:t> на ввод  МКД </a:t>
            </a:r>
          </a:p>
          <a:p>
            <a:pPr>
              <a:spcAft>
                <a:spcPts val="600"/>
              </a:spcAft>
              <a:buNone/>
            </a:pPr>
            <a:r>
              <a:rPr lang="ru-RU" i="1" dirty="0" smtClean="0"/>
              <a:t>в эксплуатацию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ч.1.1 ст.44</a:t>
            </a:r>
            <a:r>
              <a:rPr lang="ru-RU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ЖК РФ).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12192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714908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Если за это время будущий собственник </a:t>
            </a:r>
          </a:p>
          <a:p>
            <a:pPr>
              <a:spcAft>
                <a:spcPts val="1200"/>
              </a:spcAft>
              <a:buNone/>
            </a:pP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оформит право собственности 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</a:p>
          <a:p>
            <a:pPr>
              <a:spcAft>
                <a:spcPts val="1200"/>
              </a:spcAft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соответствии с законодательством, </a:t>
            </a:r>
          </a:p>
          <a:p>
            <a:pPr>
              <a:spcAft>
                <a:spcPts val="1200"/>
              </a:spcAft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через год</a:t>
            </a: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он </a:t>
            </a:r>
            <a:r>
              <a:rPr lang="ru-RU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лишится права</a:t>
            </a:r>
          </a:p>
          <a:p>
            <a:pPr>
              <a:spcAft>
                <a:spcPts val="1200"/>
              </a:spcAft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участвовать в общем собрании </a:t>
            </a:r>
          </a:p>
          <a:p>
            <a:pPr>
              <a:spcAft>
                <a:spcPts val="1200"/>
              </a:spcAft>
              <a:buNone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принимать решения на ОСС.</a:t>
            </a:r>
            <a:endParaRPr lang="ru-RU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3600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14282" y="1643050"/>
            <a:ext cx="8643998" cy="507209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000" u="sng" dirty="0" smtClean="0"/>
              <a:t>Не позднее</a:t>
            </a:r>
            <a:r>
              <a:rPr lang="ru-RU" sz="3000" dirty="0" smtClean="0"/>
              <a:t>, чем  </a:t>
            </a:r>
            <a:r>
              <a:rPr lang="ru-RU" sz="3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 </a:t>
            </a:r>
            <a:r>
              <a:rPr lang="ru-RU" sz="3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000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дней </a:t>
            </a:r>
            <a:r>
              <a:rPr lang="ru-RU" sz="3000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000" dirty="0" smtClean="0"/>
              <a:t>до  даты проведения</a:t>
            </a:r>
          </a:p>
          <a:p>
            <a:pPr>
              <a:spcAft>
                <a:spcPts val="1200"/>
              </a:spcAft>
              <a:buNone/>
            </a:pPr>
            <a:r>
              <a:rPr lang="ru-RU" sz="3000" dirty="0" smtClean="0"/>
              <a:t>ОСС (</a:t>
            </a:r>
            <a:r>
              <a:rPr lang="ru-RU" sz="3000" u="sng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п.4 ст. 45, </a:t>
            </a:r>
            <a:r>
              <a:rPr lang="ru-RU" sz="30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п.1 ст.46</a:t>
            </a:r>
            <a:r>
              <a:rPr lang="ru-RU" sz="3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smtClean="0"/>
              <a:t>ЖК РФ): </a:t>
            </a:r>
          </a:p>
          <a:p>
            <a:pPr lvl="0">
              <a:spcAft>
                <a:spcPts val="1200"/>
              </a:spcAft>
              <a:buNone/>
            </a:pPr>
            <a:r>
              <a:rPr lang="ru-RU" dirty="0" smtClean="0"/>
              <a:t>- направляется  каждому собственнику помещения в МКД </a:t>
            </a:r>
            <a:r>
              <a:rPr lang="ru-RU" u="sng" dirty="0" smtClean="0">
                <a:solidFill>
                  <a:srgbClr val="303725"/>
                </a:solidFill>
              </a:rPr>
              <a:t>заказным письмом</a:t>
            </a:r>
            <a:r>
              <a:rPr lang="ru-RU" dirty="0" smtClean="0"/>
              <a:t>; </a:t>
            </a:r>
          </a:p>
          <a:p>
            <a:pPr lvl="0">
              <a:spcAft>
                <a:spcPts val="1200"/>
              </a:spcAft>
              <a:buNone/>
            </a:pPr>
            <a:r>
              <a:rPr lang="ru-RU" dirty="0" smtClean="0"/>
              <a:t>- вручено каждому собственнику в доме </a:t>
            </a:r>
            <a:r>
              <a:rPr lang="ru-RU" u="sng" dirty="0" smtClean="0">
                <a:solidFill>
                  <a:srgbClr val="303725"/>
                </a:solidFill>
              </a:rPr>
              <a:t>под роспись</a:t>
            </a:r>
            <a:r>
              <a:rPr lang="ru-RU" dirty="0" smtClean="0"/>
              <a:t>; </a:t>
            </a:r>
          </a:p>
          <a:p>
            <a:pPr lvl="0">
              <a:spcAft>
                <a:spcPts val="1200"/>
              </a:spcAft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303725"/>
                </a:solidFill>
              </a:rPr>
              <a:t>размещено</a:t>
            </a:r>
            <a:r>
              <a:rPr lang="ru-RU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помещении МКД  -  </a:t>
            </a:r>
            <a:r>
              <a:rPr lang="ru-RU" dirty="0" smtClean="0"/>
              <a:t>определенное  собственниками  на  ОСС; </a:t>
            </a:r>
          </a:p>
          <a:p>
            <a:pPr lvl="0">
              <a:spcAft>
                <a:spcPts val="1200"/>
              </a:spcAft>
              <a:buNone/>
            </a:pPr>
            <a:r>
              <a:rPr lang="ru-RU" dirty="0" smtClean="0"/>
              <a:t>- </a:t>
            </a:r>
            <a:r>
              <a:rPr lang="ru-RU" dirty="0" smtClean="0">
                <a:solidFill>
                  <a:srgbClr val="303725"/>
                </a:solidFill>
              </a:rPr>
              <a:t>размещено в</a:t>
            </a:r>
            <a:r>
              <a:rPr lang="ru-RU" b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ГИС ЖКХ </a:t>
            </a:r>
            <a:r>
              <a:rPr lang="ru-RU" dirty="0" smtClean="0"/>
              <a:t>(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ч.1 ст.47.1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>ЖК РФ).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800" dirty="0" smtClean="0">
                <a:solidFill>
                  <a:srgbClr val="1E128C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lang="ru-RU" sz="30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200"/>
              </a:spcAft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142852"/>
            <a:ext cx="6786610" cy="11430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СООБЩЕНИЕ </a:t>
            </a:r>
            <a:b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ПРОВЕДЕНИИ ОСС</a:t>
            </a:r>
            <a:endParaRPr lang="ru-RU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75</a:t>
            </a:fld>
            <a:endParaRPr lang="ru-RU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52950"/>
          </a:xfrm>
        </p:spPr>
        <p:txBody>
          <a:bodyPr/>
          <a:lstStyle/>
          <a:p>
            <a:pPr>
              <a:spcAft>
                <a:spcPts val="1200"/>
              </a:spcAft>
              <a:buNone/>
            </a:pPr>
            <a:r>
              <a:rPr lang="ru-RU" dirty="0" smtClean="0"/>
              <a:t>С помощью системы можно провести собрание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только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форме заочного голосования</a:t>
            </a:r>
            <a:r>
              <a:rPr lang="ru-RU" dirty="0" smtClean="0"/>
              <a:t>.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Если собрание проводите в форме </a:t>
            </a:r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очно-заочного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голосования</a:t>
            </a:r>
            <a:r>
              <a:rPr lang="ru-RU" dirty="0" smtClean="0"/>
              <a:t>, то использовать ГИС ЖКХ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/>
              <a:t>для заочной части 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невозможно.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Это следует из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пункта 2 статьи 44.1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/>
              <a:t>и 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статьи 47.1</a:t>
            </a:r>
            <a:r>
              <a:rPr lang="ru-RU" sz="2400" dirty="0" smtClean="0"/>
              <a:t> ЖК РФ.</a:t>
            </a: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14546" y="152400"/>
            <a:ext cx="6472254" cy="1062022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3600" b="1" i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8679338" cy="48577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Ч. 5 ст. 45</a:t>
            </a:r>
            <a:r>
              <a:rPr lang="ru-RU" sz="2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/>
              <a:t>ЖК РФ: </a:t>
            </a:r>
          </a:p>
          <a:p>
            <a:pPr lvl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200" dirty="0" smtClean="0"/>
              <a:t>) Сведения об </a:t>
            </a:r>
            <a:r>
              <a:rPr lang="ru-RU" sz="2200" u="sng" dirty="0" smtClean="0"/>
              <a:t>инициаторах</a:t>
            </a:r>
            <a:r>
              <a:rPr lang="ru-RU" sz="2200" dirty="0" smtClean="0"/>
              <a:t> ОСС.</a:t>
            </a:r>
          </a:p>
          <a:p>
            <a:pPr lvl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200" dirty="0" smtClean="0"/>
              <a:t>) </a:t>
            </a:r>
            <a:r>
              <a:rPr lang="ru-RU" sz="2200" u="sng" dirty="0" smtClean="0"/>
              <a:t>Форма</a:t>
            </a:r>
            <a:r>
              <a:rPr lang="ru-RU" sz="2200" dirty="0" smtClean="0"/>
              <a:t> проведения (очное, заочное или </a:t>
            </a:r>
            <a:r>
              <a:rPr lang="ru-RU" sz="2200" dirty="0" err="1" smtClean="0"/>
              <a:t>очно-заочное</a:t>
            </a:r>
            <a:r>
              <a:rPr lang="ru-RU" sz="2200" dirty="0" smtClean="0"/>
              <a:t> голосование). </a:t>
            </a:r>
          </a:p>
          <a:p>
            <a:pPr lvl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200" dirty="0" smtClean="0"/>
              <a:t>) </a:t>
            </a:r>
            <a:r>
              <a:rPr lang="ru-RU" sz="2200" u="sng" dirty="0" smtClean="0"/>
              <a:t>Дата</a:t>
            </a:r>
            <a:r>
              <a:rPr lang="ru-RU" sz="2200" dirty="0" smtClean="0"/>
              <a:t>, </a:t>
            </a:r>
            <a:r>
              <a:rPr lang="ru-RU" sz="2200" u="sng" dirty="0" smtClean="0"/>
              <a:t>место</a:t>
            </a:r>
            <a:r>
              <a:rPr lang="ru-RU" sz="2200" dirty="0" smtClean="0"/>
              <a:t>, </a:t>
            </a:r>
            <a:r>
              <a:rPr lang="ru-RU" sz="2200" u="sng" dirty="0" smtClean="0"/>
              <a:t>время</a:t>
            </a:r>
            <a:r>
              <a:rPr lang="ru-RU" sz="2200" dirty="0" smtClean="0"/>
              <a:t> проведения ОСС.  </a:t>
            </a:r>
          </a:p>
          <a:p>
            <a:pPr lvl="0">
              <a:buNone/>
            </a:pP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 </a:t>
            </a:r>
            <a:r>
              <a:rPr lang="ru-RU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очно-заочном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и заочном  голосовании - </a:t>
            </a:r>
            <a:r>
              <a:rPr lang="ru-RU" sz="2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дата окончания </a:t>
            </a:r>
            <a:r>
              <a:rPr lang="ru-RU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приема решений собственников и место/адрес, куда должны передаваться решения</a:t>
            </a:r>
            <a:r>
              <a:rPr lang="ru-RU" sz="2200" dirty="0" smtClean="0"/>
              <a:t>. </a:t>
            </a:r>
          </a:p>
          <a:p>
            <a:pPr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200" dirty="0" smtClean="0"/>
              <a:t>) </a:t>
            </a:r>
            <a:r>
              <a:rPr lang="ru-RU" sz="2200" u="sng" dirty="0" smtClean="0"/>
              <a:t>Повестка</a:t>
            </a:r>
            <a:r>
              <a:rPr lang="ru-RU" sz="2200" dirty="0" smtClean="0"/>
              <a:t> дня ОСС. </a:t>
            </a:r>
          </a:p>
          <a:p>
            <a:pPr lvl="0">
              <a:buNone/>
            </a:pP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200" dirty="0" smtClean="0"/>
              <a:t>) Порядок  ознакомления </a:t>
            </a:r>
            <a:r>
              <a:rPr lang="ru-RU" sz="2200" u="sng" dirty="0" smtClean="0"/>
              <a:t>с материалами</a:t>
            </a:r>
            <a:r>
              <a:rPr lang="ru-RU" sz="2200" dirty="0" smtClean="0"/>
              <a:t>, которые будут представлены на собрании, и место или адрес, где с ними можно ознакомиться.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285728"/>
            <a:ext cx="6715172" cy="857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 СООБЩЕНИЯ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77</a:t>
            </a:fld>
            <a:endParaRPr lang="ru-RU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8679338" cy="4857784"/>
          </a:xfrm>
        </p:spPr>
        <p:txBody>
          <a:bodyPr>
            <a:noAutofit/>
          </a:bodyPr>
          <a:lstStyle/>
          <a:p>
            <a:pPr lvl="0">
              <a:spcAft>
                <a:spcPts val="1200"/>
              </a:spcAft>
              <a:buNone/>
            </a:pP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/>
              <a:t>При  ОСС 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 использованием  ГИС ЖКХ  </a:t>
            </a:r>
            <a:r>
              <a:rPr lang="ru-RU" sz="2400" dirty="0" smtClean="0"/>
              <a:t>в  сообщении указываются (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 4 ст. 47.1 </a:t>
            </a:r>
            <a:r>
              <a:rPr lang="ru-RU" sz="2400" u="sng" dirty="0" smtClean="0">
                <a:solidFill>
                  <a:srgbClr val="0000FF"/>
                </a:solidFill>
              </a:rPr>
              <a:t>ЖК РФ</a:t>
            </a:r>
            <a:r>
              <a:rPr lang="ru-RU" sz="2400" dirty="0" smtClean="0"/>
              <a:t>):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- сведения об </a:t>
            </a:r>
            <a:r>
              <a:rPr lang="ru-RU" sz="2400" u="sng" dirty="0" smtClean="0"/>
              <a:t>администраторе ОСС </a:t>
            </a:r>
            <a:r>
              <a:rPr lang="ru-RU" sz="2400" dirty="0" smtClean="0"/>
              <a:t>(</a:t>
            </a:r>
            <a:r>
              <a:rPr lang="ru-RU" sz="2400" dirty="0" err="1" smtClean="0"/>
              <a:t>юрлицо</a:t>
            </a:r>
            <a:r>
              <a:rPr lang="ru-RU" sz="2400" dirty="0" smtClean="0"/>
              <a:t>);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- сведения об администраторе ОСС (</a:t>
            </a:r>
            <a:r>
              <a:rPr lang="ru-RU" sz="2400" dirty="0" err="1" smtClean="0"/>
              <a:t>физлицо</a:t>
            </a:r>
            <a:r>
              <a:rPr lang="ru-RU" sz="2400" dirty="0" smtClean="0"/>
              <a:t>);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- дата и время </a:t>
            </a:r>
            <a:r>
              <a:rPr lang="ru-RU" sz="2400" u="sng" dirty="0" smtClean="0"/>
              <a:t>начала и окончания </a:t>
            </a:r>
            <a:r>
              <a:rPr lang="ru-RU" sz="2400" dirty="0" smtClean="0"/>
              <a:t>проведения голосования по вопросам повестки дня;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u="sng" dirty="0" smtClean="0"/>
              <a:t>порядок приема</a:t>
            </a:r>
            <a:r>
              <a:rPr lang="ru-RU" sz="2400" dirty="0" smtClean="0"/>
              <a:t>  администратором ОСС оформленных в письменной форме решений собственников помещений </a:t>
            </a:r>
          </a:p>
          <a:p>
            <a:pPr>
              <a:buNone/>
            </a:pPr>
            <a:r>
              <a:rPr lang="ru-RU" sz="2400" dirty="0" smtClean="0"/>
              <a:t>    в МКД по вопросам, поставленным на голосование.</a:t>
            </a:r>
          </a:p>
          <a:p>
            <a:pPr>
              <a:buNone/>
            </a:pPr>
            <a:endParaRPr lang="ru-RU" sz="22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285728"/>
            <a:ext cx="6715172" cy="857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СОДЕРЖАНИЕ  СООБЩЕНИЯ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78</a:t>
            </a:fld>
            <a:endParaRPr lang="ru-RU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507209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300"/>
              </a:spcBef>
              <a:spcAft>
                <a:spcPts val="1200"/>
              </a:spcAft>
              <a:buNone/>
            </a:pPr>
            <a:r>
              <a:rPr lang="ru-RU" sz="3500" b="1" i="1" dirty="0" smtClean="0">
                <a:solidFill>
                  <a:srgbClr val="30372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Кворум </a:t>
            </a:r>
            <a:r>
              <a:rPr lang="ru-RU" i="1" dirty="0" smtClean="0"/>
              <a:t>– </a:t>
            </a:r>
            <a:r>
              <a:rPr lang="ru-RU" i="1" u="sng" dirty="0" smtClean="0"/>
              <a:t>наименьшее</a:t>
            </a:r>
            <a:r>
              <a:rPr lang="ru-RU" i="1" dirty="0" smtClean="0"/>
              <a:t> количество членов собрания, при котором оно считается </a:t>
            </a:r>
            <a:r>
              <a:rPr lang="ru-RU" i="1" u="sng" dirty="0" smtClean="0"/>
              <a:t>законным</a:t>
            </a:r>
            <a:r>
              <a:rPr lang="ru-RU" i="1" dirty="0" smtClean="0"/>
              <a:t> и может принимать решения. </a:t>
            </a:r>
            <a:endParaRPr lang="ru-RU" dirty="0" smtClean="0"/>
          </a:p>
          <a:p>
            <a:pPr>
              <a:lnSpc>
                <a:spcPct val="110000"/>
              </a:lnSpc>
              <a:spcAft>
                <a:spcPts val="1200"/>
              </a:spcAft>
              <a:buNone/>
            </a:pPr>
            <a:r>
              <a:rPr lang="ru-RU" sz="3000" dirty="0" smtClean="0"/>
              <a:t>ОСС правомочно (имеет кворум), если в нем приняли участие собственники или их представители, обладающие более чем </a:t>
            </a: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50%</a:t>
            </a:r>
            <a:r>
              <a:rPr lang="ru-RU" sz="3000" dirty="0" smtClean="0"/>
              <a:t> голосов 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 общего числа </a:t>
            </a:r>
            <a:r>
              <a:rPr lang="ru-RU" sz="3000" dirty="0" smtClean="0"/>
              <a:t>голосов. </a:t>
            </a:r>
          </a:p>
          <a:p>
            <a:pPr>
              <a:lnSpc>
                <a:spcPct val="120000"/>
              </a:lnSpc>
              <a:buNone/>
            </a:pPr>
            <a:r>
              <a:rPr lang="ru-RU" dirty="0" smtClean="0"/>
              <a:t>Если в повестке дня есть вопросы, для решения которых нужно другое число голосов, кворум определяется по вопросу, для решения которого необходимо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наибольшее количество голосов собственников.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79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191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ОСС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Письмо Минстроя РФ от </a:t>
            </a:r>
            <a:r>
              <a:rPr lang="ru-RU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ru-RU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августа </a:t>
            </a:r>
            <a:r>
              <a:rPr lang="ru-RU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2015</a:t>
            </a:r>
            <a:r>
              <a:rPr lang="ru-RU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г. </a:t>
            </a:r>
          </a:p>
          <a:p>
            <a:pPr>
              <a:buNone/>
            </a:pPr>
            <a:r>
              <a:rPr lang="ru-RU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№</a:t>
            </a:r>
            <a:r>
              <a:rPr lang="ru-RU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27535-ОЛ/04</a:t>
            </a:r>
            <a:r>
              <a:rPr lang="ru-RU" sz="29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/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</a:t>
            </a:r>
            <a:r>
              <a:rPr lang="ru-RU" sz="2400" dirty="0" smtClean="0"/>
              <a:t>, по инициативе которого проводится ОСС;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/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УО</a:t>
            </a:r>
            <a:r>
              <a:rPr lang="ru-RU" sz="2400" dirty="0" smtClean="0"/>
              <a:t>, если она является инициатором ОСС;</a:t>
            </a:r>
          </a:p>
          <a:p>
            <a:pPr>
              <a:buNone/>
            </a:pPr>
            <a:r>
              <a:rPr lang="ru-RU" sz="2400" dirty="0" smtClean="0"/>
              <a:t>-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собственники</a:t>
            </a:r>
            <a:r>
              <a:rPr lang="ru-RU" sz="2400" dirty="0" smtClean="0"/>
              <a:t>,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обладающие 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менее 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10%</a:t>
            </a:r>
            <a:r>
              <a:rPr lang="ru-RU" sz="24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голосов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</a:p>
          <a:p>
            <a:pPr>
              <a:buNone/>
            </a:pPr>
            <a:r>
              <a:rPr lang="ru-RU" sz="2400" dirty="0" smtClean="0"/>
              <a:t>которые выступают инициаторами проведения общего</a:t>
            </a:r>
          </a:p>
          <a:p>
            <a:pPr>
              <a:buNone/>
            </a:pPr>
            <a:r>
              <a:rPr lang="ru-RU" sz="2400" dirty="0" smtClean="0"/>
              <a:t>собрания УО до принятия решения  ОСС об источнике </a:t>
            </a:r>
          </a:p>
          <a:p>
            <a:pPr>
              <a:buNone/>
            </a:pPr>
            <a:r>
              <a:rPr lang="ru-RU" sz="2400" dirty="0" smtClean="0"/>
              <a:t>и   порядке финансирования таких расходов </a:t>
            </a:r>
          </a:p>
          <a:p>
            <a:pPr>
              <a:buNone/>
            </a:pPr>
            <a:r>
              <a:rPr lang="ru-RU" sz="2400" dirty="0" smtClean="0"/>
              <a:t>(</a:t>
            </a:r>
            <a:r>
              <a:rPr lang="ru-RU" sz="2400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п.3.5 ч.2 ст.44  ЖК РФ</a:t>
            </a:r>
            <a:r>
              <a:rPr lang="ru-RU" sz="2400" dirty="0" smtClean="0"/>
              <a:t>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142852"/>
            <a:ext cx="6472254" cy="92869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 финансирует  ОСС?</a:t>
            </a: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452950"/>
          </a:xfrm>
        </p:spPr>
        <p:txBody>
          <a:bodyPr/>
          <a:lstStyle/>
          <a:p>
            <a:pPr>
              <a:spcAft>
                <a:spcPts val="1800"/>
              </a:spcAft>
              <a:buNone/>
            </a:pPr>
            <a:r>
              <a:rPr lang="ru-RU" sz="2400" dirty="0" smtClean="0"/>
              <a:t>При отсутствии кворума для проведения </a:t>
            </a:r>
            <a:r>
              <a:rPr lang="ru-RU" sz="2400" u="sng" dirty="0" smtClean="0"/>
              <a:t>годового общего собрания</a:t>
            </a:r>
            <a:r>
              <a:rPr lang="ru-RU" sz="2400" dirty="0" smtClean="0"/>
              <a:t> должно быть проведено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повторное ОСС.</a:t>
            </a:r>
          </a:p>
          <a:p>
            <a:pPr>
              <a:spcAft>
                <a:spcPts val="1800"/>
              </a:spcAft>
              <a:buNone/>
            </a:pPr>
            <a:r>
              <a:rPr lang="ru-RU" sz="2400" dirty="0" smtClean="0"/>
              <a:t>При отсутствии кворума на очном ОСС можно провести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заочное голосование </a:t>
            </a:r>
            <a:r>
              <a:rPr lang="ru-RU" sz="2400" u="sng" dirty="0" smtClean="0"/>
              <a:t>с той же повесткой дня</a:t>
            </a:r>
            <a:r>
              <a:rPr lang="ru-RU" sz="2400" dirty="0" smtClean="0"/>
              <a:t>. </a:t>
            </a:r>
          </a:p>
          <a:p>
            <a:pPr>
              <a:buNone/>
            </a:pPr>
            <a:r>
              <a:rPr lang="ru-RU" sz="2400" dirty="0" smtClean="0"/>
              <a:t>Инициаторами ОСС  составляется 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 об отсутствии кворума</a:t>
            </a:r>
            <a:r>
              <a:rPr lang="ru-RU" sz="2400" dirty="0" smtClean="0"/>
              <a:t>, подтвержденный листами регистрации, и принимается  решение о проведении заочного голосования с соблюдением установленных сроков.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191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ОСС</a:t>
            </a:r>
            <a:endParaRPr lang="ru-RU" sz="3600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500066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3100" dirty="0" smtClean="0"/>
              <a:t>При заочной и </a:t>
            </a:r>
            <a:r>
              <a:rPr lang="ru-RU" sz="3100" dirty="0" err="1" smtClean="0"/>
              <a:t>очно-заочной</a:t>
            </a:r>
            <a:r>
              <a:rPr lang="ru-RU" sz="3100" dirty="0" smtClean="0"/>
              <a:t> формах собрания</a:t>
            </a:r>
          </a:p>
          <a:p>
            <a:pPr>
              <a:buNone/>
            </a:pPr>
            <a:r>
              <a:rPr lang="ru-RU" sz="3100" dirty="0" smtClean="0"/>
              <a:t>наличие  кворума для принятия решений</a:t>
            </a:r>
          </a:p>
          <a:p>
            <a:pPr>
              <a:buNone/>
            </a:pPr>
            <a:r>
              <a:rPr lang="ru-RU" sz="3100" dirty="0" smtClean="0"/>
              <a:t>определяется счетной комиссией 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количеству</a:t>
            </a:r>
          </a:p>
          <a:p>
            <a:pPr>
              <a:buNone/>
            </a:pP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голосов</a:t>
            </a:r>
            <a:r>
              <a:rPr lang="ru-RU" sz="3100" dirty="0" smtClean="0"/>
              <a:t>, указанных в письменных решениях</a:t>
            </a:r>
          </a:p>
          <a:p>
            <a:pPr>
              <a:buNone/>
            </a:pPr>
            <a:r>
              <a:rPr lang="ru-RU" sz="3100" dirty="0" smtClean="0"/>
              <a:t>собственников,  полученных  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 окончания</a:t>
            </a:r>
          </a:p>
          <a:p>
            <a:pPr>
              <a:buNone/>
            </a:pP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голосования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ru-RU" sz="3100" dirty="0" smtClean="0"/>
              <a:t>  которое  должно совпадать с датой,</a:t>
            </a:r>
          </a:p>
          <a:p>
            <a:pPr>
              <a:buNone/>
            </a:pPr>
            <a:r>
              <a:rPr lang="ru-RU" sz="3100" dirty="0" smtClean="0"/>
              <a:t>указанной  в сообщениях о проведении ОСС.</a:t>
            </a:r>
          </a:p>
          <a:p>
            <a:pPr>
              <a:spcBef>
                <a:spcPts val="300"/>
              </a:spcBef>
              <a:buNone/>
            </a:pPr>
            <a:endParaRPr lang="ru-RU" sz="2800" dirty="0" smtClean="0"/>
          </a:p>
          <a:p>
            <a:pPr>
              <a:spcBef>
                <a:spcPts val="300"/>
              </a:spcBef>
              <a:buNone/>
            </a:pPr>
            <a:r>
              <a:rPr lang="ru-RU" sz="31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Кворум зависит от количества голосов</a:t>
            </a:r>
          </a:p>
          <a:p>
            <a:pPr>
              <a:spcBef>
                <a:spcPts val="300"/>
              </a:spcBef>
              <a:buNone/>
            </a:pPr>
            <a:r>
              <a:rPr lang="ru-RU" sz="31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собственников , которыми они обладают</a:t>
            </a:r>
          </a:p>
          <a:p>
            <a:pPr>
              <a:spcBef>
                <a:spcPts val="300"/>
              </a:spcBef>
              <a:buNone/>
            </a:pPr>
            <a:r>
              <a:rPr lang="ru-RU" sz="31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пропорционально площади принадлежащего им</a:t>
            </a:r>
          </a:p>
          <a:p>
            <a:pPr>
              <a:spcBef>
                <a:spcPts val="300"/>
              </a:spcBef>
              <a:buNone/>
            </a:pPr>
            <a:r>
              <a:rPr lang="ru-RU" sz="31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недвижимого имущества!</a:t>
            </a:r>
          </a:p>
          <a:p>
            <a:pPr>
              <a:spcBef>
                <a:spcPts val="300"/>
              </a:spcBef>
              <a:buNone/>
            </a:pPr>
            <a:r>
              <a:rPr lang="ru-RU" sz="3100" b="1" i="1" dirty="0" smtClean="0">
                <a:latin typeface="Times New Roman" pitchFamily="18" charset="0"/>
                <a:cs typeface="Times New Roman" pitchFamily="18" charset="0"/>
              </a:rPr>
              <a:t>1 кв.м = 1 голосу.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1914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ПРОВЕДЕНИЕ ОСС</a:t>
            </a:r>
            <a:endParaRPr lang="ru-RU" sz="3600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6177" y="1571612"/>
            <a:ext cx="8643998" cy="541275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Голосовать вправе все  собственники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500" dirty="0" smtClean="0"/>
              <a:t>жилых и нежилых помещений в МКД :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500" dirty="0" smtClean="0"/>
              <a:t>- </a:t>
            </a:r>
            <a:r>
              <a:rPr lang="ru-RU" sz="2500" u="sng" dirty="0" smtClean="0"/>
              <a:t>физические</a:t>
            </a:r>
            <a:r>
              <a:rPr lang="ru-RU" sz="2500" dirty="0" smtClean="0"/>
              <a:t> лица;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500" dirty="0" smtClean="0"/>
              <a:t>- </a:t>
            </a:r>
            <a:r>
              <a:rPr lang="ru-RU" sz="2500" u="sng" dirty="0" smtClean="0"/>
              <a:t>юридические</a:t>
            </a:r>
            <a:r>
              <a:rPr lang="ru-RU" sz="2500" dirty="0" smtClean="0"/>
              <a:t> лица;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500" dirty="0" smtClean="0"/>
              <a:t>- </a:t>
            </a:r>
            <a:r>
              <a:rPr lang="ru-RU" sz="2500" u="sng" dirty="0" smtClean="0"/>
              <a:t>государственные</a:t>
            </a:r>
            <a:r>
              <a:rPr lang="ru-RU" sz="2500" dirty="0" smtClean="0"/>
              <a:t> органы или </a:t>
            </a:r>
            <a:r>
              <a:rPr lang="ru-RU" sz="2500" u="sng" dirty="0" smtClean="0"/>
              <a:t>ОМСУ</a:t>
            </a:r>
            <a:r>
              <a:rPr lang="ru-RU" sz="2500" dirty="0" smtClean="0"/>
              <a:t>, если в доме есть помещения, находящиеся  в их собственности;</a:t>
            </a:r>
          </a:p>
          <a:p>
            <a:pPr>
              <a:spcAft>
                <a:spcPts val="1200"/>
              </a:spcAft>
              <a:buNone/>
            </a:pPr>
            <a:r>
              <a:rPr lang="ru-RU" sz="2500" dirty="0" smtClean="0"/>
              <a:t>- </a:t>
            </a:r>
            <a:r>
              <a:rPr lang="ru-RU" sz="2500" u="sng" dirty="0" smtClean="0"/>
              <a:t>представители</a:t>
            </a:r>
            <a:r>
              <a:rPr lang="ru-RU" sz="2500" dirty="0" smtClean="0"/>
              <a:t> собственников, имеющие  </a:t>
            </a:r>
            <a:r>
              <a:rPr lang="ru-RU" sz="2500" u="sng" dirty="0" smtClean="0"/>
              <a:t>доверенности</a:t>
            </a:r>
            <a:r>
              <a:rPr lang="ru-RU" sz="2500" dirty="0" smtClean="0"/>
              <a:t>, оформленные надлежащим образом.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260648"/>
            <a:ext cx="6643734" cy="7762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ГОЛОСОВАНИЕ  НА  ОСС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82</a:t>
            </a:fld>
            <a:endParaRPr lang="ru-RU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6177" y="1571612"/>
            <a:ext cx="8643998" cy="5412758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Голосовать вправе все  собственники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ru-RU" sz="2500" dirty="0" smtClean="0"/>
              <a:t>жилых и нежилых помещений в МКД :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500" dirty="0" smtClean="0"/>
              <a:t>- </a:t>
            </a:r>
            <a:r>
              <a:rPr lang="ru-RU" sz="2500" u="sng" dirty="0" smtClean="0"/>
              <a:t>физические</a:t>
            </a:r>
            <a:r>
              <a:rPr lang="ru-RU" sz="2500" dirty="0" smtClean="0"/>
              <a:t> лица;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500" dirty="0" smtClean="0"/>
              <a:t>- </a:t>
            </a:r>
            <a:r>
              <a:rPr lang="ru-RU" sz="2500" u="sng" dirty="0" smtClean="0"/>
              <a:t>юридические</a:t>
            </a:r>
            <a:r>
              <a:rPr lang="ru-RU" sz="2500" dirty="0" smtClean="0"/>
              <a:t> лица;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500" dirty="0" smtClean="0"/>
              <a:t>- </a:t>
            </a:r>
            <a:r>
              <a:rPr lang="ru-RU" sz="2500" u="sng" dirty="0" smtClean="0"/>
              <a:t>государственные</a:t>
            </a:r>
            <a:r>
              <a:rPr lang="ru-RU" sz="2500" dirty="0" smtClean="0"/>
              <a:t> органы или </a:t>
            </a:r>
            <a:r>
              <a:rPr lang="ru-RU" sz="2500" u="sng" dirty="0" smtClean="0"/>
              <a:t>ОМСУ</a:t>
            </a:r>
            <a:r>
              <a:rPr lang="ru-RU" sz="2500" dirty="0" smtClean="0"/>
              <a:t>, если в доме есть помещения, находящиеся  в их собственности;</a:t>
            </a:r>
          </a:p>
          <a:p>
            <a:pPr>
              <a:spcAft>
                <a:spcPts val="1200"/>
              </a:spcAft>
              <a:buNone/>
            </a:pPr>
            <a:r>
              <a:rPr lang="ru-RU" sz="2500" dirty="0" smtClean="0"/>
              <a:t>- </a:t>
            </a:r>
            <a:r>
              <a:rPr lang="ru-RU" sz="2500" u="sng" dirty="0" smtClean="0"/>
              <a:t>представители</a:t>
            </a:r>
            <a:r>
              <a:rPr lang="ru-RU" sz="2500" dirty="0" smtClean="0"/>
              <a:t> собственников, имеющие  </a:t>
            </a:r>
            <a:r>
              <a:rPr lang="ru-RU" sz="2500" u="sng" dirty="0" smtClean="0"/>
              <a:t>доверенности</a:t>
            </a:r>
            <a:r>
              <a:rPr lang="ru-RU" sz="2500" dirty="0" smtClean="0"/>
              <a:t>, оформленные надлежащим образом.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260648"/>
            <a:ext cx="6643734" cy="7762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ГОЛОСОВАНИЕ  НА  ОСС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83</a:t>
            </a:fld>
            <a:endParaRPr lang="ru-RU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6177" y="1643050"/>
            <a:ext cx="8643998" cy="471490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Представитель собственника помещения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наделен</a:t>
            </a:r>
          </a:p>
          <a:p>
            <a:pPr>
              <a:spcAft>
                <a:spcPts val="12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полномочиями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в силу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ч.1, 2 ст.48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ЖК РФ):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-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федеральных законов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ea typeface="Verdana" pitchFamily="34" charset="0"/>
                <a:cs typeface="Verdana" pitchFamily="34" charset="0"/>
              </a:rPr>
              <a:t>-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актов уполномоченных государственных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органов или ОМСУ</a:t>
            </a:r>
            <a:r>
              <a:rPr lang="ru-RU" dirty="0" smtClean="0"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buNone/>
            </a:pPr>
            <a:r>
              <a:rPr lang="ru-RU" dirty="0" smtClean="0">
                <a:ea typeface="Verdana" pitchFamily="34" charset="0"/>
                <a:cs typeface="Verdana" pitchFamily="34" charset="0"/>
              </a:rPr>
              <a:t>-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Verdana" pitchFamily="34" charset="0"/>
                <a:cs typeface="Verdana" pitchFamily="34" charset="0"/>
              </a:rPr>
              <a:t>доверенности</a:t>
            </a:r>
            <a:r>
              <a:rPr lang="ru-RU" dirty="0" smtClean="0">
                <a:ea typeface="Verdana" pitchFamily="34" charset="0"/>
                <a:cs typeface="Verdana" pitchFamily="34" charset="0"/>
              </a:rPr>
              <a:t> на голосование, составленной </a:t>
            </a:r>
          </a:p>
          <a:p>
            <a:pPr>
              <a:buNone/>
            </a:pPr>
            <a:r>
              <a:rPr lang="ru-RU" dirty="0" smtClean="0">
                <a:ea typeface="Verdana" pitchFamily="34" charset="0"/>
                <a:cs typeface="Verdana" pitchFamily="34" charset="0"/>
              </a:rPr>
              <a:t>в письменной форме в соответствии со  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ст. 185.1</a:t>
            </a:r>
            <a:r>
              <a:rPr lang="ru-RU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ГК РФ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spcAft>
                <a:spcPts val="600"/>
              </a:spcAft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260648"/>
            <a:ext cx="6643734" cy="77627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ГОЛОСОВАНИЕ  НА  ОСС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84</a:t>
            </a:fld>
            <a:endParaRPr lang="ru-RU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6177" y="1571612"/>
            <a:ext cx="8643998" cy="478634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1) Представление интересов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несовершеннолетнего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собственника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помещения на ОСС осуществляет его</a:t>
            </a:r>
          </a:p>
          <a:p>
            <a:pPr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законный представитель –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родитель или опекун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который должен подтвердить родство с малолетним</a:t>
            </a:r>
          </a:p>
          <a:p>
            <a:pPr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собственником – представить его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свидетельство </a:t>
            </a:r>
          </a:p>
          <a:p>
            <a:pPr>
              <a:spcAft>
                <a:spcPts val="1200"/>
              </a:spcAft>
              <a:buNone/>
            </a:pP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о рождении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2) Полномочия представителя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недееспособного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или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ограниченно дееспособного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собственника</a:t>
            </a:r>
          </a:p>
          <a:p>
            <a:pPr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подтверждаются решением о назначении лица</a:t>
            </a:r>
          </a:p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опекуном/попечителем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, выданным органом </a:t>
            </a: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опеки</a:t>
            </a:r>
          </a:p>
          <a:p>
            <a:pPr>
              <a:buNone/>
            </a:pPr>
            <a:r>
              <a:rPr lang="ru-RU" u="sng" dirty="0" smtClean="0">
                <a:latin typeface="+mj-lt"/>
                <a:ea typeface="Verdana" pitchFamily="34" charset="0"/>
                <a:cs typeface="Verdana" pitchFamily="34" charset="0"/>
              </a:rPr>
              <a:t>и попечительства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.</a:t>
            </a:r>
          </a:p>
          <a:p>
            <a:pPr>
              <a:buNone/>
            </a:pPr>
            <a:endParaRPr lang="ru-RU" sz="32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600"/>
              </a:spcAft>
              <a:buNone/>
            </a:pPr>
            <a:endParaRPr lang="ru-RU" sz="25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260648"/>
            <a:ext cx="6643734" cy="776270"/>
          </a:xfrm>
        </p:spPr>
        <p:txBody>
          <a:bodyPr>
            <a:normAutofit/>
          </a:bodyPr>
          <a:lstStyle/>
          <a:p>
            <a:pPr algn="ctr"/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85</a:t>
            </a:fld>
            <a:endParaRPr lang="ru-RU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76177" y="1643050"/>
            <a:ext cx="8643998" cy="471490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3) Если собственником помещения является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юридическое лицо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, то его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законным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представителем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без доверенности 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выступает 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руководитель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(директор) или иное лицо, 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действующее на основании закона или</a:t>
            </a:r>
          </a:p>
          <a:p>
            <a:pPr>
              <a:spcAft>
                <a:spcPts val="1200"/>
              </a:spcAft>
              <a:buNone/>
            </a:pP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 учредительного документа (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ст. 53</a:t>
            </a:r>
            <a:r>
              <a:rPr lang="ru-RU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ea typeface="Verdana" pitchFamily="34" charset="0"/>
                <a:cs typeface="Times New Roman" pitchFamily="18" charset="0"/>
              </a:rPr>
              <a:t>ГК РФ</a:t>
            </a:r>
            <a:r>
              <a:rPr lang="ru-RU" dirty="0" smtClean="0">
                <a:latin typeface="+mj-lt"/>
                <a:ea typeface="Verdana" pitchFamily="34" charset="0"/>
                <a:cs typeface="Verdana" pitchFamily="34" charset="0"/>
              </a:rPr>
              <a:t>).</a:t>
            </a:r>
          </a:p>
          <a:p>
            <a:pPr>
              <a:spcAft>
                <a:spcPts val="1200"/>
              </a:spcAft>
              <a:buNone/>
            </a:pPr>
            <a:endParaRPr lang="ru-RU" sz="3200" i="1" dirty="0" smtClean="0"/>
          </a:p>
          <a:p>
            <a:pPr>
              <a:spcAft>
                <a:spcPts val="600"/>
              </a:spcAft>
              <a:buNone/>
            </a:pPr>
            <a:endParaRPr lang="ru-RU" sz="25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85984" y="260648"/>
            <a:ext cx="6643734" cy="776270"/>
          </a:xfrm>
        </p:spPr>
        <p:txBody>
          <a:bodyPr>
            <a:normAutofit/>
          </a:bodyPr>
          <a:lstStyle/>
          <a:p>
            <a:pPr algn="ctr"/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86</a:t>
            </a:fld>
            <a:endParaRPr lang="ru-RU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64347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Доверенностью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признается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письменное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уполномочие, выдаваемое одним лицом другому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лицу или другим лицам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для представительства</a:t>
            </a:r>
          </a:p>
          <a:p>
            <a:pPr>
              <a:spcAft>
                <a:spcPts val="18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перед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третьими лицами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ст.185</a:t>
            </a:r>
            <a:r>
              <a:rPr lang="ru-RU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ГК РФ).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Доверенность на голосование может быть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оформлена на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любого дееспособного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гражданина, в том числе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являющегося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собственником помещения в МКД (члена семьи,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родственника, соседа и т.д.), или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несколько</a:t>
            </a:r>
            <a:r>
              <a:rPr lang="ru-RU" sz="2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таких лиц 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ст.185</a:t>
            </a:r>
            <a:r>
              <a:rPr lang="ru-RU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ГК РФ). </a:t>
            </a:r>
            <a:endParaRPr lang="ru-RU" sz="2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ДОВЕРЕННОСТЬ</a:t>
            </a:r>
            <a:endParaRPr lang="ru-RU" sz="3600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6910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у собственника будет на ОСС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несколько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представителей одновременно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то могут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сложиться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2 равнозначные ситуации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когда:</a:t>
            </a:r>
            <a:endParaRPr lang="ru-RU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каждый из них обладает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своими полномочиями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spcAft>
                <a:spcPts val="1200"/>
              </a:spcAft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указанными в доверенности;</a:t>
            </a:r>
            <a:endParaRPr lang="ru-RU" sz="22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</a:t>
            </a:r>
            <a:r>
              <a:rPr lang="ru-RU" sz="22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доверенность предусматривает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совместное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выполнение полномочий.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этом случае представители вправе выполнять действия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 доверенности </a:t>
            </a:r>
            <a:r>
              <a:rPr lang="ru-RU" sz="22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только по согласованию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между собой </a:t>
            </a:r>
          </a:p>
          <a:p>
            <a:pPr>
              <a:buNone/>
            </a:pP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2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 5, 6  ст. 185</a:t>
            </a:r>
            <a:r>
              <a:rPr lang="ru-RU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2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ГК РФ).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ДОВЕРЕННОСТЬ</a:t>
            </a:r>
            <a:endParaRPr lang="ru-RU" sz="3600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357298"/>
            <a:ext cx="8572560" cy="507209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Доверенность  на  голосование должна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содержать следующие сведения  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ст.48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ЖК РФ,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ст.185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185.1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 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186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ГК РФ)</a:t>
            </a:r>
            <a:r>
              <a:rPr lang="ru-RU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1)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наименование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документа;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дату и место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составления;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полномочия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представителя;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 действия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при необходимости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(законодательно не установлен срок ее действия).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32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ВНИМАНИЕ!</a:t>
            </a:r>
            <a:endParaRPr lang="ru-RU" sz="32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Если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срок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действия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указан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то доверенность действует 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течение года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 ее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совершения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п.1 ст.186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ГК РФ).</a:t>
            </a: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89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ДОВЕРЕННОСТЬ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715436" cy="4730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7315"/>
                <a:gridCol w="5407856"/>
                <a:gridCol w="2000265"/>
              </a:tblGrid>
              <a:tr h="731355"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Форма</a:t>
                      </a:r>
                    </a:p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ОСС</a:t>
                      </a:r>
                      <a:endParaRPr lang="ru-RU" sz="21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Способ голосования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1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Нормативное обоснование</a:t>
                      </a:r>
                    </a:p>
                  </a:txBody>
                  <a:tcPr marL="76200" marR="76200" marT="38100" marB="38100" anchor="ctr"/>
                </a:tc>
              </a:tr>
              <a:tr h="404580">
                <a:tc rowSpan="3">
                  <a:txBody>
                    <a:bodyPr/>
                    <a:lstStyle/>
                    <a:p>
                      <a:r>
                        <a:rPr lang="ru-RU" sz="2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Очная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Посредством </a:t>
                      </a:r>
                      <a:r>
                        <a:rPr lang="ru-RU" sz="21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поднятия рук</a:t>
                      </a:r>
                    </a:p>
                  </a:txBody>
                  <a:tcPr marL="76200" marR="76200" marT="38100" marB="38100" anchor="ctr"/>
                </a:tc>
                <a:tc rowSpan="3">
                  <a:txBody>
                    <a:bodyPr/>
                    <a:lstStyle/>
                    <a:p>
                      <a:r>
                        <a:rPr lang="ru-RU" sz="2100" b="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Ч.4 ст.48</a:t>
                      </a:r>
                    </a:p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21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76200" marR="76200" marT="38100" marB="38100" anchor="ctr"/>
                </a:tc>
              </a:tr>
              <a:tr h="731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Оформление решений в письменной форме.</a:t>
                      </a:r>
                      <a:endParaRPr lang="ru-RU" sz="210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135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Иным </a:t>
                      </a:r>
                      <a:r>
                        <a:rPr lang="ru-RU" sz="21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способом, определенным общим собранием</a:t>
                      </a:r>
                    </a:p>
                  </a:txBody>
                  <a:tcPr marL="76200" marR="76200" marT="38100" marB="3810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84907">
                <a:tc>
                  <a:txBody>
                    <a:bodyPr/>
                    <a:lstStyle/>
                    <a:p>
                      <a:r>
                        <a:rPr lang="ru-RU" sz="2200" b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Заочная</a:t>
                      </a:r>
                      <a:endParaRPr lang="ru-RU" sz="2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i="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Оформление решений в </a:t>
                      </a:r>
                      <a:r>
                        <a:rPr lang="ru-RU" sz="2100" i="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письменной </a:t>
                      </a:r>
                      <a:r>
                        <a:rPr lang="ru-RU" sz="2100" i="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форме.   </a:t>
                      </a:r>
                      <a:r>
                        <a:rPr lang="ru-RU" sz="21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/>
                          <a:cs typeface="Times New Roman"/>
                        </a:rPr>
                        <a:t>П</a:t>
                      </a:r>
                      <a:r>
                        <a:rPr kumimoji="0" lang="ru-RU" sz="21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Calibri" pitchFamily="34" charset="0"/>
                          <a:cs typeface="Times New Roman" pitchFamily="18" charset="0"/>
                        </a:rPr>
                        <a:t>роводится только если на очном собрании не был набран кворум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ru-RU" sz="2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п.1 ст.47 </a:t>
                      </a:r>
                      <a:r>
                        <a:rPr kumimoji="0" lang="ru-RU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ЖК РФ)</a:t>
                      </a:r>
                      <a:endParaRPr lang="ru-RU" sz="2100" i="0" dirty="0">
                        <a:solidFill>
                          <a:schemeClr val="tx1"/>
                        </a:solidFill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100" b="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Ч.5 ст.48</a:t>
                      </a:r>
                    </a:p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21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76200" marR="76200" marT="38100" marB="38100" anchor="ctr"/>
                </a:tc>
              </a:tr>
              <a:tr h="731355">
                <a:tc>
                  <a:txBody>
                    <a:bodyPr/>
                    <a:lstStyle/>
                    <a:p>
                      <a:r>
                        <a:rPr lang="ru-RU" sz="2200" b="1" dirty="0" err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Очно-заочная</a:t>
                      </a:r>
                      <a:endParaRPr lang="ru-RU" sz="2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nstantia" pitchFamily="18" charset="0"/>
                        <a:ea typeface="Calibri"/>
                        <a:cs typeface="Times New Roman"/>
                      </a:endParaRP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Оформление </a:t>
                      </a:r>
                      <a:r>
                        <a:rPr lang="ru-RU" sz="21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решений </a:t>
                      </a:r>
                      <a:r>
                        <a:rPr lang="ru-RU" sz="21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только</a:t>
                      </a:r>
                      <a:r>
                        <a:rPr lang="ru-RU" sz="2100" b="1" i="1" baseline="0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nstantia" pitchFamily="18" charset="0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21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письменной форме</a:t>
                      </a:r>
                    </a:p>
                  </a:txBody>
                  <a:tcPr marL="76200" marR="76200" marT="38100" marB="3810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100" b="0" u="sng" dirty="0" smtClean="0">
                          <a:solidFill>
                            <a:srgbClr val="0000FF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Ч.4.1 ст.48</a:t>
                      </a:r>
                    </a:p>
                    <a:p>
                      <a:r>
                        <a:rPr lang="ru-RU" sz="2100" dirty="0" smtClean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ЖК </a:t>
                      </a:r>
                      <a:r>
                        <a:rPr lang="ru-RU" sz="2100" dirty="0">
                          <a:solidFill>
                            <a:schemeClr val="tx1"/>
                          </a:solidFill>
                          <a:latin typeface="Constantia" pitchFamily="18" charset="0"/>
                          <a:ea typeface="Calibri"/>
                          <a:cs typeface="Times New Roman"/>
                        </a:rPr>
                        <a:t>РФ</a:t>
                      </a:r>
                    </a:p>
                  </a:txBody>
                  <a:tcPr marL="76200" marR="76200" marT="38100" marB="3810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214546" y="142852"/>
            <a:ext cx="6715172" cy="92869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ОБЩЕГО СОБРАНИЯ</a:t>
            </a:r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452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информацию о представляемом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собственнике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его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представителе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для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гражданина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Ф. И. О., паспортные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данные, место жительства;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для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юридического лица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наименование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организации, ФИО представителя и основание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его полномочий действовать от имени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организации, место нахождения организации.</a:t>
            </a:r>
            <a:endParaRPr lang="ru-RU" sz="24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90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ДОВЕРЕННОСТЬ</a:t>
            </a:r>
            <a:endParaRPr lang="ru-RU" sz="3600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833958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Доверенность гражданина можно</a:t>
            </a:r>
          </a:p>
          <a:p>
            <a:pPr>
              <a:spcAft>
                <a:spcPts val="1200"/>
              </a:spcAft>
              <a:buNone/>
            </a:pP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заверить: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 месту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 месту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учебы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по месту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службы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в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лечебных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учреждениях, где гражданин</a:t>
            </a:r>
          </a:p>
          <a:p>
            <a:pPr>
              <a:spcAft>
                <a:spcPts val="1200"/>
              </a:spcAft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находится на излечении;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нотариально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91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ДОВЕРЕННОСТЬ</a:t>
            </a:r>
            <a:endParaRPr lang="ru-RU" sz="3600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643050"/>
            <a:ext cx="8572560" cy="4452950"/>
          </a:xfrm>
        </p:spPr>
        <p:txBody>
          <a:bodyPr>
            <a:normAutofit fontScale="85000" lnSpcReduction="10000"/>
          </a:bodyPr>
          <a:lstStyle/>
          <a:p>
            <a:pPr>
              <a:spcAft>
                <a:spcPts val="1200"/>
              </a:spcAft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Доверенность от имени юридического лица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удостоверяется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подписью руководителя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или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иного лица, которое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уполномочено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это законом 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учредительными документами 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п.4 ст.185.1</a:t>
            </a:r>
            <a:r>
              <a:rPr lang="ru-RU" sz="28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ГК РФ). </a:t>
            </a:r>
          </a:p>
          <a:p>
            <a:pPr>
              <a:spcAft>
                <a:spcPts val="1200"/>
              </a:spcAft>
              <a:buNone/>
            </a:pPr>
            <a:endParaRPr lang="ru-RU" sz="28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Аналогичное положение применяется к </a:t>
            </a: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индивидуальному</a:t>
            </a:r>
          </a:p>
          <a:p>
            <a:pPr>
              <a:buNone/>
            </a:pPr>
            <a:r>
              <a:rPr lang="ru-RU" sz="2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предпринимателю</a:t>
            </a:r>
            <a:r>
              <a:rPr lang="ru-RU" sz="2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собственнику помещения в МКД.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92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ДОВЕРЕННОСТЬ</a:t>
            </a:r>
            <a:endParaRPr lang="ru-RU" sz="3600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786346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1)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Подпись доверителя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доверенности должна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быть поставлена 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обязательна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</a:p>
          <a:p>
            <a:pPr lvl="0"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Подпись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представителя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возможна, но </a:t>
            </a:r>
          </a:p>
          <a:p>
            <a:pPr lvl="0">
              <a:spcAft>
                <a:spcPts val="1200"/>
              </a:spcAft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обязательна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Постановлении Девятого арбитражного апелляционного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суда от 18.09.2009 </a:t>
            </a:r>
            <a:r>
              <a:rPr lang="ru-RU" sz="20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№ 09АП-16337/2009-АК</a:t>
            </a:r>
            <a:r>
              <a:rPr lang="ru-RU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указано, что </a:t>
            </a:r>
          </a:p>
          <a:p>
            <a:pPr lvl="0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подпись доверенного лица не является обязательным</a:t>
            </a:r>
          </a:p>
          <a:p>
            <a:pPr lvl="0">
              <a:buNone/>
            </a:pPr>
            <a:r>
              <a:rPr lang="ru-RU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реквизитом доверенности</a:t>
            </a:r>
            <a:r>
              <a:rPr lang="ru-RU" sz="2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 отсутствие данной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подписи </a:t>
            </a:r>
            <a:r>
              <a:rPr lang="ru-RU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 препятствует</a:t>
            </a: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осуществлению доверенным</a:t>
            </a:r>
          </a:p>
          <a:p>
            <a:pPr lvl="0">
              <a:buNone/>
            </a:pPr>
            <a:r>
              <a:rPr lang="ru-RU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лицом указанных в доверенности полномочий.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93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357422" y="428604"/>
            <a:ext cx="6572296" cy="10715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r>
              <a:rPr lang="ru-RU" sz="3600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ru-RU" sz="3600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643998" cy="469108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2) Если в доверенности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указан срок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ее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действия, она сохраняет силу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течение года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со дня ее совершения. 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Доверенность, в которой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указана дата</a:t>
            </a:r>
          </a:p>
          <a:p>
            <a:pPr>
              <a:spcAft>
                <a:spcPts val="1800"/>
              </a:spcAft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ее совершения, ничтожна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ч.1 ст.186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ГК РФ).</a:t>
            </a:r>
          </a:p>
          <a:p>
            <a:pPr>
              <a:buNone/>
            </a:pP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3) Доверенности от имени </a:t>
            </a: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малолетних и/или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недееспособных и ограниченно</a:t>
            </a:r>
          </a:p>
          <a:p>
            <a:pPr>
              <a:buNone/>
            </a:pPr>
            <a:r>
              <a:rPr lang="ru-R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недееспособных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граждан выдают их </a:t>
            </a: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законные</a:t>
            </a:r>
          </a:p>
          <a:p>
            <a:pPr>
              <a:buNone/>
            </a:pPr>
            <a:r>
              <a:rPr lang="ru-RU" sz="24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представители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(</a:t>
            </a:r>
            <a:r>
              <a:rPr lang="ru-RU" sz="2400" u="sng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ч.2 ст.186</a:t>
            </a:r>
            <a:r>
              <a:rPr lang="ru-RU" sz="24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ГК РФ).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94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ДОВЕРЕННОСТЬ</a:t>
            </a:r>
            <a:endParaRPr lang="ru-RU" sz="3600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5720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4)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Печать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доверенности от имени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юридического</a:t>
            </a:r>
          </a:p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лица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требуется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п.4 ст.185.1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ГК РФ).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5) Доверенности, за исключением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нотариальной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</a:t>
            </a:r>
          </a:p>
          <a:p>
            <a:pPr>
              <a:lnSpc>
                <a:spcPct val="110000"/>
              </a:lnSpc>
              <a:spcAft>
                <a:spcPts val="18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удостоверяются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бесплатно.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6) УО, ТСЖ, кооперативы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 имеют права</a:t>
            </a:r>
          </a:p>
          <a:p>
            <a:pPr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удостоверять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доверенности собственников в МКД 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голосование,  за исключением случая, когда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указанный собственник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работает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в этих</a:t>
            </a:r>
          </a:p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организациях.</a:t>
            </a: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ДОВЕРЕННОСТЬ</a:t>
            </a:r>
            <a:endParaRPr lang="ru-RU" sz="3600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83395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1.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Правильность оформления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доверенность</a:t>
            </a:r>
          </a:p>
          <a:p>
            <a:pPr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должна быть оформлена письменно и содержать</a:t>
            </a:r>
          </a:p>
          <a:p>
            <a:pPr>
              <a:spcAft>
                <a:spcPts val="1800"/>
              </a:spcAft>
              <a:buNone/>
            </a:pP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все обязательные реквизиты.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ru-RU" sz="28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Содержание 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 доверенности должно быть </a:t>
            </a:r>
          </a:p>
          <a:p>
            <a:pPr>
              <a:lnSpc>
                <a:spcPct val="120000"/>
              </a:lnSpc>
              <a:buNone/>
            </a:pPr>
            <a:r>
              <a:rPr lang="ru-RU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прямое указание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на «</a:t>
            </a: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представление  интересов на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общем собрании собственников помещений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многоквартирного дома (номер дома) и голосование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 вопросам повестки общего собрания, в том числе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путем проставления подписи от имени доверителя </a:t>
            </a:r>
          </a:p>
          <a:p>
            <a:pPr>
              <a:lnSpc>
                <a:spcPct val="120000"/>
              </a:lnSpc>
              <a:buNone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 листах голосования</a:t>
            </a:r>
            <a:r>
              <a:rPr lang="ru-RU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».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96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 ДОВЕРЕННОСТИ</a:t>
            </a:r>
            <a:endParaRPr lang="ru-RU" sz="3400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24000"/>
            <a:ext cx="8572560" cy="497683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3. 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Законность удостоверения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доверенность</a:t>
            </a:r>
          </a:p>
          <a:p>
            <a:pPr>
              <a:lnSpc>
                <a:spcPct val="120000"/>
              </a:lnSpc>
              <a:spcAft>
                <a:spcPts val="18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должна быть удостоверена уполномоченным лицом.</a:t>
            </a:r>
          </a:p>
          <a:p>
            <a:pPr>
              <a:buNone/>
            </a:pPr>
            <a:r>
              <a:rPr lang="ru-RU" sz="31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4. </a:t>
            </a:r>
            <a:r>
              <a:rPr lang="ru-RU" sz="3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Действительность доверенности</a:t>
            </a:r>
            <a:r>
              <a:rPr lang="ru-RU" sz="31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доверенность может быть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разовая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рассчитанная 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на участие в одном конкретном общем собрании, 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или предусматривать </a:t>
            </a:r>
            <a:r>
              <a:rPr lang="ru-RU" sz="28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неоднократное</a:t>
            </a: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участие в период</a:t>
            </a:r>
          </a:p>
          <a:p>
            <a:pPr>
              <a:spcAft>
                <a:spcPts val="1200"/>
              </a:spcAft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своего действия. </a:t>
            </a:r>
          </a:p>
          <a:p>
            <a:pPr>
              <a:lnSpc>
                <a:spcPct val="120000"/>
              </a:lnSpc>
              <a:buNone/>
            </a:pPr>
            <a:r>
              <a:rPr lang="ru-RU" sz="2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Важно проверить также тот факт, что она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просрочена</a:t>
            </a:r>
          </a:p>
          <a:p>
            <a:pPr>
              <a:lnSpc>
                <a:spcPct val="120000"/>
              </a:lnSpc>
              <a:buNone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– если срок действия доверенности в тексте </a:t>
            </a:r>
          </a:p>
          <a:p>
            <a:pPr>
              <a:lnSpc>
                <a:spcPct val="120000"/>
              </a:lnSpc>
              <a:buNone/>
            </a:pP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не оговорен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, то она прекратит действовать </a:t>
            </a:r>
            <a:r>
              <a:rPr lang="ru-RU" sz="28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через год</a:t>
            </a:r>
          </a:p>
          <a:p>
            <a:pPr>
              <a:lnSpc>
                <a:spcPct val="120000"/>
              </a:lnSpc>
              <a:buNone/>
            </a:pP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после оформления.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97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 ДОВЕРЕННОСТИ</a:t>
            </a:r>
            <a:endParaRPr lang="ru-RU" sz="3400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428736"/>
            <a:ext cx="8572560" cy="4929222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800"/>
              </a:spcAft>
              <a:buNone/>
            </a:pPr>
            <a:r>
              <a:rPr lang="ru-RU" sz="3300" b="1" i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ВАЖНО!</a:t>
            </a:r>
            <a:endParaRPr lang="ru-RU" sz="33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1) Доверитель может 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ограничить</a:t>
            </a: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 своего</a:t>
            </a:r>
          </a:p>
          <a:p>
            <a:pPr>
              <a:buNone/>
            </a:pP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представителя 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в части голосования</a:t>
            </a: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</a:p>
          <a:p>
            <a:pPr>
              <a:buNone/>
            </a:pP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по некоторым вопросам, касающимся, например,</a:t>
            </a:r>
          </a:p>
          <a:p>
            <a:pPr>
              <a:buNone/>
            </a:pP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использования общего имущества в МКД.</a:t>
            </a:r>
          </a:p>
          <a:p>
            <a:endParaRPr lang="ru-RU" sz="3000" b="1" i="1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2) 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Последствием</a:t>
            </a:r>
            <a:r>
              <a:rPr lang="ru-RU" sz="3000" i="1" dirty="0" smtClean="0"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голосования по доверенности,</a:t>
            </a:r>
          </a:p>
          <a:p>
            <a:pPr>
              <a:buNone/>
            </a:pP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выданной </a:t>
            </a:r>
            <a:r>
              <a:rPr lang="ru-RU" sz="3000" u="sng" dirty="0" smtClean="0">
                <a:latin typeface="+mj-lt"/>
                <a:ea typeface="Verdana" pitchFamily="34" charset="0"/>
                <a:cs typeface="Verdana" pitchFamily="34" charset="0"/>
              </a:rPr>
              <a:t>с нарушением</a:t>
            </a: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 положений </a:t>
            </a:r>
            <a:r>
              <a:rPr lang="ru-RU" sz="3000" u="sng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ст.48</a:t>
            </a:r>
            <a:r>
              <a:rPr lang="ru-RU" sz="3000" dirty="0" smtClean="0">
                <a:solidFill>
                  <a:srgbClr val="0000FF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ЖК РФ,</a:t>
            </a:r>
          </a:p>
          <a:p>
            <a:pPr>
              <a:buNone/>
            </a:pPr>
            <a:r>
              <a:rPr lang="ru-RU" sz="3000" u="sng" dirty="0" smtClean="0">
                <a:solidFill>
                  <a:srgbClr val="0000FF"/>
                </a:solidFill>
                <a:latin typeface="Times New Roman" pitchFamily="18" charset="0"/>
                <a:ea typeface="Verdana" pitchFamily="34" charset="0"/>
                <a:cs typeface="Times New Roman" pitchFamily="18" charset="0"/>
              </a:rPr>
              <a:t>ст.185.1</a:t>
            </a:r>
            <a:r>
              <a:rPr lang="ru-RU" sz="3000" dirty="0" smtClean="0">
                <a:solidFill>
                  <a:srgbClr val="0000FF"/>
                </a:solidFill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ГК РФ,  должно явиться </a:t>
            </a: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исключение</a:t>
            </a:r>
          </a:p>
          <a:p>
            <a:pPr>
              <a:buNone/>
            </a:pPr>
            <a:r>
              <a:rPr lang="ru-RU" sz="3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голосов</a:t>
            </a:r>
            <a:r>
              <a:rPr lang="ru-RU" sz="3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Verdana" pitchFamily="34" charset="0"/>
                <a:cs typeface="Verdana" pitchFamily="34" charset="0"/>
              </a:rPr>
              <a:t> </a:t>
            </a: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тех лиц, от имени которых </a:t>
            </a:r>
          </a:p>
          <a:p>
            <a:pPr>
              <a:buNone/>
            </a:pP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голосовали </a:t>
            </a:r>
            <a:r>
              <a:rPr lang="ru-RU" sz="3000" u="sng" dirty="0" smtClean="0">
                <a:latin typeface="+mj-lt"/>
                <a:ea typeface="Verdana" pitchFamily="34" charset="0"/>
                <a:cs typeface="Verdana" pitchFamily="34" charset="0"/>
              </a:rPr>
              <a:t>по недействительной</a:t>
            </a:r>
            <a:r>
              <a:rPr lang="ru-RU" sz="3000" dirty="0" smtClean="0">
                <a:latin typeface="+mj-lt"/>
                <a:ea typeface="Verdana" pitchFamily="34" charset="0"/>
                <a:cs typeface="Verdana" pitchFamily="34" charset="0"/>
              </a:rPr>
              <a:t> доверенности</a:t>
            </a:r>
            <a:r>
              <a:rPr lang="ru-RU" sz="3000" i="1" dirty="0" smtClean="0">
                <a:latin typeface="+mj-lt"/>
                <a:ea typeface="Verdana" pitchFamily="34" charset="0"/>
                <a:cs typeface="Verdana" pitchFamily="34" charset="0"/>
              </a:rPr>
              <a:t>.</a:t>
            </a:r>
            <a:endParaRPr lang="ru-RU" sz="3000" dirty="0" smtClean="0">
              <a:latin typeface="+mj-lt"/>
              <a:ea typeface="Verdana" pitchFamily="34" charset="0"/>
              <a:cs typeface="Verdana" pitchFamily="34" charset="0"/>
            </a:endParaRPr>
          </a:p>
          <a:p>
            <a:pPr>
              <a:buNone/>
            </a:pPr>
            <a:endParaRPr lang="ru-RU" sz="3200" i="1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98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 ДОВЕРЕННОСТИ</a:t>
            </a:r>
            <a:endParaRPr lang="ru-RU" sz="3400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85720" y="1571612"/>
            <a:ext cx="8572560" cy="4786346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buNone/>
            </a:pPr>
            <a:r>
              <a:rPr lang="ru-RU" dirty="0" smtClean="0"/>
              <a:t>3)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Доверенность</a:t>
            </a:r>
            <a:r>
              <a:rPr lang="ru-RU" dirty="0" smtClean="0"/>
              <a:t>, выданная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нарушением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положений  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ст. 48 </a:t>
            </a:r>
            <a:r>
              <a:rPr lang="ru-RU" dirty="0" smtClean="0"/>
              <a:t>ЖК РФ, </a:t>
            </a:r>
            <a:r>
              <a:rPr lang="ru-RU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185.1 </a:t>
            </a:r>
            <a:r>
              <a:rPr lang="ru-RU" dirty="0" smtClean="0"/>
              <a:t>ГК РФ, может быть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признана судом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недействительной </a:t>
            </a:r>
            <a:r>
              <a:rPr lang="ru-RU" dirty="0" smtClean="0"/>
              <a:t> </a:t>
            </a:r>
            <a:r>
              <a:rPr lang="ru-RU" u="sng" dirty="0" smtClean="0"/>
              <a:t>в рамках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рассмотрения дела </a:t>
            </a:r>
            <a:r>
              <a:rPr lang="ru-RU" u="sng" dirty="0" smtClean="0"/>
              <a:t>о признании</a:t>
            </a:r>
            <a:r>
              <a:rPr lang="ru-RU" dirty="0" smtClean="0"/>
              <a:t> решения ОСС</a:t>
            </a:r>
          </a:p>
          <a:p>
            <a:pPr>
              <a:spcAft>
                <a:spcPts val="600"/>
              </a:spcAft>
              <a:buNone/>
            </a:pPr>
            <a:r>
              <a:rPr lang="ru-RU" dirty="0" smtClean="0"/>
              <a:t>недействительным и незаконным</a:t>
            </a:r>
          </a:p>
          <a:p>
            <a:pPr>
              <a:spcAft>
                <a:spcPts val="600"/>
              </a:spcAft>
              <a:buNone/>
            </a:pPr>
            <a:r>
              <a:rPr lang="ru-RU" sz="2400" dirty="0" smtClean="0"/>
              <a:t>(</a:t>
            </a:r>
            <a:r>
              <a:rPr lang="ru-RU" sz="2400" i="1" dirty="0" smtClean="0"/>
              <a:t>заочное решение Дзержинского районного суда</a:t>
            </a:r>
          </a:p>
          <a:p>
            <a:pPr>
              <a:spcAft>
                <a:spcPts val="600"/>
              </a:spcAft>
              <a:buNone/>
            </a:pPr>
            <a:r>
              <a:rPr lang="ru-RU" sz="2400" i="1" dirty="0" smtClean="0"/>
              <a:t>г. Новосибирска  от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15</a:t>
            </a:r>
            <a:r>
              <a:rPr lang="ru-RU" sz="2400" i="1" dirty="0" smtClean="0"/>
              <a:t>  марта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2013</a:t>
            </a:r>
            <a:r>
              <a:rPr lang="ru-RU" sz="2400" i="1" dirty="0" smtClean="0"/>
              <a:t>  года  по  делу   </a:t>
            </a:r>
          </a:p>
          <a:p>
            <a:pPr>
              <a:spcAft>
                <a:spcPts val="600"/>
              </a:spcAft>
              <a:buNone/>
            </a:pPr>
            <a:r>
              <a:rPr lang="ru-RU" sz="2400" i="1" u="sng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№ 2-288/13</a:t>
            </a:r>
            <a:r>
              <a:rPr lang="ru-RU" sz="2400" i="1" dirty="0" smtClean="0"/>
              <a:t>).</a:t>
            </a:r>
            <a:endParaRPr lang="ru-RU" sz="2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99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285984" y="152400"/>
            <a:ext cx="6572296" cy="990584"/>
          </a:xfrm>
        </p:spPr>
        <p:txBody>
          <a:bodyPr>
            <a:normAutofit/>
          </a:bodyPr>
          <a:lstStyle/>
          <a:p>
            <a:pPr algn="ctr"/>
            <a:r>
              <a:rPr lang="ru-RU" sz="3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ПРОВЕРКА  ДОВЕРЕННОСТИ</a:t>
            </a:r>
            <a:endParaRPr lang="ru-RU" sz="3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5972</TotalTime>
  <Words>8730</Words>
  <Application>Microsoft Office PowerPoint</Application>
  <PresentationFormat>Экран (4:3)</PresentationFormat>
  <Paragraphs>1491</Paragraphs>
  <Slides>158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158</vt:i4>
      </vt:variant>
    </vt:vector>
  </HeadingPairs>
  <TitlesOfParts>
    <vt:vector size="159" baseType="lpstr">
      <vt:lpstr>Бумажная</vt:lpstr>
      <vt:lpstr>ОБЩЕЕ  СОБРАНИЕ СОБСТВЕННИКОВ ПОМЕЩЕНИЙ  В МКД  </vt:lpstr>
      <vt:lpstr>ПРИНЯТЫЕ СОКРАЩЕНИЯ</vt:lpstr>
      <vt:lpstr>ПРИНЯТЫЕ СОКРАЩЕНИЯ</vt:lpstr>
      <vt:lpstr>ПРИНЯТЫЕ СОКРАЩЕНИЯ</vt:lpstr>
      <vt:lpstr>Зачем нужно проводить ОСС?</vt:lpstr>
      <vt:lpstr>Презентация PowerPoint</vt:lpstr>
      <vt:lpstr>Презентация PowerPoint</vt:lpstr>
      <vt:lpstr>Кто  финансирует  ОСС?</vt:lpstr>
      <vt:lpstr>ФОРМЫ ОБЩЕГО СОБРАНИЯ</vt:lpstr>
      <vt:lpstr>КОМПЕТЕНЦИЯ ОСС</vt:lpstr>
      <vt:lpstr>РЕШЕНИЯ,   ПРИНИМАЕМЫЕ  БОЛЬШИНСТВОМ  НЕ  МЕНЕЕ  2/3  ГОЛОСОВ  ОТ  ОБЩЕГО  ЧИСЛА  ГОЛОСОВ  СОБСТВЕННИКОВ</vt:lpstr>
      <vt:lpstr>Презентация PowerPoint</vt:lpstr>
      <vt:lpstr>РЕШЕНИЯ,  ПРИНИМАЕМЫЕ  БОЛЬШИНСТВОМ  НЕ  МЕНЕЕ   50 %  ГОЛОСОВ  ОТ  ОБЩЕГО  ЧИСЛА  ГОЛОСОВ  СОБСТВЕННИКОВ</vt:lpstr>
      <vt:lpstr>РЕШЕНИЯ,  ПРИНИМАЕМЫЕ  БОЛЬШИНСТВОМ  НЕ   МЕНЕЕ   50%   ГОЛОСОВ   ОТ  ПРИСУТСТВУЮЩИХ  НА  ОСС</vt:lpstr>
      <vt:lpstr>Презентация PowerPoint</vt:lpstr>
      <vt:lpstr>Презентация PowerPoint</vt:lpstr>
      <vt:lpstr>Презентация PowerPoint</vt:lpstr>
      <vt:lpstr>КОМПЕТЕНЦИЯ ОСС</vt:lpstr>
      <vt:lpstr>РЕШЕНИЯ,  ПРИНИМАЕМЫЕ  БОЛЬШИНСТВОМ  НЕ  МЕНЕЕ  2/3  ГОЛОСОВ  ОТ  ОБЩЕГО  ЧИСЛА  ГОЛОСОВ  СОБСТВЕННИКОВ</vt:lpstr>
      <vt:lpstr>Презентация PowerPoint</vt:lpstr>
      <vt:lpstr>РЕШЕНИЯ,  ПРИНИМАЕМЫЕ  БОЛЬШИНСТВОМ  НЕ  МЕНЕЕ   50 %  ГОЛОСОВ  ОТ  ОБЩЕГО  ЧИСЛА  ГОЛОСОВ  СОБСТВЕННИКОВ</vt:lpstr>
      <vt:lpstr>РЕШЕНИЯ,  ПРИНИМАЕМЫЕ  БОЛЬШИНСТВОМ  НЕ  МЕНЕЕ  50 %  ГОЛОСОВ    ОТ  ПРИСУТСТВУЮЩИХ  НА  ОСС </vt:lpstr>
      <vt:lpstr>Презентация PowerPoint</vt:lpstr>
      <vt:lpstr>ВНИМАНИЕ!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ФЕДЕРАЛЬНЫЙ ЗАКОН  от 31.12.2017 № 485-ФЗ</vt:lpstr>
      <vt:lpstr>ЭТАПЫ  ПРОВЕДЕНИЯ ОСС</vt:lpstr>
      <vt:lpstr>ИНИЦИАТОРЫ ОСС</vt:lpstr>
      <vt:lpstr>ВНИМАНИЕ!</vt:lpstr>
      <vt:lpstr>ОРГАН МЕСТНОГО САМОУПРАВЛЕНИЯ –ИНИЦИАТОР   ОСС</vt:lpstr>
      <vt:lpstr>ПОДГОТОВКА ОСС</vt:lpstr>
      <vt:lpstr>ПОДГОТОВКА ОСС</vt:lpstr>
      <vt:lpstr>ПОДГОТОВКА ОСС</vt:lpstr>
      <vt:lpstr>ВНИМАНИЕ!</vt:lpstr>
      <vt:lpstr>РЕЕСТР  СОБСТВЕННИКОВ ОТ  УО:</vt:lpstr>
      <vt:lpstr>РЕЕСТР   ОТ СОБСТВЕННИКОВ:</vt:lpstr>
      <vt:lpstr>Презентация PowerPoint</vt:lpstr>
      <vt:lpstr>РЕЕСТР СОБСТВЕННИКОВ</vt:lpstr>
      <vt:lpstr>  ВНИМАНИЕ!</vt:lpstr>
      <vt:lpstr>Презентация PowerPoint</vt:lpstr>
      <vt:lpstr>Презентация PowerPoint</vt:lpstr>
      <vt:lpstr>ПОВЕСТКА ДНЯ ОСС</vt:lpstr>
      <vt:lpstr>Повестка дня  первичного ОСС</vt:lpstr>
      <vt:lpstr>Повестка дня  ежегодного  ОСС</vt:lpstr>
      <vt:lpstr> ВАЖНО!</vt:lpstr>
      <vt:lpstr>Повестка дня ОСС  по выбору УК</vt:lpstr>
      <vt:lpstr>Повестка дня ОСС  по выбору Совета МКД</vt:lpstr>
      <vt:lpstr>Повестка дня ОСС  по созданию ТСН/ТСЖ</vt:lpstr>
      <vt:lpstr>Презентация PowerPoint</vt:lpstr>
      <vt:lpstr>Повестка дня ОСС  по вопросам  пользования  ОИ</vt:lpstr>
      <vt:lpstr>РЕШЕНИЕ СОБСТВЕННИКА</vt:lpstr>
      <vt:lpstr>    ВНИМАНИЕ!</vt:lpstr>
      <vt:lpstr> К  СВЕДЕНИЮ!</vt:lpstr>
      <vt:lpstr>Презентация PowerPoint</vt:lpstr>
      <vt:lpstr>Презентация PowerPoint</vt:lpstr>
      <vt:lpstr> ВАЖНО!</vt:lpstr>
      <vt:lpstr>Презентация PowerPoint</vt:lpstr>
      <vt:lpstr>Случаи, когда не нужна обязательная регистрация права собственности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ВАЖНО!</vt:lpstr>
      <vt:lpstr>Презентация PowerPoint</vt:lpstr>
      <vt:lpstr>Презентация PowerPoint</vt:lpstr>
      <vt:lpstr>ВАЖНО!</vt:lpstr>
      <vt:lpstr>СООБЩЕНИЕ  О ПРОВЕДЕНИИ ОСС</vt:lpstr>
      <vt:lpstr>ВНИМАНИЕ!</vt:lpstr>
      <vt:lpstr>СОДЕРЖАНИЕ  СООБЩЕНИЯ </vt:lpstr>
      <vt:lpstr>СОДЕРЖАНИЕ  СООБЩЕНИЯ </vt:lpstr>
      <vt:lpstr>ПРОВЕДЕНИЕ ОСС</vt:lpstr>
      <vt:lpstr>ПРОВЕДЕНИЕ ОСС</vt:lpstr>
      <vt:lpstr>ПРОВЕДЕНИЕ ОСС</vt:lpstr>
      <vt:lpstr>ГОЛОСОВАНИЕ  НА  ОСС</vt:lpstr>
      <vt:lpstr>ГОЛОСОВАНИЕ  НА  ОСС</vt:lpstr>
      <vt:lpstr>ГОЛОСОВАНИЕ  НА  ОСС</vt:lpstr>
      <vt:lpstr>ВНИМАНИЕ!</vt:lpstr>
      <vt:lpstr>Презентация PowerPoint</vt:lpstr>
      <vt:lpstr>ДОВЕРЕННОСТЬ</vt:lpstr>
      <vt:lpstr>ДОВЕРЕННОСТЬ</vt:lpstr>
      <vt:lpstr>ДОВЕРЕННОСТЬ</vt:lpstr>
      <vt:lpstr>ДОВЕРЕННОСТЬ</vt:lpstr>
      <vt:lpstr>ДОВЕРЕННОСТЬ</vt:lpstr>
      <vt:lpstr>ДОВЕРЕННОСТЬ</vt:lpstr>
      <vt:lpstr>ВАЖНО!  </vt:lpstr>
      <vt:lpstr>ДОВЕРЕННОСТЬ</vt:lpstr>
      <vt:lpstr>ДОВЕРЕННОСТЬ</vt:lpstr>
      <vt:lpstr>ПРОВЕРКА  ДОВЕРЕННОСТИ</vt:lpstr>
      <vt:lpstr>ПРОВЕРКА  ДОВЕРЕННОСТИ</vt:lpstr>
      <vt:lpstr>ПРОВЕРКА  ДОВЕРЕННОСТИ</vt:lpstr>
      <vt:lpstr>ПРОВЕРКА  ДОВЕРЕННОСТИ</vt:lpstr>
      <vt:lpstr>ПРОВЕРКА  ДОВЕРЕННОСТИ</vt:lpstr>
      <vt:lpstr>ГОЛОСОВАНИЕ  НА  ОСС</vt:lpstr>
      <vt:lpstr>ГОЛОСОВАНИЕ  НА  ОСС</vt:lpstr>
      <vt:lpstr>ПОДСЧЕТ ГОЛОСОВ НА ОСС</vt:lpstr>
      <vt:lpstr>ВНИМАНИЕ!</vt:lpstr>
      <vt:lpstr>ПОДСЧЕТ ГОЛОСОВ НА ОСС</vt:lpstr>
      <vt:lpstr> ВНИМАНИЕ!</vt:lpstr>
      <vt:lpstr> </vt:lpstr>
      <vt:lpstr> </vt:lpstr>
      <vt:lpstr> </vt:lpstr>
      <vt:lpstr> ОФОРМЛЕНИЕ ПРОТОКОЛА ОСС</vt:lpstr>
      <vt:lpstr> ОФОРМЛЕНИЕ ПРОТОКОЛА ОСС</vt:lpstr>
      <vt:lpstr> ОФОРМЛЕНИЕ ПРОТОКОЛА ОСС</vt:lpstr>
      <vt:lpstr> ОФОРМЛЕНИЕ ПРОТОКОЛА ОСС</vt:lpstr>
      <vt:lpstr>Презентация PowerPoint</vt:lpstr>
      <vt:lpstr> ОФОРМЛЕНИЕ ПРОТОКОЛА ОСС</vt:lpstr>
      <vt:lpstr> ОФОРМЛЕНИЕ ПРОТОКОЛА ОСС</vt:lpstr>
      <vt:lpstr>Приказ Минстроя России  от 25.12.2015г. № 937/пр</vt:lpstr>
      <vt:lpstr> ВНИМАНИЕ!</vt:lpstr>
      <vt:lpstr>Приказ Минстроя России от 25.12.2015 № 937/пр</vt:lpstr>
      <vt:lpstr>Презентация PowerPoint</vt:lpstr>
      <vt:lpstr>Презентация PowerPoint</vt:lpstr>
      <vt:lpstr>ВНИМАНИЕ!</vt:lpstr>
      <vt:lpstr>Презентация PowerPoint</vt:lpstr>
      <vt:lpstr>Презентация PowerPoint</vt:lpstr>
      <vt:lpstr>Презентация PowerPoint</vt:lpstr>
      <vt:lpstr>Приказ Минстроя РФ  от 25.12.2015 № 937/пр</vt:lpstr>
      <vt:lpstr>Приказ Минстроя РФ  от 25.12.2015 № 937/пр</vt:lpstr>
      <vt:lpstr>Презентация PowerPoint</vt:lpstr>
      <vt:lpstr>Презентация PowerPoint</vt:lpstr>
      <vt:lpstr>ОБЯЗАТЕЛЬНЫЕ ПРИЛОЖЕНИЯ К ПРОТОКОЛУ</vt:lpstr>
      <vt:lpstr>Презентация PowerPoint</vt:lpstr>
      <vt:lpstr>Презентация PowerPoint</vt:lpstr>
      <vt:lpstr>Презентация PowerPoint</vt:lpstr>
      <vt:lpstr>ОПУБЛИКОВАНИЕ ПРОТОКОЛА </vt:lpstr>
      <vt:lpstr>ПЕРЕДАЧА  ПРОТОКОЛА  ОСС</vt:lpstr>
      <vt:lpstr>ВАЖНО!</vt:lpstr>
      <vt:lpstr>ПЕРЕДАЧА  ПРОТОКОЛА  ОСС</vt:lpstr>
      <vt:lpstr>ПЕРЕДАЧА  ПРОТОКОЛА  ОСС</vt:lpstr>
      <vt:lpstr>ВНИМАНИЕ!</vt:lpstr>
      <vt:lpstr>ВАЖНО!</vt:lpstr>
      <vt:lpstr>ФАЛЬСИФИКАЦИЯ РЕШЕНИЙ  И ПРОТОКОЛА  ОСС</vt:lpstr>
      <vt:lpstr>Презентация PowerPoint</vt:lpstr>
      <vt:lpstr>Презентация PowerPoint</vt:lpstr>
      <vt:lpstr>Презентация PowerPoint</vt:lpstr>
      <vt:lpstr>ОБЖАЛОВАНИЕ РЕШЕНИЙ ОСС</vt:lpstr>
      <vt:lpstr>Презентация PowerPoint</vt:lpstr>
      <vt:lpstr>КТО МОЖЕТ ВЫСТУПАТЬ ИСТЦОМ?</vt:lpstr>
      <vt:lpstr>КТО МОЖЕТ ВЫСТУПАТЬ ОТВЕТЧИКОМ?</vt:lpstr>
      <vt:lpstr>Оспаривать нужно  решение ОСС,   но  не  протокол!</vt:lpstr>
      <vt:lpstr>НИЧТОЖНОСТЬ   РЕШЕНИЯ  ОСС</vt:lpstr>
      <vt:lpstr>НЕДЕЙСТВИТЕЛЬНОСТЬ   РЕШЕНИЯ   ОСС</vt:lpstr>
      <vt:lpstr>Основные  причины  отказа  в  иске  о  признании решения  ОСС  недействительным</vt:lpstr>
      <vt:lpstr>ХРАНЕНИЕ  ДОКУМЕНТОВ  ОСС</vt:lpstr>
      <vt:lpstr>ЗАКОНОДАТЕЛЬСТВО</vt:lpstr>
      <vt:lpstr>ЗАКОНОДАТЕЛЬСТВО</vt:lpstr>
      <vt:lpstr>ЗАКОНОДАТЕЛЬСТВО</vt:lpstr>
      <vt:lpstr>ЗАКОНОДАТЕЛЬСТВО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ПРОБЛЕМЫ ПРИ СОЗДАНИИ ТСН/ТСЖ</dc:title>
  <dc:creator>Соболева Н.В.</dc:creator>
  <cp:lastModifiedBy>AKozlov</cp:lastModifiedBy>
  <cp:revision>824</cp:revision>
  <cp:lastPrinted>2018-07-03T07:43:48Z</cp:lastPrinted>
  <dcterms:created xsi:type="dcterms:W3CDTF">2015-10-22T11:53:11Z</dcterms:created>
  <dcterms:modified xsi:type="dcterms:W3CDTF">2018-12-18T12:15:29Z</dcterms:modified>
</cp:coreProperties>
</file>