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98"/>
  </p:notesMasterIdLst>
  <p:sldIdLst>
    <p:sldId id="759" r:id="rId2"/>
    <p:sldId id="1341" r:id="rId3"/>
    <p:sldId id="1342" r:id="rId4"/>
    <p:sldId id="1343" r:id="rId5"/>
    <p:sldId id="1219" r:id="rId6"/>
    <p:sldId id="1223" r:id="rId7"/>
    <p:sldId id="1224" r:id="rId8"/>
    <p:sldId id="1221" r:id="rId9"/>
    <p:sldId id="1179" r:id="rId10"/>
    <p:sldId id="1200" r:id="rId11"/>
    <p:sldId id="1216" r:id="rId12"/>
    <p:sldId id="1344" r:id="rId13"/>
    <p:sldId id="1217" r:id="rId14"/>
    <p:sldId id="1193" r:id="rId15"/>
    <p:sldId id="1199" r:id="rId16"/>
    <p:sldId id="1195" r:id="rId17"/>
    <p:sldId id="1031" r:id="rId18"/>
    <p:sldId id="1187" r:id="rId19"/>
    <p:sldId id="1192" r:id="rId20"/>
    <p:sldId id="1191" r:id="rId21"/>
    <p:sldId id="1234" r:id="rId22"/>
    <p:sldId id="1190" r:id="rId23"/>
    <p:sldId id="1189" r:id="rId24"/>
    <p:sldId id="1188" r:id="rId25"/>
    <p:sldId id="1236" r:id="rId26"/>
    <p:sldId id="1204" r:id="rId27"/>
    <p:sldId id="1205" r:id="rId28"/>
    <p:sldId id="1233" r:id="rId29"/>
    <p:sldId id="1201" r:id="rId30"/>
    <p:sldId id="1247" r:id="rId31"/>
    <p:sldId id="1246" r:id="rId32"/>
    <p:sldId id="1249" r:id="rId33"/>
    <p:sldId id="1243" r:id="rId34"/>
    <p:sldId id="1248" r:id="rId35"/>
    <p:sldId id="1245" r:id="rId36"/>
    <p:sldId id="1250" r:id="rId37"/>
    <p:sldId id="1244" r:id="rId38"/>
    <p:sldId id="1253" r:id="rId39"/>
    <p:sldId id="1252" r:id="rId40"/>
    <p:sldId id="1276" r:id="rId41"/>
    <p:sldId id="1264" r:id="rId42"/>
    <p:sldId id="1269" r:id="rId43"/>
    <p:sldId id="1270" r:id="rId44"/>
    <p:sldId id="1271" r:id="rId45"/>
    <p:sldId id="1272" r:id="rId46"/>
    <p:sldId id="1273" r:id="rId47"/>
    <p:sldId id="1274" r:id="rId48"/>
    <p:sldId id="1275" r:id="rId49"/>
    <p:sldId id="1279" r:id="rId50"/>
    <p:sldId id="1278" r:id="rId51"/>
    <p:sldId id="1277" r:id="rId52"/>
    <p:sldId id="1282" r:id="rId53"/>
    <p:sldId id="1281" r:id="rId54"/>
    <p:sldId id="1280" r:id="rId55"/>
    <p:sldId id="1283" r:id="rId56"/>
    <p:sldId id="1284" r:id="rId57"/>
    <p:sldId id="1259" r:id="rId58"/>
    <p:sldId id="1285" r:id="rId59"/>
    <p:sldId id="1062" r:id="rId60"/>
    <p:sldId id="1296" r:id="rId61"/>
    <p:sldId id="1297" r:id="rId62"/>
    <p:sldId id="1299" r:id="rId63"/>
    <p:sldId id="1312" r:id="rId64"/>
    <p:sldId id="1298" r:id="rId65"/>
    <p:sldId id="1325" r:id="rId66"/>
    <p:sldId id="1294" r:id="rId67"/>
    <p:sldId id="1300" r:id="rId68"/>
    <p:sldId id="1310" r:id="rId69"/>
    <p:sldId id="1309" r:id="rId70"/>
    <p:sldId id="1313" r:id="rId71"/>
    <p:sldId id="1308" r:id="rId72"/>
    <p:sldId id="1307" r:id="rId73"/>
    <p:sldId id="1306" r:id="rId74"/>
    <p:sldId id="1305" r:id="rId75"/>
    <p:sldId id="1315" r:id="rId76"/>
    <p:sldId id="1316" r:id="rId77"/>
    <p:sldId id="1323" r:id="rId78"/>
    <p:sldId id="1324" r:id="rId79"/>
    <p:sldId id="1303" r:id="rId80"/>
    <p:sldId id="1302" r:id="rId81"/>
    <p:sldId id="1317" r:id="rId82"/>
    <p:sldId id="1322" r:id="rId83"/>
    <p:sldId id="1321" r:id="rId84"/>
    <p:sldId id="1320" r:id="rId85"/>
    <p:sldId id="1319" r:id="rId86"/>
    <p:sldId id="1329" r:id="rId87"/>
    <p:sldId id="1330" r:id="rId88"/>
    <p:sldId id="1334" r:id="rId89"/>
    <p:sldId id="1333" r:id="rId90"/>
    <p:sldId id="1331" r:id="rId91"/>
    <p:sldId id="1340" r:id="rId92"/>
    <p:sldId id="1328" r:id="rId93"/>
    <p:sldId id="1327" r:id="rId94"/>
    <p:sldId id="1336" r:id="rId95"/>
    <p:sldId id="1335" r:id="rId96"/>
    <p:sldId id="953" r:id="rId9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  <a:srgbClr val="003399"/>
    <a:srgbClr val="FF3300"/>
    <a:srgbClr val="993300"/>
    <a:srgbClr val="953735"/>
    <a:srgbClr val="0000CC"/>
    <a:srgbClr val="FF6600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87006" autoAdjust="0"/>
  </p:normalViewPr>
  <p:slideViewPr>
    <p:cSldViewPr>
      <p:cViewPr>
        <p:scale>
          <a:sx n="125" d="100"/>
          <a:sy n="125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1145-5EA6-4DBD-91E0-AA8E022854F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7A4BB-5777-4894-9480-9E79FA6567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28384" y="6381328"/>
            <a:ext cx="946448" cy="365125"/>
          </a:xfrm>
        </p:spPr>
        <p:txBody>
          <a:bodyPr/>
          <a:lstStyle/>
          <a:p>
            <a:fld id="{E8F5F9CF-07B7-477D-A281-7E4AD01A3CDD}" type="datetime1">
              <a:rPr lang="ru-RU" smtClean="0"/>
              <a:pPr/>
              <a:t>18.12.2018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5733256"/>
            <a:ext cx="6984776" cy="365125"/>
          </a:xfrm>
        </p:spPr>
        <p:txBody>
          <a:bodyPr/>
          <a:lstStyle>
            <a:lvl1pPr marL="0" indent="0" algn="just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9552" y="6309320"/>
            <a:ext cx="44239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3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C39-C785-4E07-9D5A-4C0ADAFCF5A9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9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5743-2D3A-443B-80C0-0854FD348B06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943B6CEB-E94E-46B9-BCB5-66C4E13FB28A}" type="datetime1">
              <a:rPr lang="ru-RU" smtClean="0"/>
              <a:pPr/>
              <a:t>18.12.2018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2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E75-9A6A-43BC-B923-6BCCB8C2D39A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9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2BED-C6B6-44DA-9C10-D205290F0F47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43B9-263A-485B-A602-C9D106F17F4B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070-BF29-4F27-9BD2-DCC461985602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F2C4-20B6-4B6C-B8E3-9027902C565D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ED6-424E-4EDF-87B8-DB786C55B870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79AB-18F7-40A5-B070-A62AB02C3678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5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75C6-9632-4991-84A0-5DEA2A227E2E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286809" cy="1143008"/>
          </a:xfrm>
        </p:spPr>
        <p:txBody>
          <a:bodyPr>
            <a:noAutofit/>
          </a:bodyPr>
          <a:lstStyle/>
          <a:p>
            <a:pPr algn="r"/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endParaRPr lang="ru-RU" sz="31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357430"/>
            <a:ext cx="8572560" cy="3286148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r">
              <a:spcBef>
                <a:spcPts val="600"/>
              </a:spcBef>
            </a:pPr>
            <a:r>
              <a:rPr lang="ru-RU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КАПИТАЛЬНЫЙ РЕМОНТ  </a:t>
            </a:r>
          </a:p>
          <a:p>
            <a:pPr algn="r">
              <a:spcBef>
                <a:spcPts val="600"/>
              </a:spcBef>
            </a:pPr>
            <a:r>
              <a:rPr lang="ru-RU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ИМУЩЕСТВА </a:t>
            </a:r>
          </a:p>
          <a:p>
            <a:pPr algn="r">
              <a:spcBef>
                <a:spcPts val="600"/>
              </a:spcBef>
            </a:pPr>
            <a:r>
              <a:rPr lang="ru-RU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  В МКД.</a:t>
            </a:r>
          </a:p>
          <a:p>
            <a:pPr algn="r">
              <a:spcBef>
                <a:spcPts val="600"/>
              </a:spcBef>
            </a:pPr>
            <a:r>
              <a:rPr lang="ru-RU" sz="44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СПЕЦСЧЕТ.</a:t>
            </a:r>
            <a:r>
              <a:rPr lang="ru-RU" sz="4400" b="1" dirty="0" smtClean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 </a:t>
            </a:r>
            <a:endParaRPr lang="ru-RU" sz="4400" b="1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5877272"/>
            <a:ext cx="8358246" cy="3651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2" descr="http://yk-gildom.ru/wp-content/uploads/2011/09/kode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08" y="994978"/>
            <a:ext cx="3106454" cy="8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87618" y="12520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школа ЖКХ</a:t>
            </a:r>
          </a:p>
        </p:txBody>
      </p:sp>
    </p:spTree>
    <p:extLst>
      <p:ext uri="{BB962C8B-B14F-4D97-AF65-F5344CB8AC3E}">
        <p14:creationId xmlns:p14="http://schemas.microsoft.com/office/powerpoint/2010/main" val="31473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714776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Капитальному ремонту подлежит имущество,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нормативное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техническое состояние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которого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невозможно обеспечить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процессе текущего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и проведения текущего ремонта,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исключением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случаев, когда  МКД признаны,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установленном Правительством РФ порядке,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аварийными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подлежащими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расселению и сносу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(п.4.2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56193−2014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Ветхое состояние здания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состояние,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котором конструкции здания и здание в целом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 износ: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каменных домов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свыше 70%,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деревянных домов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стенами из местных материалов,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мансард 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свыше 65%,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несущие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сохраняют прочность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достаточную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обеспечения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устойчивости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здания, однако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перестает удовлетворять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заданным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эксплуатационным требованиям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МДК 2-04.2004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Аварийное состояние здания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состояние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здания, при котором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более половины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жилых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и основных несущих конструкций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здания (стен, фундаментов) отнесены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категории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аварийных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представляют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опасность для жизни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проживающих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МДК 2-04.2004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00594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Аварийное состояние несущих конструкций </a:t>
            </a:r>
          </a:p>
          <a:p>
            <a:pPr>
              <a:spcAft>
                <a:spcPts val="4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здания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состояние несущих конструкций здания, 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котором конструкции или их часть вследствие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естественного износа и внешних воздействий имеют </a:t>
            </a:r>
          </a:p>
          <a:p>
            <a:pPr>
              <a:spcAft>
                <a:spcPts val="4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сверхнормативные деформации и повреждения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потеряли расчетную прочность и без принятых мер 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укреплению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могут вызвать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аварийное состояние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или всего жилого здания и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представляют опасность для проживающих </a:t>
            </a:r>
          </a:p>
          <a:p>
            <a:pPr>
              <a:spcAft>
                <a:spcPts val="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МДК 2-04.2004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714776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Основание и необходимость проведения КР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устанавливается и определяется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п.4.3 ГОСТ Р 56193−2014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законодательством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 требованиями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технических регламентов, санитарно-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эпидемиологическими требованиями;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технологическими требованиями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прописанными в инструкции по эксплуатации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многоквартирного дома; 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714776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предписаниями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выданными контролирующими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надзорными органами;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отчетами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сделанными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итогам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инструментальных осмотров, обследования,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мониторинга технического состояния ОИ. 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714776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Услуга капитального ремонта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предоставляется в соответствии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законодательством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 ЖК РФ,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Градостроительным кодексом , с учетом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требований закона о защите прав потребителей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п.4.1 ГОСТ Р 56193−2014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714776" cy="142876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объектов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капстроительства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замена и (или) восстановление</a:t>
            </a:r>
          </a:p>
          <a:p>
            <a:pPr>
              <a:spcBef>
                <a:spcPts val="600"/>
              </a:spcBef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строительных конструкций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элементов таких</a:t>
            </a:r>
          </a:p>
          <a:p>
            <a:pPr>
              <a:spcBef>
                <a:spcPts val="6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конструкций, за исключением несущих конструкций, замена </a:t>
            </a:r>
          </a:p>
          <a:p>
            <a:pPr>
              <a:spcBef>
                <a:spcPts val="6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восстановление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систем и сетей</a:t>
            </a:r>
          </a:p>
          <a:p>
            <a:pPr>
              <a:spcBef>
                <a:spcPts val="600"/>
              </a:spcBef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инженерно-технического обеспечения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замена</a:t>
            </a:r>
          </a:p>
          <a:p>
            <a:pPr>
              <a:spcBef>
                <a:spcPts val="600"/>
              </a:spcBef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отдельных элементов несущих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строительных конструкций </a:t>
            </a:r>
          </a:p>
          <a:p>
            <a:pPr>
              <a:spcBef>
                <a:spcPts val="6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аналогичные или иные улучшающие показатели таких</a:t>
            </a:r>
          </a:p>
          <a:p>
            <a:pPr>
              <a:spcBef>
                <a:spcPts val="6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конструкций элементы и (или)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восстановление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указанных</a:t>
            </a:r>
          </a:p>
          <a:p>
            <a:pPr>
              <a:spcBef>
                <a:spcPts val="6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1 Градостроительного кодекса 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здания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ремонт здания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целью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восстановления его ресурса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заменой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 конструктивных элементов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систем инженерного оборудования, а также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улучшения эксплуатационных показателей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 1 к ВСН 58-88 (</a:t>
            </a: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общего имущества МКД –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комплекс работ (услуг) по замене и (или)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восстановлению (ремонту), потерявших в процессе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эксплуатации несущую и (или) функциональную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способность конструкций, деталей, систем инженерно-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технического обеспечения, отдельных элементов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несущих конструкций МКД на аналогичные или иные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улучшающие показатели до их нормативного состояния,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когда объем таких работ превышает текущий ремонт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п.3.13 ГОСТ Р 51929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42915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«Жилищный Кодекс Российской Федерации» от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29.12.2004г. 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188-ФЗ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29.07.2017)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и доп., вступ. в силу с 10.08.2017).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«Градостроительный кодекс Российской Федерации»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29.12.2004 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190- ФЗ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29.07.2017)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и доп., вступ. в силу с 11.08.2017).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«Кодекс Российской Федерации об административных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правонарушениях" от 30.12.2001 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195-ФЗ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22.02.2017) (с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и доп., вступ. в силу с 31.03.2017).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выборочный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(восстановление) ОИ или отдельных его частей,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производимая по отношению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меньшей части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(некоторым частям) общего имущества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п.3.14 ГОСТ Р 51929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комплексный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замена,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восстановление и (или) ремонт ОИ или отдельных 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частей, производимые по отношению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большей части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п.3.15 ГОСТ Р 51929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Несущие конструкции (элементы)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конструкции, воспринимающие постоянную 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временную нагрузку, в том числе нагрузку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других частей зданий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30247.1-94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 строительные. Методы испытаний на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огнестойкость. Несущие и ограждающие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конструкции).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Сети инженерно-технического обеспечения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инженерные (линейные) сооружения, трубопроводы,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посредством которых осуществляется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централизованное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производство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 поддержание мощности,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транспортировка в точку поставки коммунального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-,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газо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-, тепло-, водоснабжения 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водоотведения, в том числе проходящих транзитом через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технические помещения МКД , придомовую территорию,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имеющих непосредственного соединения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приборами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устройствами установленными в помещениях дома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п.3.33 ГОСТ Р 51929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Системы инженерно-технического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обеспечения внутридомовые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комплекс,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технологически связанных между собой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конструкций,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элементов, систем,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энергопринимающих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иных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устройств, кабельных линий, проводов, трубопроводов,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и другого оборудования предназначенного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обеспечения комфортных и безопасных условий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проживания  в многоквартирном доме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п.3.34 ГОСТ Р 51929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600"/>
              </a:spcBef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Технический заказчик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лицо, действующее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профессиональной основе и уполномоченное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 имени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МКД,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выполнять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весь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комплекс услуг и работ, связанных с организацией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проведением КР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п.3.1 ГОСТ Р 56193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Подрядчик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лицо, у которого с техническим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 договор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выполнение работ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 ГОСТ Р 56193 –2014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ПОНЯТИЯ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Региональный оператор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специализированная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некоммерческая организация, которая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 деятельность, направленную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обеспечение проведения капитального ремонта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общего имущества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многоквартирных домах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20 ЖК 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Региональная программа КР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утверждается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высшим исполнительным органом государственной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власти субъекта РФ в целях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планирования и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организации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проведения КР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планирования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государственной и/или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муниципальной поддержки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проведение КР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средств бюджета субъекта РФ, местных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бюджетов. 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Региональной программой определяются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предельные сроки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КР собственниками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 МКД и (или) региональным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оператором.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КР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регламентируется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положениями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ст.12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ст.13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ст.20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ст.36.1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ст.158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Разделом IX. «Организация проведения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общего имущества 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домах»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ст.166 - 191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)).</a:t>
            </a:r>
            <a:endParaRPr lang="ru-RU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Краткосрочный план реализации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региональной программы КР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утверждает орган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государственной власти субъекта РФ или орган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местного самоуправления в порядке, установленном</a:t>
            </a:r>
          </a:p>
          <a:p>
            <a:pPr>
              <a:spcAft>
                <a:spcPts val="18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нормативным правовым актом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этого субъекта.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 утверждают сроком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три года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распределением по годам в пределах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указанного срока.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Фонд капитального ремонта образуют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ст.170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взносы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КР, уплаченные в МКД;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пени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уплаченные собственниками в связи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ненадлежащим исполнением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ими обязанности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уплате взносов на КР;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средства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финансовой поддержки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предоставленной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со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ст.191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«Гражданский кодекс Российской Федерации»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30.11.1994 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51-ФЗ</a:t>
            </a:r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28.03.2017)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Федеральный закон от 12.01.1996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7-ФЗ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19.12.2016) "О некоммерческих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организациях"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428628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проценты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начисленные за пользование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денежными средствами, находящимися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специальном счете,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счетах РО, на которых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осуществляется формирование ФКР;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доходы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полученные от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средств ФКР;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кредитные и (или) иные заемные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средства,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привлеченные собственниками на проведение КР.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071966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Средства, входящие в состав ФКР,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расходуются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капремонт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ОИ в МКД (ч.2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ст.158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Собственники помещений в МКД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обязаны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уплачивать ежемесячные взносы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КР,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исключением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случаев, предусмотренных ЖК РФ.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Обязанность по уплате взносов на КР возникает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 собственников помещений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истечении восьми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календарных месяцев,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если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более ранний срок </a:t>
            </a:r>
          </a:p>
          <a:p>
            <a:pPr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установлен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законом субъекта РФ, начиная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месяца, следующего за месяцем, в котором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была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официально опубликована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утвержденная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региональная программа, в которую включен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этот МКД. 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714776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35771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Случаи, когда собственники освобождены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 уплаты взносов на КР</a:t>
            </a:r>
          </a:p>
          <a:p>
            <a:pPr algn="ct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714620"/>
          <a:ext cx="8715436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55"/>
                <a:gridCol w="3752049"/>
                <a:gridCol w="10001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Основание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Что сделать с деньгами на капремонт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Норма 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ЖК </a:t>
                      </a:r>
                      <a:r>
                        <a:rPr lang="ru-RU" sz="1400" u="sng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МКД признали аварийным и подлежащим сносу либо имеет место реконструкция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Использовать для сноса или реконструкции МКД. </a:t>
                      </a: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Решение 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принимают собственники  на ОСС</a:t>
                      </a:r>
                    </a:p>
                  </a:txBody>
                  <a:tcPr marL="76200" marR="76200" marT="38100" marB="38100" anchor="ctr"/>
                </a:tc>
                <a:tc rowSpan="2">
                  <a:txBody>
                    <a:bodyPr/>
                    <a:lstStyle/>
                    <a:p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2 ст. 174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ст. 184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Изъяли земельный участок, на котором расположен МКД, и каждое жилое помещение в этом доме для государственных/муниципальных нужд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Распределить между собственниками помещений в МКД пропорционально размеру уплаченных взносов на капремонт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ФКР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err="1">
                          <a:latin typeface="Verdana"/>
                          <a:ea typeface="Times New Roman"/>
                          <a:cs typeface="Times New Roman"/>
                        </a:rPr>
                        <a:t>спецсчете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достиг минимального размера, установленного субъектом РФ, и при этом  ОСС решило приостановить обязанность по уплате взносов на капремонт для всех, кроме должников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Приостановить начисление взносов на капремонт собственникам  за исключением должников. До момента использования средств ФКР имеет смысл разместить их на специальном депозите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Ч. 8 ст. 170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35771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Случаи, когда собственники освобождены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 уплаты взносов на КР</a:t>
            </a:r>
          </a:p>
          <a:p>
            <a:pPr algn="ct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857496"/>
          <a:ext cx="8858312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4000528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Основание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Что сделать с деньгами на капремонт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Норма 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 </a:t>
                      </a:r>
                      <a:r>
                        <a:rPr lang="ru-RU" sz="1400" u="sng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РФ</a:t>
                      </a:r>
                      <a:endParaRPr lang="ru-RU" sz="14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Выполнили работы по капремонту без использования бюджетных средств </a:t>
                      </a:r>
                      <a:endParaRPr lang="ru-RU" sz="12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Verdana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средств </a:t>
                      </a:r>
                      <a:r>
                        <a:rPr lang="ru-RU" sz="1200" dirty="0" smtClean="0">
                          <a:latin typeface="Verdana"/>
                          <a:ea typeface="Times New Roman"/>
                          <a:cs typeface="Times New Roman"/>
                        </a:rPr>
                        <a:t>РО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Засчитать на будущий период в счет обязательств по уплате взносов на капремонт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5 ст. 181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Verdana"/>
                          <a:ea typeface="Times New Roman"/>
                          <a:cs typeface="Times New Roman"/>
                        </a:rPr>
                        <a:t>МКД-новостройку</a:t>
                      </a: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 ввели в эксплуатацию после утверждения региональной программы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Приступить к начислению взносов по истечении срока, установленного органом </a:t>
                      </a:r>
                      <a:r>
                        <a:rPr lang="ru-RU" sz="1200" dirty="0" err="1">
                          <a:latin typeface="Verdana"/>
                          <a:ea typeface="Times New Roman"/>
                          <a:cs typeface="Times New Roman"/>
                        </a:rPr>
                        <a:t>госвласти</a:t>
                      </a: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 субъекта РФ, но не позднее чем в течение пяти лет с даты включения дома в региональную программу </a:t>
                      </a:r>
                      <a:endParaRPr lang="ru-RU" sz="12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5.1 ст. 170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услуг и (или) работ по КР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оказание 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(или) выполнение которых финансируются за счет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 ФКР, сформированного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исходя из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минимального размера взноса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установленного 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НПА субъекта РФ, включает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ст.166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внутридомовых инженерных систем</a:t>
            </a:r>
          </a:p>
          <a:p>
            <a:pPr marL="457200" indent="-457200"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-, тепло,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газо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-, водоснабжения,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водоотведения;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ремонт или замену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лифтового оборудования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признанного непригодным для эксплуатации,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лифтовых шахт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ремонт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крыши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ремонт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подвальных помещений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относящихся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общему имуществу;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ремонт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фасада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ремонт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фундамента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НПА субъекта РФ перечень услуг и (или) работ по КР,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финансируемых за счет минимального размера взноса,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может быть дополнен услугами и (или) работами  по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 2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 166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РФ):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утеплению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фасада;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переустройству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невентилируемой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крыши на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вентилируемую крышу;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устройству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выходов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кровлю;</a:t>
            </a:r>
          </a:p>
          <a:p>
            <a:pPr lvl="0"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установке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автоматизированных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информационно-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измерительных систем учета потребления коммунальных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ресурсов и коммунальных услуг;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214842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установке ОДПУ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потребления ресурсов, необходимых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предоставления коммунальных услуг, и узлов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и регулирования потребления этих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ресурсов (тепловой энергии, горячей и холодной воды,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электрической энергии, газа);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другими видами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(или) работ.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Способы формирования фонда  КР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ст.170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перечисление взносов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специальный счет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(формирование фонда капитального ремонта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перечисление взносов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счет РО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(формирование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фонда капитального ремонта на счете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регионального оператора).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4867474" cy="7143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dirty="0">
              <a:solidFill>
                <a:srgbClr val="00638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4214842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Постановление Правительства РФ от 13.08.2006г. </a:t>
            </a:r>
          </a:p>
          <a:p>
            <a:pPr>
              <a:spcBef>
                <a:spcPts val="400"/>
              </a:spcBef>
              <a:buNone/>
            </a:pPr>
            <a:r>
              <a:rPr lang="ru-RU" sz="23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№491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«Об утверждении Правил 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и Правил изменения размера платы за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в случае оказания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выполнения работ по управлению, содержанию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общего имущества в многоквартирном доме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 и (или) с перерывами,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 установленную продолжительность».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611560" y="6215082"/>
            <a:ext cx="8424936" cy="642919"/>
          </a:xfrm>
          <a:prstGeom prst="rect">
            <a:avLst/>
          </a:prstGeom>
        </p:spPr>
        <p:txBody>
          <a:bodyPr/>
          <a:lstStyle/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357718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 выборе способа формирования фонда КР</a:t>
            </a:r>
          </a:p>
          <a:p>
            <a:pPr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принимается собственниками помещений в МКД.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собственники в установленный срок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выбрали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 формирования фонда  КР или не реализовали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 местного самоуправления в течение месяца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получения информации от органа ГЖН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принимает решение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формировании фонда КР дома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счете РО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7 ст. 170 ЖК 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Выбор владельца счета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Владелец счета –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всегда  РО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Владелец </a:t>
                      </a:r>
                      <a:r>
                        <a:rPr lang="ru-RU" sz="15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спецсчета</a:t>
                      </a: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определяется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решением  ОСС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п.4 ч.4 ст.170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 РФ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76200" marR="76200" marT="38100" marB="38100" anchor="ctr"/>
                </a:tc>
              </a:tr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Обязательность установления собственниками размера взноса на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97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Минимальный размер взноса на 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КР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устанавливается  НПА субъекта РФ. 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Собственники могут принять решение об установлении взноса в размере,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превышающем минимальный 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8.1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8.2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ст.156 ЖК РФ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ru-RU" sz="15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Размер ежемесячного взноса на КР устанавливается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решением ОСС и не должен быть менее чем минимальный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размер, установленный НПА субъекта РФ (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п.1 ч.4 ст.170</a:t>
                      </a:r>
                      <a:r>
                        <a:rPr lang="ru-RU" sz="1500" u="sng" kern="1200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ru-RU" sz="15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722004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Обязательность определения собственниками помещений в МКД перечня услуг и (или) работ по капитальному ремонту МКД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06954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Перечень услуг и (или) работ по  КР устанавливается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региональной программой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ru-RU" sz="15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 2 ч. 2 ст. 168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РФ)</a:t>
                      </a:r>
                      <a:endParaRPr lang="ru-RU" sz="15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Перечень услуг и (или) работ по КР определяются в соответствии с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региональной программой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 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Перечень услуг и (или) работ 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может быть дополнен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если  на ОСС определен размер ежемесячного взноса в размере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большем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чем минимальный (</a:t>
                      </a:r>
                      <a:r>
                        <a:rPr lang="ru-RU" sz="15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ч.ч. 4.1, 4.2 ст. 170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РФ)</a:t>
                      </a:r>
                      <a:endParaRPr lang="ru-RU" sz="15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00306"/>
          <a:ext cx="8715436" cy="373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571504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Обязательность установления собственниками помещений в МКД сроков проведения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06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Сроки проведения  КР устанавливаются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региональной программой </a:t>
                      </a:r>
                      <a:endParaRPr lang="ru-RU" sz="15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п.3 ч.2 ст.168</a:t>
                      </a: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 РФ) 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Сроки проведения  КР определяются в соответствии с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региональной программой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(минимальный размер взноса).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Собственники вправе принять решение о проведении  КР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в более ранние сроки,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если на дату принятия решения средств на </a:t>
                      </a:r>
                      <a:r>
                        <a:rPr lang="ru-RU" sz="15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u="sng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достаточно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для финансирования капремонта или выбраны иные способы его финансирования 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4.1 ст. 170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Выбор кредитной организации, в которой размещаются             средства фонда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28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Кредитная организация, в которой  РО размещает средства фонда КР, отбирается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на конкурсе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проводимом в порядке, установленном Правительством РФ.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Такой же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порядок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если вопрос о выборе российской кредитной организации, в которой будет открыт </a:t>
                      </a:r>
                      <a:r>
                        <a:rPr lang="ru-RU" sz="15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</a:t>
                      </a: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ru-RU" sz="1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передается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на усмотрение  РО </a:t>
                      </a:r>
                      <a:endParaRPr lang="ru-RU" sz="15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ч.3 ст.180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 РФ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Кредитная организация, в которой будет открыт </a:t>
                      </a:r>
                      <a:r>
                        <a:rPr lang="ru-RU" sz="15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определяется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решением  ОСС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п.5 ч.4 ст.170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 РФ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7496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15436" cy="389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35719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платежных документов для уплаты взносов на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28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Взносы на КР уплачиваются на основании платежных документов,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представленных РО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в сроки, установленные для внесения платы за ЖКУ, </a:t>
                      </a:r>
                      <a:r>
                        <a:rPr lang="ru-RU" sz="1500" b="1" i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если иное не установлено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законом субъекта РФ 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1 ст. 171 ЖК РФ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Решение принимается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на ОСС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о выборе лица,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уполномоченного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на оказание услуг по представлению платежных документов, в том числе с использованием ГИС ЖКХ, на уплату взносов на КР на </a:t>
                      </a:r>
                      <a:r>
                        <a:rPr lang="ru-RU" sz="15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об определении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порядка представления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платежных документов и о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размере расходов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связанных с представлением платежных документов,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об определении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условий оплаты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этих услуг. 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7496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15436" cy="388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42862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Предоставление копий документов о выборе способа формирования фонта 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28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Предоставление копий протоколов  ОСС региональным оператором в орган ГЖН законодательно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предусмотрено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Владелец </a:t>
                      </a:r>
                      <a:r>
                        <a:rPr lang="ru-RU" sz="1500" dirty="0" err="1">
                          <a:latin typeface="Verdana"/>
                          <a:ea typeface="Times New Roman"/>
                          <a:cs typeface="Times New Roman"/>
                        </a:rPr>
                        <a:t>спецсчета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в течение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пяти рабочих дней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с момента его открытия  обязан представить </a:t>
                      </a:r>
                      <a:r>
                        <a:rPr lang="ru-RU" sz="1500" u="sng" dirty="0">
                          <a:latin typeface="Verdana"/>
                          <a:ea typeface="Times New Roman"/>
                          <a:cs typeface="Times New Roman"/>
                        </a:rPr>
                        <a:t>в орган ГЖН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уведомление о выбранном собственниками способе формирования фонда  КР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приложением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копии протокола ОСС, предусмотренных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ч.ч. 3 и 4 ст. 170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РФ, справки банка об открытии </a:t>
                      </a:r>
                      <a:r>
                        <a:rPr lang="ru-RU" sz="1500" dirty="0" err="1">
                          <a:latin typeface="Verdana"/>
                          <a:ea typeface="Times New Roman"/>
                          <a:cs typeface="Times New Roman"/>
                        </a:rPr>
                        <a:t>спецсчета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, если иное не установлено законом субъекта </a:t>
                      </a:r>
                      <a:endParaRPr lang="ru-RU" sz="15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1 ст. 172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15436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5143536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Предоставление сведений в органы  ГЖН в порядке и в сроки, установленные законом субъекта РФ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РО обязан представлять в орган ГЖН 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сведения о МКД, собственники в которых формируют фонды  КР на счете, счетах РО, а также о поступлении взносов от собственников (</a:t>
                      </a:r>
                      <a:r>
                        <a:rPr lang="ru-RU" sz="13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2 ст. 172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Владелец </a:t>
                      </a:r>
                      <a:r>
                        <a:rPr lang="ru-RU" sz="1300" b="1" i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спецсчета</a:t>
                      </a:r>
                      <a:r>
                        <a:rPr lang="ru-RU" sz="13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 обязан представлять в орган ГЖН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сведения о поступлении взносов от собственников, о размере остатка средств на </a:t>
                      </a:r>
                      <a:r>
                        <a:rPr lang="ru-RU" sz="13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ru-RU" sz="13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3 ст. 172 ЖК РФ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1910" algn="l"/>
                          <a:tab pos="214630" algn="l"/>
                        </a:tabLst>
                      </a:pP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размере средств, начисленных в качестве взносов;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1910" algn="l"/>
                          <a:tab pos="214630" algn="l"/>
                        </a:tabLst>
                      </a:pP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размере средств, поступивших в качестве взносов;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1910" algn="l"/>
                          <a:tab pos="214630" algn="l"/>
                        </a:tabLst>
                      </a:pP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размере израсходованных средств на КР со </a:t>
                      </a:r>
                      <a:r>
                        <a:rPr lang="ru-RU" sz="13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спецсчета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1910" algn="l"/>
                          <a:tab pos="214630" algn="l"/>
                        </a:tabLst>
                      </a:pP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размере остатка средств на </a:t>
                      </a:r>
                      <a:r>
                        <a:rPr lang="ru-RU" sz="13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1910" algn="l"/>
                          <a:tab pos="214630" algn="l"/>
                        </a:tabLst>
                      </a:pPr>
                      <a:r>
                        <a:rPr lang="ru-RU" sz="13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заключении договора займа и (или) кредитного договора на проведение капремонта с приложением заверенных копий таких договоров 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вступления в силу решений об изменении способа  формирования фонда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86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Решение о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прекращении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формирования фонда  КР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lang="ru-RU" sz="1500" b="1" i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спецсчете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и формировании фонда КР на счете РО вступает в силу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через один месяц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после направления владельцу </a:t>
                      </a:r>
                      <a:r>
                        <a:rPr lang="ru-RU" sz="1500" dirty="0" err="1">
                          <a:latin typeface="Verdana"/>
                          <a:ea typeface="Times New Roman"/>
                          <a:cs typeface="Times New Roman"/>
                        </a:rPr>
                        <a:t>спецсчета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решения ОСС в соответствии с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4 ст. 173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РФ, но </a:t>
                      </a:r>
                      <a:endParaRPr lang="ru-RU" sz="15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ранее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погашения кредитов и/или иной задолженности согласно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2 ст. 173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 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6 ст. 173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РФ) 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Решение о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прекращении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формирования фонда  КР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счете РО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и формировании фонда  КР на </a:t>
                      </a:r>
                      <a:r>
                        <a:rPr lang="ru-RU" sz="1500" dirty="0" err="1">
                          <a:latin typeface="Verdana"/>
                          <a:ea typeface="Times New Roman"/>
                          <a:cs typeface="Times New Roman"/>
                        </a:rPr>
                        <a:t>спецсчете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вступает в силу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через один год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после направления  РО решения  ОСС в соответствии с 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4 ст. 173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РФ,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меньший срок не установлен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законом субъекта РФ </a:t>
                      </a:r>
                      <a:endParaRPr lang="ru-RU" sz="15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5 ст. 173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714620"/>
          <a:ext cx="8715436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42862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Субъект распоряжения средствами фонда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Операционное распоряжение средствами фонда  КР может осуществлять </a:t>
                      </a:r>
                      <a:endParaRPr lang="ru-RU" sz="15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только  РО.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Операционное распоряжение средствами фонда  КР может осуществлять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владелец </a:t>
                      </a:r>
                      <a:r>
                        <a:rPr lang="ru-RU" sz="15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спецсчета</a:t>
                      </a:r>
                      <a:r>
                        <a:rPr lang="ru-RU" sz="1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b="0" i="0" dirty="0" smtClean="0"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2 ст. 175</a:t>
                      </a: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</a:t>
                      </a:r>
                      <a:r>
                        <a:rPr lang="ru-RU" sz="1500" b="0" i="0" dirty="0" smtClean="0"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):</a:t>
                      </a:r>
                      <a:endParaRPr lang="ru-RU" sz="1500" b="0" i="0" dirty="0"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03835" algn="l"/>
                        </a:tabLs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ТСЖ, ЖК, ЖСК;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03835" algn="l"/>
                        </a:tabLs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региональный оператор;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03835" algn="l"/>
                        </a:tabLs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управляющая </a:t>
                      </a: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организация. 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SzPts val="1000"/>
                        <a:buFont typeface="Symbol"/>
                        <a:buNone/>
                        <a:tabLst>
                          <a:tab pos="203835" algn="l"/>
                        </a:tabLst>
                      </a:pPr>
                      <a:endParaRPr lang="ru-RU" sz="15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414340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Постановление Правительства РФ от 26.12.2014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1521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07.12.2016) "Об утверждении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перечня национальных стандартов и сводов правил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(частей таких стандартов и сводов правил),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применения которых на обязательной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основе обеспечивается соблюдение требований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 закона "Технический регламент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безопасности зданий и сооружений".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4286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Объект расходования средств фонда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Средства, полученные  РО от собственников могут использоваться только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для финансирования расходов </a:t>
                      </a:r>
                      <a:endParaRPr lang="ru-RU" sz="15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капремонт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 этих МКД.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 этом средства, полученные  РО от собственников в одних МКД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могут быть использованы на возвратной </a:t>
                      </a:r>
                      <a:endParaRPr lang="ru-RU" sz="15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основе</a:t>
                      </a:r>
                      <a:r>
                        <a:rPr lang="ru-RU" sz="15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для финансирования капремонта в других МКД 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3 ст. 179</a:t>
                      </a:r>
                      <a:r>
                        <a:rPr lang="ru-RU" sz="15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могут аккумулироваться средства фонда КР собственников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только в одном МКД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 только для выполнения работ и услуг 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по капремонту этого дома</a:t>
                      </a:r>
                      <a:r>
                        <a:rPr lang="ru-RU" sz="1500" b="1" i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ru-RU" sz="15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 4 ст. 175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 РФ) </a:t>
                      </a:r>
                      <a:endParaRPr lang="ru-RU" sz="15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7496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357430"/>
          <a:ext cx="8715436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4214842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Возмещение убытков, причиненных собственникам в МКД некачественным ремонтом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3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Убытки, причиненные собственникам в результате неисполнения или ненадлежащего исполнения  РО своих обязательств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, подлежат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возмещению в размере внесенных взносов на КР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в соответствии с гражданским законодательством. </a:t>
                      </a:r>
                      <a:endParaRPr lang="ru-RU" sz="14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Субъект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 РФ несет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субсидиарную ответственность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за неисполнение или ненадлежащее исполнение  РО обязательств перед собственниками в МКД </a:t>
                      </a:r>
                      <a:endParaRPr lang="ru-RU" sz="14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ч.ч. 5-6 ст. 178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ЖК РФ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Убытки, причиненные собственникам помещений в МКД в результате неисполнения или ненадлежащего исполнения владельцем </a:t>
                      </a:r>
                      <a:r>
                        <a:rPr lang="ru-RU" sz="1400" dirty="0" err="1">
                          <a:latin typeface="Verdana"/>
                          <a:ea typeface="Times New Roman"/>
                          <a:cs typeface="Times New Roman"/>
                        </a:rPr>
                        <a:t>спецсчета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своих обязательств,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возмещаются в общем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порядке.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Контроль за соответствием подрядных организаций 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       установленным 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законодательством требованиям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Для выполнения работ, требующих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наличия выданного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свидетельства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допуске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к работам, которые оказывают влияние на безопасность объектов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капстроительства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обязан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привлечь к выполнению таких работ 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ИП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или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юридическое лицо, имеющих соответствующее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свидетельство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ч.3 ст.182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ЖК РФ)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Обязанности владельца специального счета по подготовке и проведению капремонта, а также контролю за ходом и качеством работ 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законодательно не закреплены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643182"/>
          <a:ext cx="8715436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Порядок привлечения подрядных организаций для оказания услуг и (или) выполнения работ по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КР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Привлечение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РО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подрядных организаций для оказания услуг и (или) выполнения работ по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осуществляется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порядке, установленном Правительством РФ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5 ст. 182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Порядок привлечения подрядных организаций для оказания услуг и (или) выполнения работ по 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КР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владельцем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специального счета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законодательно не установлен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36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8572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Ответственность за последствия неисполнения или ненадлежащего исполнения обязательств по проведению 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                          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подрядными 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организациями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5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перед собственниками,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формирующими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ФКР</a:t>
                      </a:r>
                      <a:r>
                        <a:rPr lang="ru-RU" sz="15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счете регионального оператора,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несет ответственность за последствия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неисполнения или ненадлежащего исполнения обязательств по проведению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5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подрядными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организациями, привлеченными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5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500" u="sng" dirty="0" smtClean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. 6 ст. 182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Ответственность владельца специального счета перед собственниками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последствия неисполнения или ненадлежащего исполнения обязательств по проведению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5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подрядными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организациями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законодательно не установлена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714620"/>
          <a:ext cx="8715436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Аудит деятельности регионального оператора 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                                          и 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/>
                          <a:ea typeface="Times New Roman"/>
                          <a:cs typeface="Times New Roman"/>
                        </a:rPr>
                        <a:t>владельца специального счета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Годовая бухгалтерская (финансовая) отчетность регионального оператора подлежит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обязательному аудиту, 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проводимому аудиторской организацией (аудитором), отбираемой субъектом РФ на конкурсной основе </a:t>
                      </a:r>
                      <a:endParaRPr lang="ru-RU" sz="15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5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1 ст. 187</a:t>
                      </a: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Verdana"/>
                          <a:ea typeface="Times New Roman"/>
                          <a:cs typeface="Times New Roman"/>
                        </a:rPr>
                        <a:t>Обязательный аудит годовой бухгалтерской (финансовой) отчетности владельца специального счета </a:t>
                      </a:r>
                      <a:r>
                        <a:rPr lang="ru-R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законодательно не предусмотрен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378621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7496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способов формирования фонда КР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15436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счете  РО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фонда КР </a:t>
                      </a:r>
                      <a:endParaRPr lang="ru-RU" sz="1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</a:t>
                      </a: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спецсчете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 anchor="ctr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/>
                          <a:ea typeface="Times New Roman"/>
                          <a:cs typeface="Times New Roman"/>
                        </a:rPr>
                        <a:t>Проведение капитального ремонта в МКД, в которых </a:t>
                      </a:r>
                      <a:r>
                        <a:rPr lang="ru-RU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        собственники </a:t>
                      </a:r>
                      <a:r>
                        <a:rPr lang="ru-RU" sz="1600" b="1" dirty="0">
                          <a:latin typeface="Verdana"/>
                          <a:ea typeface="Times New Roman"/>
                          <a:cs typeface="Times New Roman"/>
                        </a:rPr>
                        <a:t>помещений не приняли решение о </a:t>
                      </a:r>
                      <a:r>
                        <a:rPr lang="ru-RU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проведении</a:t>
                      </a:r>
                      <a:r>
                        <a:rPr lang="ru-RU" sz="1600" b="1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КР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В случае, если собственники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в МКД в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установленный срок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приняли решение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о проведении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КР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, ОМСУ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принимает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решение о проведении 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КР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соответствии с региональной программой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предложениями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. 6 ст. 189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В случае, если капремонт МКД,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 в срок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, предусмотренный региональной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программой,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и при этом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требуется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оказание какого-либо вида услуг и (или) выполнение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работ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, предусмотренных для этого МКД региональной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программой,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ОМСУ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принимает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решение о формировании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ФКР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lang="ru-RU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счете 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РО  </a:t>
                      </a:r>
                      <a:r>
                        <a:rPr lang="ru-RU" sz="1400" dirty="0" smtClean="0">
                          <a:latin typeface="Verdana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направляет такое решение владельцу специального счета. Решение о капремонте такого МКД принимается в соответствии с 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ч.ч. 3 - 6 ст. 189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ЖК РФ 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ч. 7 ст. 168</a:t>
                      </a: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 ЖК РФ)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37147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28628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 уполномоченного лица осуществляется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согласованию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ним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ч.3.1 ст.175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изменения способа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фонда  КР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пользу формирования на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собственники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должны принять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 соответствии с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 ст.170</a:t>
            </a:r>
            <a:endParaRPr lang="ru-RU" sz="22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ч.3 ст.173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714776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Если фонд капремонта формируется на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счёте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регионального оператора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именно этот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отвечает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организацию и проведение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При выборе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спецсчёта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вся процедура по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и проведению КР ложится на плечи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в доме.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714776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 формирования фонда КР может быть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изменен в любое время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основании решения ОСС 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ст.173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Инициатором ОСС по вопросу смены способа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формирования ФКР могут быть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в МКД;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ОМСУ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(как собственник помещения в МКД).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</a:t>
            </a:r>
            <a:r>
              <a:rPr lang="ru-RU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51929–2014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Услуги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коммунального хозяйства и управления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домами. Термины и определения.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</a:t>
            </a:r>
            <a:r>
              <a:rPr lang="ru-RU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56193-2014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Услуги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коммунального хозяйства и управления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домами. Услуги капитального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ремонта общего имущества в многоквартирных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домах. Общие требования.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714776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Наличие задолженности по взносам на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является 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причиной,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которой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невозможна смена способа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фонда капитального ремонта.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выборе способа формирования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ФКР на </a:t>
            </a:r>
          </a:p>
          <a:p>
            <a:pPr>
              <a:buNone/>
            </a:pP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собственники на ОСС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должны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принять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о:</a:t>
            </a:r>
          </a:p>
          <a:p>
            <a:pPr marL="457200" lvl="0" indent="-457200">
              <a:buAutoNum type="arabicParenR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прекращении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формирования ФКР на счете РО и </a:t>
            </a:r>
          </a:p>
          <a:p>
            <a:pPr marL="457200" lvl="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дате прекращения;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формировании ФКР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выборе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владельца </a:t>
            </a:r>
            <a:r>
              <a:rPr lang="ru-RU" sz="2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выборе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кредитной организации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которой будет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открыт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429156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ежемесячного взноса на КР;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сроке, в течение которого владелец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 его открыть;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лице,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представление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порядке представления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размере  расходов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представление платежных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оплаты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этих услуг.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Реализация решения собственников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ч.ч. 4, 5 ст. 173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РФ).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 об изменении способа формирования ФКР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пяти рабочих дней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принятия такого решения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направляется РО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об изменении способа формирования ФКР в пользу</a:t>
            </a:r>
          </a:p>
          <a:p>
            <a:pPr>
              <a:buNone/>
            </a:pP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вступает в силу через один год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уведомления РО.</a:t>
            </a:r>
          </a:p>
          <a:p>
            <a:pPr>
              <a:buNone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Законом субъекта РФ может быть установлен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меньший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срок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вступления в силу решения о смене способа </a:t>
            </a:r>
          </a:p>
          <a:p>
            <a:pPr>
              <a:buNone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ФКР в пользу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Вступить в силу такое решение не может, если: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КР предоставлены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возвращены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кредит,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займ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имеется подлежащая за счет средств фонда КР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задолженность по оплате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оказанных услуг или</a:t>
            </a:r>
          </a:p>
          <a:p>
            <a:pPr lvl="0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выполненных работ по капитальному ремонту в МКД.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решения об изменении способа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фонда КР допускается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после погашения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указанной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выше задолженности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2 ст. 173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перечислить накопленные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в МКД денежные средства на</a:t>
            </a:r>
          </a:p>
          <a:p>
            <a:pPr marL="457200" indent="-457200"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случае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изменения способа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ФКР.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Перечисление денежных средств на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пяти дней после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вступления в силу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соответствующего решения ОСС</a:t>
            </a:r>
            <a:r>
              <a:rPr lang="ru-RU" sz="2400" dirty="0" smtClean="0"/>
              <a:t>.</a:t>
            </a: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Контроль за формированием ФКР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осуществляется органами ГЖН. </a:t>
            </a:r>
          </a:p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Основанием для проверки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послужить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обращение: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регионального оператора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любого из собственников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в МКД;</a:t>
            </a:r>
          </a:p>
          <a:p>
            <a:pPr lvl="0"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осуществляющей управление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 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(УО, ТСЖ, кооператива).</a:t>
            </a:r>
          </a:p>
          <a:p>
            <a:pPr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Владельцем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для формирования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фонда капремонта МКД, может быть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ТСЖ, ЖК, ЖСК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осуществляющие управление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(ч.2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ст.175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РФ);</a:t>
            </a:r>
          </a:p>
          <a:p>
            <a:pPr lvl="0"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управляющая организация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осуществляющая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на основании договора управления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(ч.2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ст.175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региональный оператор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(ч.3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ст.175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вправе отказать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собственникам помещений 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в открытии на свое имя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(п.2 ч.1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ст.180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 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денежные средства со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предназначенного для перечисления средств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КР, принадлежат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ч. 1 ст. 36.1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 marL="457200" indent="-457200">
              <a:buAutoNum type="arabicParenR"/>
            </a:pPr>
            <a:endParaRPr lang="ru-RU" sz="2400" dirty="0" smtClean="0"/>
          </a:p>
          <a:p>
            <a:pPr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У владельца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(РО, УО, ТСЖ, кооператива)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нет полномочий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 денежных средств,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размещенных на специальном счете, владельцем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они являются.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Совершение любых операций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осуществляется только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наличии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ОСС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ст. 177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ГОСТ Р 56194-2014.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Услуги жилищно-коммунального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проведения технических осмотров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домов и определения на их основе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плана работ, перечня работ. Общие требования.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Инструкция Банка России от 30 мая 2014 г.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 153-И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 открытии и закрытии банковских счетов,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счетов по вкладам (депозитам), депозитных счетов»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может быть открыт 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российских кредитных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организациях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величина собственных средств (капитала)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составляет не менее чем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20 миллиардов рублей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ч.2 ст.176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Кредитная организация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должна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по открытию и ведению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соответствующего субъекта РФ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 случае,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владельцем счета собственники в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определили РО).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собственники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приняли решение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кредитной организации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установленный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срок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в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неполучения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копии протокола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по данному вопросу, владелец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самостоятельно определяет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такую организацию и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15 дней открывает 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уведомлением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 и органов ГЖН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 открытии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т.ч. в электронной форме с использованием ГИС ЖКХ.</a:t>
            </a:r>
          </a:p>
          <a:p>
            <a:pPr>
              <a:spcAft>
                <a:spcPts val="600"/>
              </a:spcAft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Банк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вправе отказать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заключении договора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открытие и ведение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случае, если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в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определили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данную кредитную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организацию для открытия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ст.176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Контроль за соответствием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банка установленным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осуществлять владелец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ч.2.1 ст.176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 ).</a:t>
            </a:r>
          </a:p>
          <a:p>
            <a:pPr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может производиться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начисление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процентов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пользование денежными средствами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списание комиссионного вознаграждения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условиями договора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п.6 ч.1 ст.177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оплате комиссии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банку за открытие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обслуживание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принимается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Договором банковского счета могут быть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предусмотрены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источники уплаты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комиссионных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вознаграждений: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средства ФКР, сформированного исходя из размера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взноса,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превышающего минимальный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начисленные банком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проценты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пользование 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денежными средствами;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услуг банка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другого счета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клиента.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 открытии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для формирования ФКР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предоставить в кредитную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организацию (банк) следующие документы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lvl="0" indent="-457200">
              <a:spcAft>
                <a:spcPts val="1200"/>
              </a:spcAft>
              <a:buAutoNum type="arabicParenR"/>
            </a:pPr>
            <a:r>
              <a:rPr lang="ru-RU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протокол ОСС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содержащий решения о:</a:t>
            </a:r>
          </a:p>
          <a:p>
            <a:pPr marL="457200" lvl="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выборе способа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ФКР;</a:t>
            </a:r>
          </a:p>
          <a:p>
            <a:pPr marL="457200" lvl="0" indent="-45720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размере взноса на КР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части превышения </a:t>
            </a:r>
          </a:p>
          <a:p>
            <a:pPr marL="457200" lvl="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 установленным минимальным размером;</a:t>
            </a: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минимальном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размере  ФКР в части превышения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размера над установленным законом субъекта РФ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минимальным  размером ФКР;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выборе лица,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уполномоченного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открытие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совершение операций с денежными средствами,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находящимися на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свидетельство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 государственной регистрации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юридического лица – владельца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свидетельство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 постановке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данного юридического</a:t>
            </a:r>
          </a:p>
          <a:p>
            <a:pPr lvl="0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лица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учет в налоговом органе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Владелец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может исполнять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возложенные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него обязательства и  ОСС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обязано выбрать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нового владельца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принять решение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изменении способа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формирования ФКР в следующих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случаях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ч. 8 ст. 175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ликвидации/реорганизации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владельца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решения о признании владельца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банкротом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714908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прекращение УО, ТСЖ, ЖК, ЖСК (владельца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управления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решения ОСС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прекращение деятельности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управлению МКД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случаях, предусмотренных законодательством или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решения суда.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смене владельца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 </a:t>
            </a:r>
            <a:r>
              <a:rPr lang="ru-RU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endParaRPr lang="ru-RU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сохраняется в силе, при этом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 и обязанности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указанному договору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переходят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к новому владельцу</a:t>
            </a:r>
          </a:p>
          <a:p>
            <a:pPr>
              <a:buNone/>
            </a:pPr>
            <a:r>
              <a:rPr lang="ru-RU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0"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Прежний владелец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течение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трех дней с даты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принятия решения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выборе нового владельца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 передать, а новый владелец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обязан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принять документы, связанные с открытием и ведением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ч.7 ст.173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ч.12 ст.175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РФ):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российской кредитной организацией,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которой открыт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документы, представляемые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органы ГЖН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12.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Госстроя РФ от 27.09.2003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170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Правил и норм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эксплуатации жилищного фонда».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13. «Методическое пособие по содержанию 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жилищного фонда. МДК 2-04.2004»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(утв. Госстроем России).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749636" cy="4000528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договоры займа и/или кредитные договоры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которым погашение соответствующих займов и/или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кредитов осуществляется за счет средств, поступающих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иные документы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связанные с осуществлением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владельца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6434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операций, которые могут совершаться по</a:t>
            </a:r>
          </a:p>
          <a:p>
            <a:pPr>
              <a:buNone/>
            </a:pP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котором формируется ФКР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(ч.1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ст.177</a:t>
            </a:r>
            <a:endParaRPr lang="ru-RU" sz="2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РФ):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списание денежных средств,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связанное с расчетами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оказанные услуги/выполненные работы по КР 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расчетами за иные услуги/работы, указанные в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</a:t>
            </a:r>
          </a:p>
          <a:p>
            <a:pPr lvl="0"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 174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списание денежных средств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счет погашения кредитов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займов, полученных на оплату данных услуг/работ,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уплату процентов за пользование такими кредитами, займами,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оплату расходов на получение гарантий и поручительств по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кредитам, займам;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00594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смены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спецсчета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перечисление денежных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средств, находящихся на нем, на другой </a:t>
            </a:r>
            <a:r>
              <a:rPr lang="ru-RU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зачисление на него списанных денежных средств на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основании решения собственников в МКД;</a:t>
            </a:r>
          </a:p>
          <a:p>
            <a:pPr lvl="0"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изменения способа формирования ФКР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перечисление денежных средств на счет РО и зачисление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денежных средств, поступивших от РО, на основании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собственников в МКД;</a:t>
            </a:r>
          </a:p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зачисление взносов на КР, пеней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ненадлежащее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исполнение обязанности по уплате таких взносов;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72032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зачисление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средств финансовой поддержки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средств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 бюджета, средств бюджета субъекта РФ,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местного бюджета (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ст.191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РФ);</a:t>
            </a:r>
          </a:p>
          <a:p>
            <a:pPr lvl="0"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начисление 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процентов за пользование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денежными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средствами и списание комиссионного вознаграждения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условиями договора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перечисление денежных средств, находящихся на данном</a:t>
            </a:r>
          </a:p>
          <a:p>
            <a:pPr lvl="0">
              <a:buNone/>
            </a:pP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случае признания МКД аварийным и подлежащим</a:t>
            </a:r>
          </a:p>
          <a:p>
            <a:pPr lvl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сносу или реконструкции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в случае изъятия для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государственных или муниципальных нужд земельного 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участка под МКД;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214842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размещение денежных средств (части денежных средств) </a:t>
            </a:r>
          </a:p>
          <a:p>
            <a:pPr lvl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специальном депозите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их зачисление со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специальный депозит, возврат денежных средств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(части денежных средств), 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процентов от размещения 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денежных средств на специальном депозите в соответствии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условиями договора специального депозита на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иные операции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списанию и зачислению средств,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связанные с формированием и использованием средств 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ФКР в соответствии с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ЖК 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ч.2 </a:t>
            </a:r>
            <a:r>
              <a:rPr lang="ru-RU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 177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ЖК указано, что приведенный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является исчерпывающим, т.е.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операции, не предусмотренные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ч.1 </a:t>
            </a:r>
            <a:r>
              <a:rPr lang="ru-RU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ст.177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ЖК РФ, не допускаются.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Владельцы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могут разместить средства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ФКР на депозите при соблюдении двух условий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ст.175.1 ЖК 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фонд капремонта формируется на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спецсчете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разместить можно только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временно свободные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средства ФКР.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Специальный депозит открывают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определенный срок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 конкретную сумму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которую  банк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начисляет проценты, образующие доход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пункт 2.10</a:t>
            </a:r>
            <a:endParaRPr lang="ru-RU" sz="22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Инструкции Банка России от 30 мая 2014 г. № 153-И).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запрещено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заключать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 специального депозита и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разных банках.</a:t>
            </a:r>
          </a:p>
          <a:p>
            <a:pPr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Главное условие – банк для открытия специального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депозита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должен соответствовать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требованиям  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ст.176 ЖК 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ст.175.1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 размещении средств на специальном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депозите вправе принять только ОСС 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п.1.1–1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ч.2 ст.44 и 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ст.175.1 ЖК РФ).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ОСС:</a:t>
            </a:r>
          </a:p>
          <a:p>
            <a:pPr lvl="0">
              <a:buFontTx/>
              <a:buChar char="-"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размещении временно свободных средств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ФКР,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формируемого на специальном депозите, с целью заключения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специального депозита владельцем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банка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открытия специального депозита;</a:t>
            </a:r>
          </a:p>
          <a:p>
            <a:pPr lvl="0">
              <a:buFontTx/>
              <a:buChar char="-"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лица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которое будет определять условия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размещения временно свободных средств ФКР на специальном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депозите (сумма, срок размещения, тип депозита и т. п.). 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88</a:t>
            </a:fld>
            <a:endParaRPr 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Решение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размещении средств на специальном депозите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будет считаться принятым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за него проголосуют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 менее 2/3 голосов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 общего числа голосов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 МКД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ст.46 ЖК 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 формировании повестки дня ОСС желательно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согласовать ее с банком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в котором планируется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открыть специальный депозит, чтобы избежать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недоразумений.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89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642918"/>
            <a:ext cx="3714776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858280" cy="45594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МКД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многоквартирный дом;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общее имущество собственников в МКД;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капитальный ремонт ОИ;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региональный оператор;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ФКР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фонд капитального ремонта;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ОДПУ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 учета коммунальных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ресурсов.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>
              <a:buNone/>
            </a:pPr>
            <a:endParaRPr lang="ru-RU" sz="2400" dirty="0" smtClean="0">
              <a:latin typeface="PT Sans" panose="020B0503020203020204" pitchFamily="34" charset="-52"/>
              <a:ea typeface="PT Sans" panose="020B0503020203020204" pitchFamily="34" charset="-52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Правила заключения договора депозита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устанавливают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глава 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Гражданского кодекса РФ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 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ст.175.1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 РФ.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размещения средств ФКР на специальном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депозите, владелец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заключает договор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специального депозита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банк необходимо представить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ст.175.1 ЖК РФ и пунктов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5.3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5.5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Инструкции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Банка России от 30 мая 2014 г.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 153-И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протокол ОСС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 решением соответствующих вопросов;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свидетельство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госрегистрации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свидетельство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постановке  на учет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налоговом органе юридического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лица.</a:t>
            </a:r>
          </a:p>
          <a:p>
            <a:pPr>
              <a:spcBef>
                <a:spcPts val="600"/>
              </a:spcBef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 может затребовать дополнительные документы</a:t>
            </a:r>
          </a:p>
          <a:p>
            <a:pPr>
              <a:spcBef>
                <a:spcPts val="600"/>
              </a:spcBef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законодательством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91</a:t>
            </a:fld>
            <a:endParaRPr 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Специальный депозит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дополнительная возможность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получать доход от временно свободных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средств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Такой доход не считается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дополнительным фондом или вкладом, отдельным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 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Все операции по депозиту проводятся только через</a:t>
            </a:r>
          </a:p>
          <a:p>
            <a:pPr>
              <a:buNone/>
            </a:pP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спецсчет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ч.3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ст.175.1 ЖК 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внести деньги на депозит можно только со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возврат денег и уплата процентов по специальному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депозиту происходят также только на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92</a:t>
            </a:fld>
            <a:endParaRPr 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Снятие денежных средств наличными со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специального депозита не предусмотрено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93</a:t>
            </a:fld>
            <a:endParaRPr 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 специального счета может быть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расторгнут по заявлению владельца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спецсчета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при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ч.3 ст.176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наличии оформленного протоколом  ОСС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изменении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способа формирования ФКР 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замене владельца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кредитной организации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отсутствия непогашенной задолженности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полученному кредиту на проведение КР в этой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кредитной организации.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94</a:t>
            </a:fld>
            <a:endParaRPr lang="ru-RU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35719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749636" cy="40005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Практический опыт проведения капремонта ОИ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озвучен председателем Совета МКД №7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Бульвару Победы города Воронежа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ГРОБОВЕНКО ВЕРОЙ ИВАНОВНОЙ.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95</a:t>
            </a:fld>
            <a:endParaRPr 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17862"/>
            <a:ext cx="8892480" cy="40324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Семинар вела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</a:p>
          <a:p>
            <a:endParaRPr lang="ru-RU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785754" y="5085184"/>
            <a:ext cx="835824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8" name="Picture 2" descr="http://yk-gildom.ru/wp-content/uploads/2011/09/kode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08" y="994978"/>
            <a:ext cx="3106454" cy="8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87618" y="12520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школа ЖКХ</a:t>
            </a:r>
          </a:p>
        </p:txBody>
      </p:sp>
    </p:spTree>
    <p:extLst>
      <p:ext uri="{BB962C8B-B14F-4D97-AF65-F5344CB8AC3E}">
        <p14:creationId xmlns:p14="http://schemas.microsoft.com/office/powerpoint/2010/main" val="2943137801"/>
      </p:ext>
    </p:extLst>
  </p:cSld>
  <p:clrMapOvr>
    <a:masterClrMapping/>
  </p:clrMapOvr>
</p:sld>
</file>

<file path=ppt/theme/theme1.xml><?xml version="1.0" encoding="utf-8"?>
<a:theme xmlns:a="http://schemas.openxmlformats.org/drawingml/2006/main" name="жкх контроль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жкх контроль 1</Template>
  <TotalTime>18341</TotalTime>
  <Words>4296</Words>
  <Application>Microsoft Office PowerPoint</Application>
  <PresentationFormat>Экран (4:3)</PresentationFormat>
  <Paragraphs>1016</Paragraphs>
  <Slides>96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96</vt:i4>
      </vt:variant>
    </vt:vector>
  </HeadingPairs>
  <TitlesOfParts>
    <vt:vector size="97" baseType="lpstr">
      <vt:lpstr>жкх контроль 1</vt:lpstr>
      <vt:lpstr> 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ПРИНЯТЫЕ СОКРАЩЕНИЯ</vt:lpstr>
      <vt:lpstr> ОБЩИЕ СВЕДЕНИЯ </vt:lpstr>
      <vt:lpstr>ОБЩИЕ СВЕДЕНИЯ</vt:lpstr>
      <vt:lpstr>ОБЩИЕ СВЕДЕНИЯ</vt:lpstr>
      <vt:lpstr>ОБЩИЕ СВЕДЕНИЯ</vt:lpstr>
      <vt:lpstr> ОБЩИЕ СВЕДЕНИЯ </vt:lpstr>
      <vt:lpstr> ОБЩИЕ СВЕДЕНИЯ </vt:lpstr>
      <vt:lpstr> ОБЩИЕ СВЕДЕНИЯ 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 ОБЩИЕ СВЕДЕНИЯ </vt:lpstr>
      <vt:lpstr> ОБЩИЕ СВЕДЕНИЯ </vt:lpstr>
      <vt:lpstr>  ОБЩИЕ СВЕДЕНИЯ 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 СПЕЦСЧЕТ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Соболева Н.В.</dc:creator>
  <cp:lastModifiedBy>AKozlov</cp:lastModifiedBy>
  <cp:revision>1791</cp:revision>
  <cp:lastPrinted>2014-07-29T09:52:18Z</cp:lastPrinted>
  <dcterms:created xsi:type="dcterms:W3CDTF">2014-05-28T11:58:21Z</dcterms:created>
  <dcterms:modified xsi:type="dcterms:W3CDTF">2018-12-18T08:58:00Z</dcterms:modified>
</cp:coreProperties>
</file>