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94" r:id="rId4"/>
    <p:sldId id="295" r:id="rId5"/>
    <p:sldId id="296" r:id="rId6"/>
    <p:sldId id="297" r:id="rId7"/>
    <p:sldId id="299" r:id="rId8"/>
    <p:sldId id="300" r:id="rId9"/>
    <p:sldId id="302" r:id="rId10"/>
    <p:sldId id="293" r:id="rId11"/>
    <p:sldId id="303" r:id="rId12"/>
    <p:sldId id="263" r:id="rId13"/>
  </p:sldIdLst>
  <p:sldSz cx="9144000" cy="5143500" type="screen16x9"/>
  <p:notesSz cx="6858000" cy="9144000"/>
  <p:embeddedFontLst>
    <p:embeddedFont>
      <p:font typeface="PT Sans Narrow" panose="020B0604020202020204" charset="-52"/>
      <p:regular r:id="rId15"/>
      <p:bold r:id="rId16"/>
    </p:embeddedFont>
    <p:embeddedFont>
      <p:font typeface="Open Sans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7" d="100"/>
          <a:sy n="157" d="100"/>
        </p:scale>
        <p:origin x="-282" y="-18"/>
      </p:cViewPr>
      <p:guideLst>
        <p:guide orient="horz" pos="1620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71912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850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1645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827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0451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9854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47683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9120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269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400"/>
              <a:buNone/>
              <a:defRPr sz="5400"/>
            </a:lvl1pPr>
            <a:lvl2pPr lvl="1" algn="ctr">
              <a:spcBef>
                <a:spcPts val="0"/>
              </a:spcBef>
              <a:buSzPts val="5400"/>
              <a:buNone/>
              <a:defRPr sz="5400"/>
            </a:lvl2pPr>
            <a:lvl3pPr lvl="2" algn="ctr">
              <a:spcBef>
                <a:spcPts val="0"/>
              </a:spcBef>
              <a:buSzPts val="5400"/>
              <a:buNone/>
              <a:defRPr sz="5400"/>
            </a:lvl3pPr>
            <a:lvl4pPr lvl="3" algn="ctr">
              <a:spcBef>
                <a:spcPts val="0"/>
              </a:spcBef>
              <a:buSzPts val="5400"/>
              <a:buNone/>
              <a:defRPr sz="5400"/>
            </a:lvl4pPr>
            <a:lvl5pPr lvl="4" algn="ctr">
              <a:spcBef>
                <a:spcPts val="0"/>
              </a:spcBef>
              <a:buSzPts val="5400"/>
              <a:buNone/>
              <a:defRPr sz="5400"/>
            </a:lvl5pPr>
            <a:lvl6pPr lvl="5" algn="ctr">
              <a:spcBef>
                <a:spcPts val="0"/>
              </a:spcBef>
              <a:buSzPts val="5400"/>
              <a:buNone/>
              <a:defRPr sz="5400"/>
            </a:lvl6pPr>
            <a:lvl7pPr lvl="6" algn="ctr">
              <a:spcBef>
                <a:spcPts val="0"/>
              </a:spcBef>
              <a:buSzPts val="5400"/>
              <a:buNone/>
              <a:defRPr sz="5400"/>
            </a:lvl7pPr>
            <a:lvl8pPr lvl="7" algn="ctr">
              <a:spcBef>
                <a:spcPts val="0"/>
              </a:spcBef>
              <a:buSzPts val="5400"/>
              <a:buNone/>
              <a:defRPr sz="5400"/>
            </a:lvl8pPr>
            <a:lvl9pPr lvl="8" algn="ctr">
              <a:spcBef>
                <a:spcPts val="0"/>
              </a:spcBef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/>
            </a:lvl1pPr>
            <a:lvl2pPr lvl="1" algn="ctr">
              <a:spcBef>
                <a:spcPts val="0"/>
              </a:spcBef>
              <a:buSzPts val="3600"/>
              <a:buNone/>
              <a:defRPr/>
            </a:lvl2pPr>
            <a:lvl3pPr lvl="2" algn="ctr">
              <a:spcBef>
                <a:spcPts val="0"/>
              </a:spcBef>
              <a:buSzPts val="3600"/>
              <a:buNone/>
              <a:defRPr/>
            </a:lvl3pPr>
            <a:lvl4pPr lvl="3" algn="ctr">
              <a:spcBef>
                <a:spcPts val="0"/>
              </a:spcBef>
              <a:buSzPts val="3600"/>
              <a:buNone/>
              <a:defRPr/>
            </a:lvl4pPr>
            <a:lvl5pPr lvl="4" algn="ctr">
              <a:spcBef>
                <a:spcPts val="0"/>
              </a:spcBef>
              <a:buSzPts val="3600"/>
              <a:buNone/>
              <a:defRPr/>
            </a:lvl5pPr>
            <a:lvl6pPr lvl="5" algn="ctr">
              <a:spcBef>
                <a:spcPts val="0"/>
              </a:spcBef>
              <a:buSzPts val="3600"/>
              <a:buNone/>
              <a:defRPr/>
            </a:lvl6pPr>
            <a:lvl7pPr lvl="6" algn="ctr">
              <a:spcBef>
                <a:spcPts val="0"/>
              </a:spcBef>
              <a:buSzPts val="3600"/>
              <a:buNone/>
              <a:defRPr/>
            </a:lvl7pPr>
            <a:lvl8pPr lvl="7" algn="ctr">
              <a:spcBef>
                <a:spcPts val="0"/>
              </a:spcBef>
              <a:buSzPts val="3600"/>
              <a:buNone/>
              <a:defRPr/>
            </a:lvl8pPr>
            <a:lvl9pPr lvl="8" algn="ctr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AutoNum type="arabicPeriod"/>
              <a:defRPr/>
            </a:lvl1pPr>
            <a:lvl2pPr lvl="1">
              <a:spcBef>
                <a:spcPts val="0"/>
              </a:spcBef>
              <a:buSzPts val="1400"/>
              <a:buAutoNum type="alphaLcPeriod"/>
              <a:defRPr/>
            </a:lvl2pPr>
            <a:lvl3pPr lvl="2">
              <a:spcBef>
                <a:spcPts val="0"/>
              </a:spcBef>
              <a:buSzPts val="1400"/>
              <a:buAutoNum type="romanLcPeriod"/>
              <a:defRPr/>
            </a:lvl3pPr>
            <a:lvl4pPr lvl="3">
              <a:spcBef>
                <a:spcPts val="0"/>
              </a:spcBef>
              <a:buSzPts val="1400"/>
              <a:buAutoNum type="arabicPeriod"/>
              <a:defRPr/>
            </a:lvl4pPr>
            <a:lvl5pPr lvl="4">
              <a:spcBef>
                <a:spcPts val="0"/>
              </a:spcBef>
              <a:buSzPts val="1400"/>
              <a:buAutoNum type="alphaLcPeriod"/>
              <a:defRPr/>
            </a:lvl5pPr>
            <a:lvl6pPr lvl="5">
              <a:spcBef>
                <a:spcPts val="0"/>
              </a:spcBef>
              <a:buSzPts val="1400"/>
              <a:buAutoNum type="romanLcPeriod"/>
              <a:defRPr/>
            </a:lvl6pPr>
            <a:lvl7pPr lvl="6">
              <a:spcBef>
                <a:spcPts val="0"/>
              </a:spcBef>
              <a:buSzPts val="1400"/>
              <a:buAutoNum type="arabicPeriod"/>
              <a:defRPr/>
            </a:lvl7pPr>
            <a:lvl8pPr lvl="7">
              <a:spcBef>
                <a:spcPts val="0"/>
              </a:spcBef>
              <a:buSzPts val="1400"/>
              <a:buAutoNum type="alphaLcPeriod"/>
              <a:defRPr/>
            </a:lvl8pPr>
            <a:lvl9pPr lvl="8">
              <a:spcBef>
                <a:spcPts val="0"/>
              </a:spcBef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ru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683530"/>
              </p:ext>
            </p:extLst>
          </p:nvPr>
        </p:nvGraphicFramePr>
        <p:xfrm>
          <a:off x="3770243" y="78741"/>
          <a:ext cx="1497495" cy="872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4" imgW="4126680" imgH="2933280" progId="">
                  <p:embed/>
                </p:oleObj>
              </mc:Choice>
              <mc:Fallback>
                <p:oleObj r:id="rId4" imgW="4126680" imgH="29332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0243" y="78741"/>
                        <a:ext cx="1497495" cy="8728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245165" y="1827639"/>
            <a:ext cx="8613913" cy="1022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r>
              <a:rPr lang="ru-RU" sz="4000" dirty="0" smtClean="0"/>
              <a:t>От первого обращения жителей в новую УК, до начала управления домом.</a:t>
            </a:r>
            <a:endParaRPr lang="ru-RU" sz="3000" dirty="0"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1245704" y="3220278"/>
            <a:ext cx="6420679" cy="71390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2000" dirty="0"/>
              <a:t>Халецкий Евгений</a:t>
            </a:r>
          </a:p>
          <a:p>
            <a:pPr lvl="0">
              <a:spcBef>
                <a:spcPts val="0"/>
              </a:spcBef>
              <a:buNone/>
            </a:pPr>
            <a:r>
              <a:rPr lang="ru" sz="2000" dirty="0"/>
              <a:t>ООО УК “Чип”, г. </a:t>
            </a:r>
            <a:r>
              <a:rPr lang="ru" sz="2000" dirty="0" smtClean="0"/>
              <a:t>Обнинск, +7 (920) 873-03-13</a:t>
            </a:r>
            <a:endParaRPr lang="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892" y="1280160"/>
            <a:ext cx="8520600" cy="2355570"/>
          </a:xfrm>
        </p:spPr>
        <p:txBody>
          <a:bodyPr/>
          <a:lstStyle/>
          <a:p>
            <a:r>
              <a:rPr lang="ru-RU" sz="3600" dirty="0" smtClean="0"/>
              <a:t>ОЖИДАНИЕ ВКЛЮЧЕНИЯ В РЕЕСТР ЛИЦЕНЗИЙ…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853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ru" dirty="0" smtClean="0"/>
              <a:t>Начало управления.</a:t>
            </a:r>
            <a:endParaRPr lang="ru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indent="-342900"/>
            <a:r>
              <a:rPr lang="ru-RU" dirty="0" smtClean="0"/>
              <a:t>Заполнить </a:t>
            </a:r>
            <a:r>
              <a:rPr lang="ru-RU" dirty="0"/>
              <a:t>информацию о МКД на </a:t>
            </a:r>
            <a:r>
              <a:rPr lang="ru-RU" dirty="0" smtClean="0"/>
              <a:t>ГИС-ЖКХ и официальном сайте </a:t>
            </a:r>
            <a:r>
              <a:rPr lang="ru-RU" dirty="0"/>
              <a:t>УК.</a:t>
            </a:r>
          </a:p>
          <a:p>
            <a:pPr marL="457200" lvl="0" indent="-342900"/>
            <a:r>
              <a:rPr lang="ru" dirty="0" smtClean="0"/>
              <a:t>Направить документы ресурсоснабжающим организациям и подрядчикам для заключения договоров.</a:t>
            </a:r>
          </a:p>
          <a:p>
            <a:pPr marL="457200" indent="-342900"/>
            <a:r>
              <a:rPr lang="ru-RU" dirty="0"/>
              <a:t>Если в течение пяти дней действующая УК не вышла на связь с целью передачи технической документации и </a:t>
            </a:r>
            <a:r>
              <a:rPr lang="ru-RU" dirty="0" smtClean="0"/>
              <a:t>подписания </a:t>
            </a:r>
            <a:r>
              <a:rPr lang="ru-RU" dirty="0"/>
              <a:t>акта приёма-передачи МКД, то нужно направить жалобу в ГЖИ</a:t>
            </a:r>
            <a:r>
              <a:rPr lang="ru-RU" dirty="0" smtClean="0"/>
              <a:t>.</a:t>
            </a:r>
          </a:p>
          <a:p>
            <a:pPr marL="457200" indent="-342900"/>
            <a:r>
              <a:rPr lang="ru-RU" dirty="0" smtClean="0"/>
              <a:t>Сменить замки в технические помещения.</a:t>
            </a:r>
            <a:endParaRPr lang="ru-RU" dirty="0"/>
          </a:p>
          <a:p>
            <a:pPr marL="457200" lvl="0" indent="-342900"/>
            <a:endParaRPr lang="ru" dirty="0" smtClean="0"/>
          </a:p>
        </p:txBody>
      </p:sp>
    </p:spTree>
    <p:extLst>
      <p:ext uri="{BB962C8B-B14F-4D97-AF65-F5344CB8AC3E}">
        <p14:creationId xmlns:p14="http://schemas.microsoft.com/office/powerpoint/2010/main" val="32282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39421" y="1849293"/>
            <a:ext cx="8520600" cy="1538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4800" dirty="0" smtClean="0"/>
              <a:t>Мы меняем ЖКХ!</a:t>
            </a:r>
            <a:endParaRPr lang="ru" sz="48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799715"/>
              </p:ext>
            </p:extLst>
          </p:nvPr>
        </p:nvGraphicFramePr>
        <p:xfrm>
          <a:off x="3207027" y="178289"/>
          <a:ext cx="2723874" cy="1936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r:id="rId4" imgW="4126680" imgH="2933280" progId="">
                  <p:embed/>
                </p:oleObj>
              </mc:Choice>
              <mc:Fallback>
                <p:oleObj r:id="rId4" imgW="4126680" imgH="2933280" progId="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7027" y="178289"/>
                        <a:ext cx="2723874" cy="1936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08664" y="3108294"/>
            <a:ext cx="8520600" cy="1649502"/>
          </a:xfrm>
        </p:spPr>
        <p:txBody>
          <a:bodyPr/>
          <a:lstStyle/>
          <a:p>
            <a:pPr>
              <a:spcAft>
                <a:spcPts val="0"/>
              </a:spcAft>
              <a:buNone/>
            </a:pPr>
            <a:r>
              <a:rPr lang="ru-RU" b="1" dirty="0" err="1"/>
              <a:t>ук</a:t>
            </a:r>
            <a:r>
              <a:rPr lang="en-US" b="1" dirty="0"/>
              <a:t>-</a:t>
            </a:r>
            <a:r>
              <a:rPr lang="ru-RU" b="1" dirty="0"/>
              <a:t>чип</a:t>
            </a:r>
            <a:r>
              <a:rPr lang="en-US" b="1" dirty="0"/>
              <a:t>.</a:t>
            </a:r>
            <a:r>
              <a:rPr lang="ru-RU" b="1" dirty="0" err="1"/>
              <a:t>рф</a:t>
            </a:r>
            <a:endParaRPr lang="ru-RU" b="1" dirty="0"/>
          </a:p>
          <a:p>
            <a:pPr>
              <a:spcAft>
                <a:spcPts val="0"/>
              </a:spcAft>
              <a:buNone/>
            </a:pPr>
            <a:r>
              <a:rPr lang="en-US" b="1" dirty="0"/>
              <a:t>info@vodnomdvore.ru</a:t>
            </a:r>
            <a:endParaRPr lang="ru-RU" b="1" dirty="0"/>
          </a:p>
          <a:p>
            <a:pPr>
              <a:spcAft>
                <a:spcPts val="0"/>
              </a:spcAft>
              <a:buNone/>
            </a:pPr>
            <a:r>
              <a:rPr lang="en-US" b="1" dirty="0"/>
              <a:t>+7 (965) 704-00-55 (Telegram, Viber, WhatsApp</a:t>
            </a:r>
            <a:r>
              <a:rPr lang="en-US" b="1" dirty="0" smtClean="0"/>
              <a:t>)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 smtClean="0"/>
              <a:t>Первое обращение</a:t>
            </a:r>
            <a:endParaRPr lang="ru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</a:pPr>
            <a:r>
              <a:rPr lang="ru" dirty="0" smtClean="0"/>
              <a:t>Запрашиваем последнюю квитанцию по квартплате.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</a:pPr>
            <a:r>
              <a:rPr lang="ru" dirty="0" smtClean="0"/>
              <a:t>Готовим и высылаем инициатору наше предложение, информационные материалы.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</a:pPr>
            <a:r>
              <a:rPr lang="ru" dirty="0" smtClean="0"/>
              <a:t>Согласовываем дату проведения предварительного собрания.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 smtClean="0"/>
              <a:t>Предварительное собрание</a:t>
            </a:r>
            <a:endParaRPr lang="ru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</a:pPr>
            <a:r>
              <a:rPr lang="ru" dirty="0" smtClean="0"/>
              <a:t>Информация о преимуществах УК, фотографии и примеры.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</a:pPr>
            <a:r>
              <a:rPr lang="ru" dirty="0" smtClean="0"/>
              <a:t>Обсуждение тарифа.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</a:pPr>
            <a:r>
              <a:rPr lang="ru" dirty="0" smtClean="0"/>
              <a:t>Ответ на вопрос: «Готовы ли люди платить за более высокое качество управления МКД?».</a:t>
            </a:r>
          </a:p>
          <a:p>
            <a:pPr marL="457200" lvl="0" indent="-342900"/>
            <a:r>
              <a:rPr lang="ru-RU" dirty="0" smtClean="0"/>
              <a:t>Определить инициативную группу (в </a:t>
            </a:r>
            <a:r>
              <a:rPr lang="ru-RU" dirty="0" err="1" smtClean="0"/>
              <a:t>т.ч</a:t>
            </a:r>
            <a:r>
              <a:rPr lang="ru-RU" dirty="0" smtClean="0"/>
              <a:t>. неофициальную группу </a:t>
            </a:r>
            <a:r>
              <a:rPr lang="ru-RU" dirty="0" err="1" smtClean="0"/>
              <a:t>поддержски</a:t>
            </a:r>
            <a:r>
              <a:rPr lang="ru-RU" dirty="0" smtClean="0"/>
              <a:t>), </a:t>
            </a:r>
            <a:r>
              <a:rPr lang="ru-RU" dirty="0"/>
              <a:t>дату проведения, согласовать тариф, согласовать иные вопросы, для включения в повестку (домофон, наружное освещение и т.п.).</a:t>
            </a:r>
            <a:endParaRPr lang="ru" dirty="0" smtClean="0"/>
          </a:p>
        </p:txBody>
      </p:sp>
    </p:spTree>
    <p:extLst>
      <p:ext uri="{BB962C8B-B14F-4D97-AF65-F5344CB8AC3E}">
        <p14:creationId xmlns:p14="http://schemas.microsoft.com/office/powerpoint/2010/main" val="203555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 smtClean="0"/>
              <a:t>Предварительное собрание</a:t>
            </a:r>
            <a:endParaRPr lang="ru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ru-RU" dirty="0"/>
              <a:t>ВАЖНО! Все действующие лица в обязательном порядке должны быть собственниками </a:t>
            </a:r>
            <a:r>
              <a:rPr lang="ru-RU" dirty="0" smtClean="0"/>
              <a:t>помещений.</a:t>
            </a:r>
            <a:endParaRPr lang="ru-RU" sz="1400" dirty="0"/>
          </a:p>
          <a:p>
            <a:pPr marL="342900" indent="-342900">
              <a:buFont typeface="+mj-lt"/>
              <a:buAutoNum type="alphaUcPeriod"/>
            </a:pPr>
            <a:r>
              <a:rPr lang="ru-RU" dirty="0"/>
              <a:t>ВАЖНО! Все действующие лица должны быть выбраны на собрании и исключительно из числа тех, кто присутствует на </a:t>
            </a:r>
            <a:r>
              <a:rPr lang="ru-RU" dirty="0" smtClean="0"/>
              <a:t>собрании.</a:t>
            </a:r>
          </a:p>
          <a:p>
            <a:pPr marL="342900" indent="-342900">
              <a:buFont typeface="+mj-lt"/>
              <a:buAutoNum type="alphaUcPeriod"/>
            </a:pPr>
            <a:r>
              <a:rPr lang="ru-RU" dirty="0" smtClean="0"/>
              <a:t>На </a:t>
            </a:r>
            <a:r>
              <a:rPr lang="ru-RU" dirty="0"/>
              <a:t>собрании необходимо записать контактные данные не только официальных действующих лиц, но и активистов, которые помогут собирать подписи.</a:t>
            </a:r>
            <a:endParaRPr lang="ru-RU" sz="1100" dirty="0"/>
          </a:p>
          <a:p>
            <a:pPr marL="114300"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endParaRPr lang="ru" dirty="0" smtClean="0"/>
          </a:p>
        </p:txBody>
      </p:sp>
    </p:spTree>
    <p:extLst>
      <p:ext uri="{BB962C8B-B14F-4D97-AF65-F5344CB8AC3E}">
        <p14:creationId xmlns:p14="http://schemas.microsoft.com/office/powerpoint/2010/main" val="373171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 smtClean="0"/>
              <a:t>Подготовка документов. Собрание-инструктаж.</a:t>
            </a:r>
            <a:endParaRPr lang="ru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</a:pPr>
            <a:r>
              <a:rPr lang="ru" dirty="0" smtClean="0"/>
              <a:t>Подготовка Сообщения и Бланка решения. Согласование с активом.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</a:pPr>
            <a:r>
              <a:rPr lang="ru" dirty="0" smtClean="0"/>
              <a:t>Подготовка договора и реестра собственников (пустого).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</a:pPr>
            <a:r>
              <a:rPr lang="ru" dirty="0" smtClean="0"/>
              <a:t>Подготовка списка муниципальных квартир.</a:t>
            </a:r>
          </a:p>
          <a:p>
            <a:pPr marL="457200" lvl="0" indent="-342900"/>
            <a:r>
              <a:rPr lang="ru-RU" dirty="0"/>
              <a:t>Распределить активистов по подъездам и выдать им бланки для голосования, коммерческое предложение, реестр собственников, договор, список муниципальных </a:t>
            </a:r>
            <a:r>
              <a:rPr lang="ru-RU" dirty="0" smtClean="0"/>
              <a:t>квартир.</a:t>
            </a:r>
          </a:p>
          <a:p>
            <a:pPr marL="457200" lvl="0" indent="-342900"/>
            <a:r>
              <a:rPr lang="ru-RU" dirty="0" smtClean="0"/>
              <a:t>Разместить Сообщение на стендах перед подъездными дверями, сфотографировать их.</a:t>
            </a:r>
            <a:endParaRPr lang="ru" dirty="0" smtClean="0"/>
          </a:p>
        </p:txBody>
      </p:sp>
    </p:spTree>
    <p:extLst>
      <p:ext uri="{BB962C8B-B14F-4D97-AF65-F5344CB8AC3E}">
        <p14:creationId xmlns:p14="http://schemas.microsoft.com/office/powerpoint/2010/main" val="204798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dirty="0" smtClean="0"/>
              <a:t>Очная и заочная части собрания.</a:t>
            </a:r>
            <a:endParaRPr lang="ru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</a:pPr>
            <a:r>
              <a:rPr lang="ru-RU" dirty="0" smtClean="0"/>
              <a:t>Разместить объявление. Обзвонить активистов. Провести очную часть.</a:t>
            </a:r>
          </a:p>
          <a:p>
            <a:pPr marL="457200" lvl="0" indent="-342900"/>
            <a:r>
              <a:rPr lang="ru-RU" dirty="0"/>
              <a:t>В период заочной части голосования необходимо поддерживать связь с активистами, собирать бланки и осуществлять предварительный подсчёт голосов, передавать активистам список квартир, принявших участие в </a:t>
            </a:r>
            <a:r>
              <a:rPr lang="ru-RU" dirty="0" smtClean="0"/>
              <a:t>голосовании.</a:t>
            </a:r>
          </a:p>
          <a:p>
            <a:pPr marL="457200" indent="-342900"/>
            <a:r>
              <a:rPr lang="ru-RU" dirty="0"/>
              <a:t>При необходимости передаём активистам дополнительные бланки решений, проводим промежуточное собрание с собственниками, развешиваем мотивационные объявления</a:t>
            </a:r>
            <a:r>
              <a:rPr lang="ru-RU" dirty="0" smtClean="0"/>
              <a:t>.</a:t>
            </a: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</a:pPr>
            <a:endParaRPr lang="ru" dirty="0" smtClean="0"/>
          </a:p>
        </p:txBody>
      </p:sp>
    </p:spTree>
    <p:extLst>
      <p:ext uri="{BB962C8B-B14F-4D97-AF65-F5344CB8AC3E}">
        <p14:creationId xmlns:p14="http://schemas.microsoft.com/office/powerpoint/2010/main" val="92613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ru" dirty="0"/>
              <a:t>Подсчёт голосов</a:t>
            </a:r>
            <a:r>
              <a:rPr lang="ru" dirty="0" smtClean="0"/>
              <a:t>.</a:t>
            </a:r>
            <a:endParaRPr lang="ru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/>
            <a:r>
              <a:rPr lang="ru-RU" dirty="0"/>
              <a:t>Для подсчёта голосов пользуемся шаблоном в </a:t>
            </a:r>
            <a:r>
              <a:rPr lang="en-US" dirty="0" err="1" smtClean="0"/>
              <a:t>Exel</a:t>
            </a:r>
            <a:r>
              <a:rPr lang="ru-RU" dirty="0" smtClean="0"/>
              <a:t>.</a:t>
            </a:r>
          </a:p>
          <a:p>
            <a:pPr marL="457200" lvl="0" indent="-342900"/>
            <a:r>
              <a:rPr lang="ru-RU" dirty="0"/>
              <a:t>Проверяем правильность заполнения </a:t>
            </a:r>
            <a:r>
              <a:rPr lang="ru-RU" dirty="0" smtClean="0"/>
              <a:t>бланков, а именно:</a:t>
            </a:r>
          </a:p>
          <a:p>
            <a:pPr lvl="2"/>
            <a:r>
              <a:rPr lang="ru-RU" sz="1800" dirty="0" smtClean="0"/>
              <a:t> отсутствие </a:t>
            </a:r>
            <a:r>
              <a:rPr lang="ru-RU" sz="1800" dirty="0"/>
              <a:t>исправлений;</a:t>
            </a:r>
          </a:p>
          <a:p>
            <a:pPr lvl="2"/>
            <a:r>
              <a:rPr lang="ru-RU" sz="1800" dirty="0" smtClean="0"/>
              <a:t> заполнение </a:t>
            </a:r>
            <a:r>
              <a:rPr lang="ru-RU" sz="1800" dirty="0"/>
              <a:t>ФИО, номера квартиры, подписи;</a:t>
            </a:r>
          </a:p>
          <a:p>
            <a:pPr lvl="2"/>
            <a:r>
              <a:rPr lang="ru-RU" sz="1800" dirty="0" smtClean="0"/>
              <a:t> дату </a:t>
            </a:r>
            <a:r>
              <a:rPr lang="ru-RU" sz="1800" dirty="0"/>
              <a:t>подписи голосовавшего (она должна соответствовать периоду проведения голосования</a:t>
            </a:r>
            <a:r>
              <a:rPr lang="ru-RU" sz="1800" dirty="0" smtClean="0"/>
              <a:t>).</a:t>
            </a:r>
            <a:endParaRPr lang="ru-RU" dirty="0" smtClean="0"/>
          </a:p>
          <a:p>
            <a:pPr marL="457200" indent="-342900"/>
            <a:r>
              <a:rPr lang="ru-RU" dirty="0" smtClean="0"/>
              <a:t>Вписываем </a:t>
            </a:r>
            <a:r>
              <a:rPr lang="ru-RU" dirty="0"/>
              <a:t>в Бланки решений данные о собственности с сайта </a:t>
            </a:r>
            <a:r>
              <a:rPr lang="ru-RU" u="sng" dirty="0" smtClean="0"/>
              <a:t>rosreestr.ru</a:t>
            </a:r>
            <a:endParaRPr lang="ru" dirty="0" smtClean="0"/>
          </a:p>
        </p:txBody>
      </p:sp>
    </p:spTree>
    <p:extLst>
      <p:ext uri="{BB962C8B-B14F-4D97-AF65-F5344CB8AC3E}">
        <p14:creationId xmlns:p14="http://schemas.microsoft.com/office/powerpoint/2010/main" val="87560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ru" dirty="0" smtClean="0"/>
              <a:t>Итоговое </a:t>
            </a:r>
            <a:r>
              <a:rPr lang="ru" dirty="0"/>
              <a:t>собрание.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285750" lvl="1" indent="-28575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протокол </a:t>
            </a:r>
            <a:r>
              <a:rPr lang="ru-RU" sz="1800" dirty="0"/>
              <a:t>(без цифр) в четырёх экземплярах, </a:t>
            </a:r>
            <a:endParaRPr lang="ru-RU" sz="1800" dirty="0" smtClean="0"/>
          </a:p>
          <a:p>
            <a:pPr marL="285750" lvl="1" indent="-28575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уведомление </a:t>
            </a:r>
            <a:r>
              <a:rPr lang="ru-RU" sz="1800" dirty="0"/>
              <a:t>об итогах голосования в двух </a:t>
            </a:r>
            <a:r>
              <a:rPr lang="ru-RU" sz="1800" dirty="0" smtClean="0"/>
              <a:t>экземплярах для каждой организации </a:t>
            </a:r>
            <a:r>
              <a:rPr lang="ru-RU" sz="1800" dirty="0"/>
              <a:t>(в ГЖИ, администрацию города, действующую УК), </a:t>
            </a:r>
            <a:endParaRPr lang="ru-RU" sz="1800" dirty="0" smtClean="0"/>
          </a:p>
          <a:p>
            <a:pPr marL="285750" lvl="1" indent="-28575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акт </a:t>
            </a:r>
            <a:r>
              <a:rPr lang="ru-RU" sz="1800" dirty="0"/>
              <a:t>о вывешивании сообщения о начале голосования в двух экземплярах, </a:t>
            </a:r>
            <a:endParaRPr lang="ru-RU" sz="1800" dirty="0" smtClean="0"/>
          </a:p>
          <a:p>
            <a:pPr marL="285750" lvl="1" indent="-28575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акт </a:t>
            </a:r>
            <a:r>
              <a:rPr lang="ru-RU" sz="1800" dirty="0"/>
              <a:t>о вывешивании сообщения об итогах голосования в двух экземплярах, </a:t>
            </a:r>
            <a:endParaRPr lang="ru-RU" sz="1800" dirty="0" smtClean="0"/>
          </a:p>
          <a:p>
            <a:pPr marL="285750" lvl="1" indent="-285750">
              <a:lnSpc>
                <a:spcPct val="12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800" dirty="0" smtClean="0"/>
              <a:t>итоговое </a:t>
            </a:r>
            <a:r>
              <a:rPr lang="ru-RU" sz="1800" dirty="0"/>
              <a:t>сообщение (которое сразу размещается на дверях подъездов и фотографируется</a:t>
            </a:r>
            <a:r>
              <a:rPr lang="ru-RU" sz="1800" dirty="0" smtClean="0"/>
              <a:t>).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421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/>
            <a:r>
              <a:rPr lang="ru" dirty="0"/>
              <a:t>Уведомление об итогах ОСС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/>
            <a:r>
              <a:rPr lang="ru-RU" dirty="0"/>
              <a:t>За месяц до начала управления МКД уведомить действующую </a:t>
            </a:r>
            <a:r>
              <a:rPr lang="ru-RU" dirty="0" smtClean="0"/>
              <a:t>УК от имени собственников и от имени новой УК.</a:t>
            </a:r>
          </a:p>
          <a:p>
            <a:pPr marL="457200" indent="-342900"/>
            <a:r>
              <a:rPr lang="ru-RU" dirty="0"/>
              <a:t>За месяц до начала управления МКД уведомить ГЖИ: </a:t>
            </a:r>
          </a:p>
          <a:p>
            <a:pPr marL="457200" lvl="1" indent="-342900"/>
            <a:r>
              <a:rPr lang="ru-RU" sz="1800" dirty="0"/>
              <a:t>Разместить заявку на сайте </a:t>
            </a:r>
            <a:r>
              <a:rPr lang="ru-RU" sz="1800" dirty="0" smtClean="0"/>
              <a:t>ГИС-ЖКХ;</a:t>
            </a:r>
          </a:p>
          <a:p>
            <a:pPr marL="457200" lvl="1" indent="-342900"/>
            <a:r>
              <a:rPr lang="ru-RU" sz="1800" dirty="0" smtClean="0"/>
              <a:t>К </a:t>
            </a:r>
            <a:r>
              <a:rPr lang="ru-RU" sz="1800" dirty="0"/>
              <a:t>сопроводительному письму от собственников </a:t>
            </a:r>
            <a:r>
              <a:rPr lang="ru-RU" sz="1800" dirty="0" smtClean="0"/>
              <a:t>приложить необходимые документы.</a:t>
            </a:r>
          </a:p>
          <a:p>
            <a:pPr marL="457200" indent="-342900"/>
            <a:r>
              <a:rPr lang="ru" dirty="0" smtClean="0"/>
              <a:t>Уведомить администрацию города.</a:t>
            </a:r>
          </a:p>
        </p:txBody>
      </p:sp>
    </p:spTree>
    <p:extLst>
      <p:ext uri="{BB962C8B-B14F-4D97-AF65-F5344CB8AC3E}">
        <p14:creationId xmlns:p14="http://schemas.microsoft.com/office/powerpoint/2010/main" val="288981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549</Words>
  <Application>Microsoft Office PowerPoint</Application>
  <PresentationFormat>Экран (16:9)</PresentationFormat>
  <Paragraphs>55</Paragraphs>
  <Slides>12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PT Sans Narrow</vt:lpstr>
      <vt:lpstr>Open Sans</vt:lpstr>
      <vt:lpstr>Tropic</vt:lpstr>
      <vt:lpstr>От первого обращения жителей в новую УК, до начала управления домом.</vt:lpstr>
      <vt:lpstr>Первое обращение</vt:lpstr>
      <vt:lpstr>Предварительное собрание</vt:lpstr>
      <vt:lpstr>Предварительное собрание</vt:lpstr>
      <vt:lpstr>Подготовка документов. Собрание-инструктаж.</vt:lpstr>
      <vt:lpstr>Очная и заочная части собрания.</vt:lpstr>
      <vt:lpstr>Подсчёт голосов.</vt:lpstr>
      <vt:lpstr>Итоговое собрание.</vt:lpstr>
      <vt:lpstr>Уведомление об итогах ОСС</vt:lpstr>
      <vt:lpstr>ОЖИДАНИЕ ВКЛЮЧЕНИЯ В РЕЕСТР ЛИЦЕНЗИЙ…</vt:lpstr>
      <vt:lpstr>Начало управления.</vt:lpstr>
      <vt:lpstr>Мы меняем ЖКХ!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Бывшее общежитие превращается в дом мечты</dc:title>
  <dc:creator>Иван</dc:creator>
  <cp:lastModifiedBy>AKozlov</cp:lastModifiedBy>
  <cp:revision>47</cp:revision>
  <dcterms:modified xsi:type="dcterms:W3CDTF">2018-12-18T12:23:14Z</dcterms:modified>
</cp:coreProperties>
</file>