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36"/>
  </p:notesMasterIdLst>
  <p:sldIdLst>
    <p:sldId id="266" r:id="rId2"/>
    <p:sldId id="265" r:id="rId3"/>
    <p:sldId id="288" r:id="rId4"/>
    <p:sldId id="287" r:id="rId5"/>
    <p:sldId id="286" r:id="rId6"/>
    <p:sldId id="299" r:id="rId7"/>
    <p:sldId id="297" r:id="rId8"/>
    <p:sldId id="296" r:id="rId9"/>
    <p:sldId id="295" r:id="rId10"/>
    <p:sldId id="293" r:id="rId11"/>
    <p:sldId id="292" r:id="rId12"/>
    <p:sldId id="291" r:id="rId13"/>
    <p:sldId id="290" r:id="rId14"/>
    <p:sldId id="427" r:id="rId15"/>
    <p:sldId id="289" r:id="rId16"/>
    <p:sldId id="285" r:id="rId17"/>
    <p:sldId id="283" r:id="rId18"/>
    <p:sldId id="281" r:id="rId19"/>
    <p:sldId id="280" r:id="rId20"/>
    <p:sldId id="300" r:id="rId21"/>
    <p:sldId id="303" r:id="rId22"/>
    <p:sldId id="302" r:id="rId23"/>
    <p:sldId id="301" r:id="rId24"/>
    <p:sldId id="279" r:id="rId25"/>
    <p:sldId id="307" r:id="rId26"/>
    <p:sldId id="306" r:id="rId27"/>
    <p:sldId id="278" r:id="rId28"/>
    <p:sldId id="311" r:id="rId29"/>
    <p:sldId id="312" r:id="rId30"/>
    <p:sldId id="430" r:id="rId31"/>
    <p:sldId id="431" r:id="rId32"/>
    <p:sldId id="313" r:id="rId33"/>
    <p:sldId id="317" r:id="rId34"/>
    <p:sldId id="429" r:id="rId35"/>
    <p:sldId id="316" r:id="rId36"/>
    <p:sldId id="432" r:id="rId37"/>
    <p:sldId id="433" r:id="rId38"/>
    <p:sldId id="315" r:id="rId39"/>
    <p:sldId id="314" r:id="rId40"/>
    <p:sldId id="325" r:id="rId41"/>
    <p:sldId id="428" r:id="rId42"/>
    <p:sldId id="320" r:id="rId43"/>
    <p:sldId id="439" r:id="rId44"/>
    <p:sldId id="436" r:id="rId45"/>
    <p:sldId id="437" r:id="rId46"/>
    <p:sldId id="438" r:id="rId47"/>
    <p:sldId id="330" r:id="rId48"/>
    <p:sldId id="329" r:id="rId49"/>
    <p:sldId id="328" r:id="rId50"/>
    <p:sldId id="327" r:id="rId51"/>
    <p:sldId id="326" r:id="rId52"/>
    <p:sldId id="441" r:id="rId53"/>
    <p:sldId id="337" r:id="rId54"/>
    <p:sldId id="336" r:id="rId55"/>
    <p:sldId id="440" r:id="rId56"/>
    <p:sldId id="342" r:id="rId57"/>
    <p:sldId id="341" r:id="rId58"/>
    <p:sldId id="340" r:id="rId59"/>
    <p:sldId id="338" r:id="rId60"/>
    <p:sldId id="344" r:id="rId61"/>
    <p:sldId id="343" r:id="rId62"/>
    <p:sldId id="450" r:id="rId63"/>
    <p:sldId id="442" r:id="rId64"/>
    <p:sldId id="345" r:id="rId65"/>
    <p:sldId id="347" r:id="rId66"/>
    <p:sldId id="349" r:id="rId67"/>
    <p:sldId id="351" r:id="rId68"/>
    <p:sldId id="445" r:id="rId69"/>
    <p:sldId id="451" r:id="rId70"/>
    <p:sldId id="454" r:id="rId71"/>
    <p:sldId id="455" r:id="rId72"/>
    <p:sldId id="511" r:id="rId73"/>
    <p:sldId id="515" r:id="rId74"/>
    <p:sldId id="513" r:id="rId75"/>
    <p:sldId id="514" r:id="rId76"/>
    <p:sldId id="476" r:id="rId77"/>
    <p:sldId id="517" r:id="rId78"/>
    <p:sldId id="525" r:id="rId79"/>
    <p:sldId id="518" r:id="rId80"/>
    <p:sldId id="520" r:id="rId81"/>
    <p:sldId id="521" r:id="rId82"/>
    <p:sldId id="533" r:id="rId83"/>
    <p:sldId id="497" r:id="rId84"/>
    <p:sldId id="498" r:id="rId85"/>
    <p:sldId id="499" r:id="rId86"/>
    <p:sldId id="500" r:id="rId87"/>
    <p:sldId id="501" r:id="rId88"/>
    <p:sldId id="502" r:id="rId89"/>
    <p:sldId id="503" r:id="rId90"/>
    <p:sldId id="531" r:id="rId91"/>
    <p:sldId id="532" r:id="rId92"/>
    <p:sldId id="527" r:id="rId93"/>
    <p:sldId id="534" r:id="rId94"/>
    <p:sldId id="528" r:id="rId95"/>
    <p:sldId id="529" r:id="rId96"/>
    <p:sldId id="530" r:id="rId97"/>
    <p:sldId id="376" r:id="rId98"/>
    <p:sldId id="375" r:id="rId99"/>
    <p:sldId id="379" r:id="rId100"/>
    <p:sldId id="380" r:id="rId101"/>
    <p:sldId id="382" r:id="rId102"/>
    <p:sldId id="381" r:id="rId103"/>
    <p:sldId id="384" r:id="rId104"/>
    <p:sldId id="524" r:id="rId105"/>
    <p:sldId id="481" r:id="rId106"/>
    <p:sldId id="389" r:id="rId107"/>
    <p:sldId id="482" r:id="rId108"/>
    <p:sldId id="387" r:id="rId109"/>
    <p:sldId id="395" r:id="rId110"/>
    <p:sldId id="398" r:id="rId111"/>
    <p:sldId id="399" r:id="rId112"/>
    <p:sldId id="397" r:id="rId113"/>
    <p:sldId id="396" r:id="rId114"/>
    <p:sldId id="393" r:id="rId115"/>
    <p:sldId id="483" r:id="rId116"/>
    <p:sldId id="392" r:id="rId117"/>
    <p:sldId id="401" r:id="rId118"/>
    <p:sldId id="484" r:id="rId119"/>
    <p:sldId id="400" r:id="rId120"/>
    <p:sldId id="391" r:id="rId121"/>
    <p:sldId id="402" r:id="rId122"/>
    <p:sldId id="485" r:id="rId123"/>
    <p:sldId id="486" r:id="rId124"/>
    <p:sldId id="487" r:id="rId125"/>
    <p:sldId id="409" r:id="rId126"/>
    <p:sldId id="406" r:id="rId127"/>
    <p:sldId id="405" r:id="rId128"/>
    <p:sldId id="488" r:id="rId129"/>
    <p:sldId id="310" r:id="rId130"/>
    <p:sldId id="535" r:id="rId131"/>
    <p:sldId id="423" r:id="rId132"/>
    <p:sldId id="425" r:id="rId133"/>
    <p:sldId id="421" r:id="rId134"/>
    <p:sldId id="267" r:id="rId1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E0000"/>
    <a:srgbClr val="700000"/>
    <a:srgbClr val="660066"/>
    <a:srgbClr val="004274"/>
    <a:srgbClr val="00518E"/>
    <a:srgbClr val="3C452F"/>
    <a:srgbClr val="1E128C"/>
    <a:srgbClr val="546242"/>
    <a:srgbClr val="303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99" autoAdjust="0"/>
  </p:normalViewPr>
  <p:slideViewPr>
    <p:cSldViewPr>
      <p:cViewPr>
        <p:scale>
          <a:sx n="118" d="100"/>
          <a:sy n="118" d="100"/>
        </p:scale>
        <p:origin x="-139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E843-1827-4D2A-BC47-8C197CF55CDD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6820-8E64-4678-AABE-9878E677D0D6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1E51-066E-451A-8D10-CCFF64EB281D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9F4A0F-8C45-4D58-BD0C-345638686DBD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8E2-CD29-4519-BEB0-4A75382BDCAC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AFE5-5B3C-4C6B-AA60-FF62CF53EA51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93CB-9A46-4F62-88B9-B56AC1D8869B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39C4-C683-49D3-A0B7-27E7B554B816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C9A-A3DB-4277-8DDD-E720DD49F95D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ACF432-EA67-44CB-A90D-DEBC0FE7567E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EC10-06E4-4E5C-973C-84A80D2C060D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F541A1-0F38-4F2C-ACDA-ABAAC42B4696}" type="datetime1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11559" y="6429950"/>
            <a:ext cx="7799015" cy="14232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3050"/>
            <a:ext cx="8858280" cy="4214842"/>
          </a:xfrm>
        </p:spPr>
        <p:txBody>
          <a:bodyPr>
            <a:noAutofit/>
          </a:bodyPr>
          <a:lstStyle/>
          <a:p>
            <a:pPr algn="r"/>
            <a:r>
              <a:rPr lang="ru-RU" sz="60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  </a:t>
            </a:r>
            <a:br>
              <a:rPr lang="ru-RU" sz="60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ПРИБОРЫ  УЧЕТА.</a:t>
            </a:r>
            <a:br>
              <a:rPr lang="ru-RU" sz="60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знать </a:t>
            </a:r>
            <a:br>
              <a:rPr lang="ru-RU" sz="4400" b="1" i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потребителю?</a:t>
            </a:r>
            <a:endParaRPr lang="ru-RU" sz="44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5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Граждане  - собственники помещений в МКД,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исполнившие  свои обязанности по установке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ОДПУ и ИПУ</a:t>
            </a:r>
            <a:r>
              <a:rPr lang="ru-RU" sz="2400" dirty="0" smtClean="0"/>
              <a:t>, обязаны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допуск</a:t>
            </a:r>
          </a:p>
          <a:p>
            <a:pPr>
              <a:buNone/>
            </a:pPr>
            <a:r>
              <a:rPr lang="ru-RU" sz="2400" dirty="0" smtClean="0"/>
              <a:t>представителей РСО к месту установки прибора учета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и оплатить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 РСО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на его установку:</a:t>
            </a:r>
          </a:p>
          <a:p>
            <a:pPr>
              <a:buNone/>
            </a:pPr>
            <a:r>
              <a:rPr lang="ru-RU" sz="2400" dirty="0" smtClean="0"/>
              <a:t>- равными долями в течение </a:t>
            </a:r>
            <a:r>
              <a:rPr lang="ru-RU" sz="2400" u="sng" dirty="0" smtClean="0"/>
              <a:t>пяти лет</a:t>
            </a:r>
            <a:r>
              <a:rPr lang="ru-RU" sz="2400" dirty="0" smtClean="0"/>
              <a:t>  с даты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их установки;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единовременно</a:t>
            </a:r>
            <a:r>
              <a:rPr lang="ru-RU" sz="2400" dirty="0" smtClean="0"/>
              <a:t> или с меньшим периодом рассрочки.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4.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передаточного числа ИПУ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/>
              <a:t>(число </a:t>
            </a:r>
            <a:r>
              <a:rPr lang="ru-RU" sz="2400" u="sng" dirty="0" smtClean="0"/>
              <a:t>оборотов</a:t>
            </a:r>
            <a:r>
              <a:rPr lang="ru-RU" sz="2400" dirty="0" smtClean="0"/>
              <a:t> диска или миганий электронного</a:t>
            </a:r>
          </a:p>
          <a:p>
            <a:pPr>
              <a:buNone/>
            </a:pPr>
            <a:r>
              <a:rPr lang="ru-RU" sz="2400" dirty="0" smtClean="0"/>
              <a:t>индикатора при потреблении </a:t>
            </a:r>
            <a:r>
              <a:rPr lang="ru-RU" sz="2400" u="sng" dirty="0" smtClean="0"/>
              <a:t>одного</a:t>
            </a:r>
            <a:r>
              <a:rPr lang="ru-RU" sz="2400" dirty="0" smtClean="0"/>
              <a:t> киловатта энергии).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5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Определение намагниченности ИПУ.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/>
              <a:t>В определённых условиях магнитное поле может </a:t>
            </a:r>
          </a:p>
          <a:p>
            <a:pPr>
              <a:buNone/>
            </a:pPr>
            <a:r>
              <a:rPr lang="ru-RU" sz="2400" dirty="0" smtClean="0"/>
              <a:t>не только </a:t>
            </a:r>
            <a:r>
              <a:rPr lang="ru-RU" sz="2400" u="sng" dirty="0" smtClean="0"/>
              <a:t>тормозить</a:t>
            </a:r>
            <a:r>
              <a:rPr lang="ru-RU" sz="2400" dirty="0" smtClean="0"/>
              <a:t>, но и </a:t>
            </a:r>
            <a:r>
              <a:rPr lang="ru-RU" sz="2400" u="sng" dirty="0" smtClean="0"/>
              <a:t>разгонять</a:t>
            </a:r>
            <a:r>
              <a:rPr lang="ru-RU" sz="2400" dirty="0" smtClean="0"/>
              <a:t> диск, что увеличит</a:t>
            </a:r>
          </a:p>
          <a:p>
            <a:pPr>
              <a:buNone/>
            </a:pPr>
            <a:r>
              <a:rPr lang="ru-RU" sz="2400" dirty="0" smtClean="0"/>
              <a:t>размер счетов за потребляемую электроэнергию.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 электроэнергии обяжут заменить, если</a:t>
            </a:r>
            <a:r>
              <a:rPr lang="ru-RU" b="1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-  истёк срок государственной </a:t>
            </a:r>
            <a:r>
              <a:rPr lang="ru-RU" sz="2400" u="sng" dirty="0" smtClean="0"/>
              <a:t>поверки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- обнаружены </a:t>
            </a:r>
            <a:r>
              <a:rPr lang="ru-RU" sz="2400" u="sng" dirty="0" smtClean="0"/>
              <a:t>дефекты</a:t>
            </a:r>
            <a:r>
              <a:rPr lang="ru-RU" sz="2400" dirty="0" smtClean="0"/>
              <a:t> целостности корпуса или</a:t>
            </a:r>
          </a:p>
          <a:p>
            <a:pPr>
              <a:buNone/>
            </a:pPr>
            <a:r>
              <a:rPr lang="ru-RU" sz="2400" dirty="0" smtClean="0"/>
              <a:t>смотрового стекла;</a:t>
            </a:r>
          </a:p>
          <a:p>
            <a:pPr>
              <a:buNone/>
            </a:pPr>
            <a:r>
              <a:rPr lang="ru-RU" sz="2400" dirty="0" smtClean="0"/>
              <a:t>- не работает </a:t>
            </a:r>
            <a:r>
              <a:rPr lang="ru-RU" sz="2400" u="sng" dirty="0" smtClean="0"/>
              <a:t>счётный</a:t>
            </a:r>
            <a:r>
              <a:rPr lang="ru-RU" sz="2400" dirty="0" smtClean="0"/>
              <a:t> механизм;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табло</a:t>
            </a:r>
            <a:r>
              <a:rPr lang="ru-RU" sz="2400" dirty="0" smtClean="0"/>
              <a:t> счётчика неисправно;</a:t>
            </a:r>
          </a:p>
          <a:p>
            <a:pPr>
              <a:buNone/>
            </a:pPr>
            <a:r>
              <a:rPr lang="ru-RU" sz="2400" dirty="0" smtClean="0"/>
              <a:t>- отсутствует </a:t>
            </a:r>
            <a:r>
              <a:rPr lang="ru-RU" sz="2400" u="sng" dirty="0" smtClean="0"/>
              <a:t>пломба</a:t>
            </a:r>
            <a:r>
              <a:rPr lang="ru-RU" sz="2400" dirty="0" smtClean="0"/>
              <a:t> государственной поверки;</a:t>
            </a:r>
          </a:p>
          <a:p>
            <a:pPr>
              <a:buNone/>
            </a:pPr>
            <a:r>
              <a:rPr lang="ru-RU" sz="2400" dirty="0" smtClean="0"/>
              <a:t>- выявлена </a:t>
            </a:r>
            <a:r>
              <a:rPr lang="ru-RU" sz="2400" u="sng" dirty="0" smtClean="0"/>
              <a:t>погрешность</a:t>
            </a:r>
            <a:r>
              <a:rPr lang="ru-RU" sz="2400" dirty="0" smtClean="0"/>
              <a:t> показаний </a:t>
            </a:r>
            <a:r>
              <a:rPr lang="ru-RU" sz="2400" u="sng" dirty="0" smtClean="0"/>
              <a:t>более 10%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класс точности</a:t>
            </a:r>
            <a:r>
              <a:rPr lang="ru-RU" sz="2400" dirty="0" smtClean="0"/>
              <a:t> прибора </a:t>
            </a:r>
            <a:r>
              <a:rPr lang="ru-RU" sz="2400" u="sng" dirty="0" smtClean="0"/>
              <a:t>не соответствует</a:t>
            </a:r>
          </a:p>
          <a:p>
            <a:pPr>
              <a:buNone/>
            </a:pPr>
            <a:r>
              <a:rPr lang="ru-RU" sz="2400" dirty="0" smtClean="0"/>
              <a:t>установленному.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замены счётчика</a:t>
            </a:r>
            <a:r>
              <a:rPr lang="ru-RU" sz="2800" dirty="0" smtClean="0"/>
              <a:t> </a:t>
            </a:r>
            <a:r>
              <a:rPr lang="ru-RU" dirty="0" smtClean="0"/>
              <a:t>следует подать заявку </a:t>
            </a:r>
          </a:p>
          <a:p>
            <a:pPr>
              <a:buNone/>
            </a:pPr>
            <a:r>
              <a:rPr lang="ru-RU" dirty="0" smtClean="0"/>
              <a:t>в специализированную организацию. </a:t>
            </a:r>
          </a:p>
          <a:p>
            <a:pPr>
              <a:buNone/>
            </a:pPr>
            <a:r>
              <a:rPr lang="ru-RU" dirty="0" smtClean="0"/>
              <a:t>В акте  замены  указывается:</a:t>
            </a:r>
          </a:p>
          <a:p>
            <a:pPr>
              <a:buNone/>
            </a:pPr>
            <a:r>
              <a:rPr lang="ru-RU" sz="2400" dirty="0" smtClean="0"/>
              <a:t>- типы снятого и установленного приборов учёта;</a:t>
            </a:r>
          </a:p>
          <a:p>
            <a:pPr>
              <a:buNone/>
            </a:pPr>
            <a:r>
              <a:rPr lang="ru-RU" sz="2400" dirty="0" smtClean="0"/>
              <a:t>- их заводские номера;</a:t>
            </a:r>
          </a:p>
          <a:p>
            <a:pPr>
              <a:buNone/>
            </a:pPr>
            <a:r>
              <a:rPr lang="ru-RU" sz="2400" dirty="0" smtClean="0"/>
              <a:t>- показания;</a:t>
            </a:r>
          </a:p>
          <a:p>
            <a:pPr>
              <a:buNone/>
            </a:pPr>
            <a:r>
              <a:rPr lang="ru-RU" sz="2400" dirty="0" smtClean="0"/>
              <a:t>- причины проведения замены;</a:t>
            </a:r>
          </a:p>
          <a:p>
            <a:pPr>
              <a:buNone/>
            </a:pPr>
            <a:r>
              <a:rPr lang="ru-RU" sz="2400" dirty="0" smtClean="0"/>
              <a:t>- ФИО лица, заменившего счётчик.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замены ИПУ  </a:t>
            </a:r>
            <a:r>
              <a:rPr lang="ru-RU" dirty="0" smtClean="0"/>
              <a:t>собственник  должен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уведомить</a:t>
            </a:r>
            <a:r>
              <a:rPr lang="ru-RU" b="1" i="1" dirty="0" smtClean="0"/>
              <a:t>  </a:t>
            </a:r>
            <a:r>
              <a:rPr lang="ru-RU" dirty="0" smtClean="0"/>
              <a:t>организацию, управляющую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Поверка</a:t>
            </a:r>
            <a:r>
              <a:rPr lang="ru-RU" sz="2800" dirty="0" smtClean="0"/>
              <a:t>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</a:t>
            </a:r>
            <a:r>
              <a:rPr lang="ru-RU" sz="2800" dirty="0" smtClean="0"/>
              <a:t> </a:t>
            </a:r>
            <a:r>
              <a:rPr lang="ru-RU" dirty="0" smtClean="0"/>
              <a:t>- процедура, в ходе которой</a:t>
            </a:r>
          </a:p>
          <a:p>
            <a:pPr>
              <a:buNone/>
            </a:pPr>
            <a:r>
              <a:rPr lang="ru-RU" dirty="0" smtClean="0"/>
              <a:t>подтверждают соответствие   прибора учета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метрологическим требованиям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400" u="sng" dirty="0" smtClean="0">
                <a:solidFill>
                  <a:srgbClr val="0000FF"/>
                </a:solidFill>
              </a:rPr>
              <a:t> ст.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00FF"/>
                </a:solidFill>
              </a:rPr>
              <a:t> Федерального закона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ru-RU" sz="2400" dirty="0" smtClean="0">
                <a:solidFill>
                  <a:srgbClr val="0000FF"/>
                </a:solidFill>
              </a:rPr>
              <a:t>-ФЗ</a:t>
            </a:r>
            <a:r>
              <a:rPr lang="ru-RU" sz="2400" dirty="0" smtClean="0"/>
              <a:t>).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поверке устанавливают, насколько точно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счетчик учитывает коммунальный ресурс.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0056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проверки от поверки: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прибор может быть </a:t>
            </a:r>
            <a:r>
              <a:rPr lang="ru-RU" i="1" u="sng" dirty="0" smtClean="0"/>
              <a:t>работоспособным</a:t>
            </a:r>
            <a:r>
              <a:rPr lang="ru-RU" i="1" dirty="0" smtClean="0"/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но учитывать газ, воду, электричество 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с погрешностью </a:t>
            </a:r>
            <a:r>
              <a:rPr lang="ru-RU" i="1" u="sng" dirty="0" smtClean="0"/>
              <a:t>большей</a:t>
            </a:r>
            <a:r>
              <a:rPr lang="ru-RU" i="1" dirty="0" smtClean="0"/>
              <a:t>, чем это предусмотрено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законодательством.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СВЕДЕНИЯ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Периодической поверке подлежит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экземпляр средства измерений, находящийся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 </a:t>
            </a:r>
            <a:r>
              <a:rPr lang="ru-RU" u="sng" dirty="0" smtClean="0"/>
              <a:t>эксплуатации</a:t>
            </a:r>
            <a:r>
              <a:rPr lang="ru-RU" dirty="0" smtClean="0"/>
              <a:t>, через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установленный</a:t>
            </a:r>
          </a:p>
          <a:p>
            <a:pPr>
              <a:spcAft>
                <a:spcPts val="600"/>
              </a:spcAft>
              <a:buNone/>
            </a:pPr>
            <a:r>
              <a:rPr lang="ru-RU" dirty="0" err="1" smtClean="0"/>
              <a:t>межповерочный</a:t>
            </a:r>
            <a:r>
              <a:rPr lang="ru-RU" dirty="0" smtClean="0"/>
              <a:t>   </a:t>
            </a:r>
            <a:r>
              <a:rPr lang="ru-RU" u="sng" dirty="0" smtClean="0"/>
              <a:t>интервал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/>
              <a:t>Порядка проведения поверки средств измерений,</a:t>
            </a:r>
          </a:p>
          <a:p>
            <a:pPr>
              <a:buNone/>
            </a:pPr>
            <a:r>
              <a:rPr lang="ru-RU" sz="2400" dirty="0" smtClean="0"/>
              <a:t>утвержденного </a:t>
            </a:r>
            <a:r>
              <a:rPr lang="ru-RU" sz="2400" u="sng" dirty="0" smtClean="0">
                <a:solidFill>
                  <a:srgbClr val="0000FF"/>
                </a:solidFill>
              </a:rPr>
              <a:t>приказом </a:t>
            </a:r>
            <a:r>
              <a:rPr lang="ru-RU" sz="2400" u="sng" dirty="0" err="1" smtClean="0">
                <a:solidFill>
                  <a:srgbClr val="0000FF"/>
                </a:solidFill>
              </a:rPr>
              <a:t>Минпромторга</a:t>
            </a:r>
            <a:r>
              <a:rPr lang="ru-RU" sz="2400" u="sng" dirty="0" smtClean="0">
                <a:solidFill>
                  <a:srgbClr val="0000FF"/>
                </a:solidFill>
              </a:rPr>
              <a:t> России №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1815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  <a:r>
              <a:rPr lang="ru-RU" sz="2800" dirty="0" smtClean="0"/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межповерочный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интервал </a:t>
            </a:r>
            <a:r>
              <a:rPr lang="ru-RU" dirty="0" smtClean="0"/>
              <a:t>начинается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даты поверки</a:t>
            </a:r>
            <a:r>
              <a:rPr lang="ru-RU" dirty="0" smtClean="0"/>
              <a:t> на </a:t>
            </a:r>
            <a:r>
              <a:rPr lang="ru-RU" u="sng" dirty="0" smtClean="0"/>
              <a:t>заводе</a:t>
            </a:r>
            <a:r>
              <a:rPr lang="ru-RU" dirty="0" smtClean="0"/>
              <a:t>-изготовителе или,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при отсутствии таковой - с </a:t>
            </a:r>
            <a:r>
              <a:rPr lang="ru-RU" u="sng" dirty="0" smtClean="0"/>
              <a:t>даты изготовления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прибора учета,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 зависимости</a:t>
            </a:r>
            <a:r>
              <a:rPr lang="ru-RU" dirty="0" smtClean="0"/>
              <a:t> от того, когда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он был </a:t>
            </a:r>
            <a:r>
              <a:rPr lang="ru-RU" u="sng" dirty="0" smtClean="0"/>
              <a:t>фактически</a:t>
            </a:r>
            <a:r>
              <a:rPr lang="ru-RU" dirty="0" smtClean="0"/>
              <a:t>  установлен  и  введен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эксплуатацию.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Поверка проводится собственником жилья по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срокам, указанным в паспорте прибора учета.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Истечение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межповерочного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интервала поверки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считается выходом прибором учета из строя</a:t>
            </a:r>
          </a:p>
          <a:p>
            <a:pPr>
              <a:buNone/>
            </a:pPr>
            <a:r>
              <a:rPr lang="ru-RU" sz="2400" i="1" dirty="0" smtClean="0"/>
              <a:t>(</a:t>
            </a:r>
            <a:r>
              <a:rPr lang="ru-RU" sz="2400" i="1" u="sng" dirty="0" err="1" smtClean="0">
                <a:solidFill>
                  <a:srgbClr val="0000FF"/>
                </a:solidFill>
              </a:rPr>
              <a:t>пп</a:t>
            </a:r>
            <a:r>
              <a:rPr lang="ru-RU" sz="2400" i="1" u="sng" dirty="0" smtClean="0">
                <a:solidFill>
                  <a:srgbClr val="0000FF"/>
                </a:solidFill>
              </a:rPr>
              <a:t>. "</a:t>
            </a:r>
            <a:r>
              <a:rPr lang="ru-RU" sz="2400" i="1" u="sng" dirty="0" err="1" smtClean="0">
                <a:solidFill>
                  <a:srgbClr val="0000FF"/>
                </a:solidFill>
              </a:rPr>
              <a:t>д</a:t>
            </a:r>
            <a:r>
              <a:rPr lang="ru-RU" sz="2400" i="1" u="sng" dirty="0" smtClean="0">
                <a:solidFill>
                  <a:srgbClr val="0000FF"/>
                </a:solidFill>
              </a:rPr>
              <a:t>" п. </a:t>
            </a: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81(12)</a:t>
            </a:r>
            <a:r>
              <a:rPr lang="ru-RU" sz="2400" i="1" dirty="0" smtClean="0">
                <a:solidFill>
                  <a:srgbClr val="0000FF"/>
                </a:solidFill>
              </a:rPr>
              <a:t> Правил № 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 обязан:</a:t>
            </a:r>
          </a:p>
          <a:p>
            <a:pPr>
              <a:buNone/>
            </a:pPr>
            <a:r>
              <a:rPr lang="ru-RU" sz="2400" dirty="0" smtClean="0"/>
              <a:t>- отслеживать окончание </a:t>
            </a:r>
            <a:r>
              <a:rPr lang="ru-RU" sz="2400" dirty="0" err="1" smtClean="0"/>
              <a:t>межпроверочного</a:t>
            </a:r>
            <a:r>
              <a:rPr lang="ru-RU" sz="2400" dirty="0" smtClean="0"/>
              <a:t>  периода;</a:t>
            </a:r>
          </a:p>
          <a:p>
            <a:pPr>
              <a:buNone/>
            </a:pPr>
            <a:r>
              <a:rPr lang="ru-RU" sz="2400" dirty="0" smtClean="0"/>
              <a:t>- вовремя обращаться в специализированные </a:t>
            </a:r>
          </a:p>
          <a:p>
            <a:pPr>
              <a:buNone/>
            </a:pPr>
            <a:r>
              <a:rPr lang="ru-RU" sz="2400" dirty="0" smtClean="0"/>
              <a:t>организации, занимающиеся поверкой ИПУ</a:t>
            </a:r>
          </a:p>
          <a:p>
            <a:pPr>
              <a:buNone/>
            </a:pPr>
            <a:r>
              <a:rPr lang="ru-RU" sz="2400" dirty="0" smtClean="0"/>
              <a:t>и выдачей соответствующего акта.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Узнать срок окончания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межповерочного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интервала можно из акта установки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счетчиков или предыдущего акта поверки.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ИМЕЕТ ПРАВО ПРОВОДИТЬ ПОВЕРКУ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ИПУ?</a:t>
            </a:r>
            <a:endParaRPr lang="ru-RU" sz="30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Проводить поверку могут юридические лица и ИП,</a:t>
            </a:r>
          </a:p>
          <a:p>
            <a:pPr>
              <a:buNone/>
            </a:pPr>
            <a:r>
              <a:rPr lang="ru-RU" dirty="0" smtClean="0"/>
              <a:t>имеющие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аттестат государственной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аккредитации </a:t>
            </a:r>
            <a:r>
              <a:rPr lang="ru-RU" dirty="0" smtClean="0"/>
              <a:t>(лицензию) в области обеспечения</a:t>
            </a:r>
          </a:p>
          <a:p>
            <a:pPr>
              <a:buNone/>
            </a:pPr>
            <a:r>
              <a:rPr lang="ru-RU" dirty="0" smtClean="0"/>
              <a:t>единства измерений.</a:t>
            </a:r>
          </a:p>
          <a:p>
            <a:pPr>
              <a:buNone/>
            </a:pPr>
            <a:r>
              <a:rPr lang="ru-RU" dirty="0" smtClean="0"/>
              <a:t>Следует обратить внимание на </a:t>
            </a:r>
            <a:r>
              <a:rPr lang="ru-RU" u="sng" dirty="0" smtClean="0"/>
              <a:t>срок действия</a:t>
            </a:r>
            <a:r>
              <a:rPr lang="ru-RU" dirty="0" smtClean="0"/>
              <a:t> аттестата,</a:t>
            </a:r>
          </a:p>
          <a:p>
            <a:pPr>
              <a:buNone/>
            </a:pPr>
            <a:r>
              <a:rPr lang="ru-RU" dirty="0" smtClean="0"/>
              <a:t>указанный в самом документе. </a:t>
            </a:r>
          </a:p>
          <a:p>
            <a:pPr>
              <a:buNone/>
            </a:pPr>
            <a:r>
              <a:rPr lang="ru-RU" dirty="0" smtClean="0"/>
              <a:t>Проверить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и статус</a:t>
            </a:r>
            <a:r>
              <a:rPr lang="ru-RU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аккредитации</a:t>
            </a:r>
          </a:p>
          <a:p>
            <a:pPr>
              <a:buNone/>
            </a:pPr>
            <a:r>
              <a:rPr lang="ru-RU" dirty="0" smtClean="0"/>
              <a:t>конкретной фирмы можно на сайте Федеральной службы</a:t>
            </a:r>
          </a:p>
          <a:p>
            <a:pPr>
              <a:buNone/>
            </a:pPr>
            <a:r>
              <a:rPr lang="ru-RU" dirty="0" smtClean="0"/>
              <a:t>по аккредитации  </a:t>
            </a:r>
            <a:r>
              <a:rPr lang="ru-RU" u="sng" dirty="0" smtClean="0">
                <a:solidFill>
                  <a:srgbClr val="0000FF"/>
                </a:solidFill>
              </a:rPr>
              <a:t>http://fsa.gov.ru/index/staticview/id/70.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</a:t>
            </a: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В случае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отказа </a:t>
            </a:r>
            <a:r>
              <a:rPr lang="ru-RU" sz="2800" dirty="0" smtClean="0"/>
              <a:t>от оплаты расходов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в </a:t>
            </a:r>
            <a:r>
              <a:rPr lang="ru-RU" sz="2800" u="sng" dirty="0" smtClean="0"/>
              <a:t>добровольном</a:t>
            </a:r>
            <a:r>
              <a:rPr lang="ru-RU" sz="2800" dirty="0" smtClean="0"/>
              <a:t> порядке собственники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должны оплатить понесенные РСО </a:t>
            </a:r>
            <a:r>
              <a:rPr lang="ru-RU" sz="2800" u="sng" dirty="0" smtClean="0"/>
              <a:t>расходы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в связи с </a:t>
            </a:r>
            <a:r>
              <a:rPr lang="ru-RU" sz="2800" u="sng" dirty="0" smtClean="0"/>
              <a:t>необходимостью</a:t>
            </a:r>
            <a:r>
              <a:rPr lang="ru-RU" sz="2800" dirty="0" smtClean="0"/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принудительного</a:t>
            </a:r>
          </a:p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взыскания.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ПОВЕРКА СЧЕТЧИКА ВОДЫ.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Официальный характер  </a:t>
            </a:r>
            <a:r>
              <a:rPr lang="ru-RU" dirty="0" smtClean="0"/>
              <a:t>носит  только</a:t>
            </a:r>
          </a:p>
          <a:p>
            <a:pPr>
              <a:buNone/>
            </a:pPr>
            <a:r>
              <a:rPr lang="ru-RU" dirty="0" smtClean="0"/>
              <a:t>предупреждение от УО, ТСЖ,  кооператива,</a:t>
            </a:r>
          </a:p>
          <a:p>
            <a:pPr>
              <a:buNone/>
            </a:pPr>
            <a:r>
              <a:rPr lang="ru-RU" dirty="0" smtClean="0"/>
              <a:t>у которых имеются </a:t>
            </a:r>
            <a:r>
              <a:rPr lang="ru-RU" u="sng" dirty="0" smtClean="0"/>
              <a:t>все документы </a:t>
            </a:r>
            <a:r>
              <a:rPr lang="ru-RU" dirty="0" smtClean="0"/>
              <a:t>по ИПУ,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При заключении </a:t>
            </a:r>
            <a:r>
              <a:rPr lang="ru-RU" u="sng" dirty="0" smtClean="0"/>
              <a:t>прямых</a:t>
            </a:r>
            <a:r>
              <a:rPr lang="ru-RU" dirty="0" smtClean="0"/>
              <a:t> договоров – и </a:t>
            </a:r>
            <a:r>
              <a:rPr lang="ru-RU" u="sng" dirty="0" smtClean="0"/>
              <a:t>РСО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Организации, управляющие МКД, и РСО ведут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потребителей</a:t>
            </a:r>
            <a:r>
              <a:rPr lang="ru-RU" sz="2400" dirty="0" smtClean="0"/>
              <a:t>, в котором фиксируют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</a:t>
            </a:r>
          </a:p>
          <a:p>
            <a:pPr>
              <a:buNone/>
            </a:pPr>
            <a:r>
              <a:rPr lang="ru-RU" sz="2400" dirty="0" smtClean="0"/>
              <a:t>об установленных в МКД приборах </a:t>
            </a:r>
            <a:r>
              <a:rPr lang="ru-RU" sz="2400" u="sng" dirty="0" smtClean="0"/>
              <a:t>учёта</a:t>
            </a:r>
            <a:r>
              <a:rPr lang="ru-RU" sz="2400" dirty="0" smtClean="0"/>
              <a:t> и сроках </a:t>
            </a:r>
          </a:p>
          <a:p>
            <a:pPr>
              <a:buNone/>
            </a:pPr>
            <a:r>
              <a:rPr lang="ru-RU" sz="2400" dirty="0" smtClean="0"/>
              <a:t>их </a:t>
            </a:r>
            <a:r>
              <a:rPr lang="ru-RU" sz="2400" u="sng" dirty="0" smtClean="0"/>
              <a:t>поверки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срок поверки </a:t>
            </a:r>
            <a:r>
              <a:rPr lang="ru-RU" u="sng" dirty="0" smtClean="0"/>
              <a:t>истекает</a:t>
            </a:r>
            <a:r>
              <a:rPr lang="ru-RU" dirty="0" smtClean="0"/>
              <a:t>, они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информируют</a:t>
            </a:r>
            <a:r>
              <a:rPr lang="ru-RU" dirty="0" smtClean="0"/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об этом владельца счётчика. </a:t>
            </a:r>
          </a:p>
          <a:p>
            <a:pPr>
              <a:buNone/>
            </a:pPr>
            <a:r>
              <a:rPr lang="ru-RU" dirty="0" smtClean="0"/>
              <a:t>В уведомлении указываются </a:t>
            </a:r>
            <a:r>
              <a:rPr lang="ru-RU" u="sng" dirty="0" smtClean="0"/>
              <a:t>дата</a:t>
            </a:r>
            <a:r>
              <a:rPr lang="ru-RU" dirty="0" smtClean="0"/>
              <a:t> следующей</a:t>
            </a:r>
          </a:p>
          <a:p>
            <a:pPr>
              <a:buNone/>
            </a:pPr>
            <a:r>
              <a:rPr lang="ru-RU" dirty="0" smtClean="0"/>
              <a:t>поверки и </a:t>
            </a:r>
            <a:r>
              <a:rPr lang="ru-RU" u="sng" dirty="0" smtClean="0"/>
              <a:t>сроки</a:t>
            </a:r>
            <a:r>
              <a:rPr lang="ru-RU" dirty="0" smtClean="0"/>
              <a:t>, в которые потребителю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необходимо провести эту процедуру.</a:t>
            </a:r>
          </a:p>
          <a:p>
            <a:pPr>
              <a:buNone/>
            </a:pPr>
            <a:r>
              <a:rPr lang="ru-RU" dirty="0" smtClean="0"/>
              <a:t>Уведомления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 размещаться </a:t>
            </a:r>
            <a:r>
              <a:rPr lang="ru-RU" dirty="0" smtClean="0"/>
              <a:t>на платежных </a:t>
            </a:r>
          </a:p>
          <a:p>
            <a:pPr>
              <a:buNone/>
            </a:pPr>
            <a:r>
              <a:rPr lang="ru-RU" dirty="0" smtClean="0"/>
              <a:t>документах (квитанциях).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Поверка счетчиков воды без снятия ИПУ. </a:t>
            </a:r>
          </a:p>
          <a:p>
            <a:pPr>
              <a:buNone/>
            </a:pPr>
            <a:r>
              <a:rPr lang="ru-RU" sz="2400" u="sng" dirty="0" smtClean="0"/>
              <a:t>Специальное</a:t>
            </a:r>
            <a:r>
              <a:rPr lang="ru-RU" sz="2400" dirty="0" smtClean="0"/>
              <a:t> оборудование подключается к крану</a:t>
            </a:r>
          </a:p>
          <a:p>
            <a:pPr>
              <a:buNone/>
            </a:pPr>
            <a:r>
              <a:rPr lang="ru-RU" sz="2400" dirty="0" smtClean="0"/>
              <a:t>и с его помощью делают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контрольный замер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при «проливе» </a:t>
            </a:r>
            <a:r>
              <a:rPr lang="ru-RU" sz="2400" u="sng" dirty="0" smtClean="0"/>
              <a:t>определенного</a:t>
            </a:r>
            <a:r>
              <a:rPr lang="ru-RU" sz="2400" dirty="0" smtClean="0"/>
              <a:t> количества  воды.</a:t>
            </a:r>
          </a:p>
          <a:p>
            <a:pPr>
              <a:buNone/>
            </a:pPr>
            <a:r>
              <a:rPr lang="ru-RU" sz="2400" dirty="0" smtClean="0"/>
              <a:t>Полученные показания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сравниваются</a:t>
            </a:r>
            <a:r>
              <a:rPr lang="ru-RU" sz="2400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с показаниями счетчика. </a:t>
            </a:r>
          </a:p>
          <a:p>
            <a:pPr>
              <a:buNone/>
            </a:pPr>
            <a:r>
              <a:rPr lang="ru-RU" sz="2400" dirty="0" smtClean="0"/>
              <a:t>1) Если поверка </a:t>
            </a:r>
            <a:r>
              <a:rPr lang="ru-RU" sz="2400" u="sng" dirty="0" smtClean="0"/>
              <a:t>подтвердила</a:t>
            </a:r>
            <a:r>
              <a:rPr lang="ru-RU" sz="2400" dirty="0" smtClean="0"/>
              <a:t> работоспособность</a:t>
            </a:r>
          </a:p>
          <a:p>
            <a:pPr>
              <a:buNone/>
            </a:pPr>
            <a:r>
              <a:rPr lang="ru-RU" sz="2400" dirty="0" smtClean="0"/>
              <a:t>счетчика, в </a:t>
            </a:r>
            <a:r>
              <a:rPr lang="ru-RU" sz="2400" u="sng" dirty="0" smtClean="0"/>
              <a:t>паспорте</a:t>
            </a:r>
            <a:r>
              <a:rPr lang="ru-RU" sz="2400" dirty="0" smtClean="0"/>
              <a:t> прибора учета делается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соответствующая запись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2) Если специалист сделает заключение, что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</a:t>
            </a:r>
            <a:r>
              <a:rPr lang="ru-RU" dirty="0" smtClean="0"/>
              <a:t> провести поверку  ИПУ в </a:t>
            </a:r>
            <a:r>
              <a:rPr lang="ru-RU" u="sng" dirty="0" smtClean="0"/>
              <a:t>лаборатории</a:t>
            </a:r>
            <a:r>
              <a:rPr lang="ru-RU" dirty="0" smtClean="0"/>
              <a:t>,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то перед тем, как Вы снимите счетчик и оправите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его на поверку, необходимо </a:t>
            </a:r>
            <a:r>
              <a:rPr lang="ru-RU" u="sng" dirty="0" smtClean="0"/>
              <a:t>уведомить</a:t>
            </a:r>
            <a:r>
              <a:rPr lang="ru-RU" dirty="0" smtClean="0"/>
              <a:t> об этом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организацию, которая </a:t>
            </a:r>
            <a:r>
              <a:rPr lang="ru-RU" u="sng" dirty="0" smtClean="0"/>
              <a:t>управляет</a:t>
            </a:r>
            <a:r>
              <a:rPr lang="ru-RU" dirty="0" smtClean="0"/>
              <a:t> домом.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 представитель должен  снять пломбу с ИПУ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зафиксировать текущие показания счетчика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По окончанию поверочных работ у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потребителя остаются следующие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акт </a:t>
            </a:r>
            <a:r>
              <a:rPr lang="ru-RU" sz="2400" u="sng" dirty="0" smtClean="0"/>
              <a:t>приемки-передачи</a:t>
            </a:r>
            <a:r>
              <a:rPr lang="ru-RU" sz="2400" dirty="0" smtClean="0"/>
              <a:t> выполненных работ;</a:t>
            </a:r>
          </a:p>
          <a:p>
            <a:pPr>
              <a:buNone/>
            </a:pPr>
            <a:r>
              <a:rPr lang="ru-RU" sz="2400" dirty="0" smtClean="0"/>
              <a:t>- договор на осуществление </a:t>
            </a:r>
            <a:r>
              <a:rPr lang="ru-RU" sz="2400" u="sng" dirty="0" smtClean="0"/>
              <a:t>технического обслуживания</a:t>
            </a:r>
          </a:p>
          <a:p>
            <a:pPr>
              <a:buNone/>
            </a:pPr>
            <a:r>
              <a:rPr lang="ru-RU" sz="2400" dirty="0" smtClean="0"/>
              <a:t>водомеров между потребителем и специализированной</a:t>
            </a:r>
          </a:p>
          <a:p>
            <a:pPr>
              <a:buNone/>
            </a:pPr>
            <a:r>
              <a:rPr lang="ru-RU" sz="2400" dirty="0" smtClean="0"/>
              <a:t>организацией (при необходимости);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свидетельство</a:t>
            </a:r>
            <a:r>
              <a:rPr lang="ru-RU" sz="2400" dirty="0" smtClean="0"/>
              <a:t> о поверке. </a:t>
            </a:r>
          </a:p>
          <a:p>
            <a:pPr>
              <a:buNone/>
            </a:pPr>
            <a:r>
              <a:rPr lang="ru-RU" sz="2200" dirty="0" smtClean="0"/>
              <a:t>Его выдают в том случае, если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обнаруженная  погрешность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измерений не выходит за допустимые пределы</a:t>
            </a:r>
            <a:r>
              <a:rPr lang="ru-RU" sz="2200" dirty="0" smtClean="0"/>
              <a:t>, </a:t>
            </a:r>
          </a:p>
          <a:p>
            <a:pPr>
              <a:buNone/>
            </a:pPr>
            <a:r>
              <a:rPr lang="ru-RU" sz="2200" dirty="0" smtClean="0"/>
              <a:t>то есть препятствий к дальнейшей эксплуатации счетчика </a:t>
            </a:r>
          </a:p>
          <a:p>
            <a:pPr>
              <a:buNone/>
            </a:pPr>
            <a:r>
              <a:rPr lang="ru-RU" sz="2200" dirty="0" smtClean="0"/>
              <a:t>не обнаружено</a:t>
            </a:r>
            <a:r>
              <a:rPr lang="ru-RU" sz="2400" dirty="0" smtClean="0"/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-  </a:t>
            </a:r>
            <a:r>
              <a:rPr lang="ru-RU" sz="2400" u="sng" dirty="0" smtClean="0"/>
              <a:t>квитанция</a:t>
            </a:r>
            <a:r>
              <a:rPr lang="ru-RU" sz="2400" dirty="0" smtClean="0"/>
              <a:t> об оплате.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Поверка – платная услуга!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 smtClean="0"/>
              <a:t>Специалист, проводящий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поверку</a:t>
            </a:r>
            <a:r>
              <a:rPr lang="ru-RU" dirty="0" smtClean="0"/>
              <a:t>  ИПУ </a:t>
            </a:r>
            <a:r>
              <a:rPr lang="ru-RU" u="sng" dirty="0" smtClean="0"/>
              <a:t>на дому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должен сразу заполнить все необходимые документы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 экземплярах</a:t>
            </a:r>
            <a:r>
              <a:rPr lang="ru-RU" dirty="0" smtClean="0"/>
              <a:t> – один для себя, а два – для Вас. </a:t>
            </a:r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Свидетельство о поверке должно содержать: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/>
              <a:t>- сведения об </a:t>
            </a:r>
            <a:r>
              <a:rPr lang="ru-RU" sz="2400" u="sng" dirty="0" smtClean="0"/>
              <a:t>исполнителе</a:t>
            </a:r>
            <a:r>
              <a:rPr lang="ru-RU" sz="2400" dirty="0" smtClean="0"/>
              <a:t> поверки;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номере</a:t>
            </a:r>
            <a:r>
              <a:rPr lang="ru-RU" sz="2400" dirty="0" smtClean="0"/>
              <a:t> и </a:t>
            </a:r>
            <a:r>
              <a:rPr lang="ru-RU" sz="2400" u="sng" dirty="0" smtClean="0"/>
              <a:t>сроке</a:t>
            </a:r>
            <a:r>
              <a:rPr lang="ru-RU" sz="2400" dirty="0" smtClean="0"/>
              <a:t> действия </a:t>
            </a:r>
            <a:r>
              <a:rPr lang="ru-RU" sz="2400" u="sng" dirty="0" smtClean="0"/>
              <a:t>аттестата</a:t>
            </a:r>
            <a:r>
              <a:rPr lang="ru-RU" sz="2400" dirty="0" smtClean="0"/>
              <a:t> его аккредитации;</a:t>
            </a:r>
          </a:p>
          <a:p>
            <a:pPr>
              <a:buNone/>
            </a:pPr>
            <a:r>
              <a:rPr lang="ru-RU" sz="2400" dirty="0" smtClean="0"/>
              <a:t>- информация об </a:t>
            </a:r>
            <a:r>
              <a:rPr lang="ru-RU" sz="2400" u="sng" dirty="0" smtClean="0"/>
              <a:t>эталоне</a:t>
            </a:r>
            <a:r>
              <a:rPr lang="ru-RU" sz="2400" dirty="0" smtClean="0"/>
              <a:t>, применяемом при поверке;</a:t>
            </a:r>
          </a:p>
          <a:p>
            <a:pPr>
              <a:buNone/>
            </a:pPr>
            <a:r>
              <a:rPr lang="ru-RU" sz="2400" dirty="0" smtClean="0"/>
              <a:t>- перечень </a:t>
            </a:r>
            <a:r>
              <a:rPr lang="ru-RU" sz="2400" u="sng" dirty="0" smtClean="0"/>
              <a:t>влияющих</a:t>
            </a:r>
            <a:r>
              <a:rPr lang="ru-RU" sz="2400" dirty="0" smtClean="0"/>
              <a:t> на результаты факторов</a:t>
            </a:r>
          </a:p>
          <a:p>
            <a:pPr>
              <a:buNone/>
            </a:pPr>
            <a:r>
              <a:rPr lang="ru-RU" sz="2400" dirty="0" smtClean="0"/>
              <a:t>(температура воздуха и воды, давление, влажность);</a:t>
            </a:r>
          </a:p>
          <a:p>
            <a:pPr>
              <a:buNone/>
            </a:pPr>
            <a:r>
              <a:rPr lang="ru-RU" sz="2400" dirty="0" smtClean="0"/>
              <a:t>- ссылка на </a:t>
            </a:r>
            <a:r>
              <a:rPr lang="ru-RU" sz="2400" u="sng" dirty="0" smtClean="0"/>
              <a:t>нормативные документы</a:t>
            </a:r>
            <a:r>
              <a:rPr lang="ru-RU" sz="2400" dirty="0" smtClean="0"/>
              <a:t> на основании</a:t>
            </a:r>
          </a:p>
          <a:p>
            <a:pPr>
              <a:buNone/>
            </a:pPr>
            <a:r>
              <a:rPr lang="ru-RU" sz="2400" dirty="0" smtClean="0"/>
              <a:t>которых выполнена поверка (</a:t>
            </a:r>
            <a:r>
              <a:rPr lang="ru-RU" sz="2400" dirty="0" err="1" smtClean="0"/>
              <a:t>ГОСТы</a:t>
            </a:r>
            <a:r>
              <a:rPr lang="ru-RU" sz="2400" dirty="0" smtClean="0"/>
              <a:t>, МИ и др.);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заводской</a:t>
            </a:r>
            <a:r>
              <a:rPr lang="ru-RU" sz="2400" dirty="0" smtClean="0"/>
              <a:t> номер прибора учета;</a:t>
            </a:r>
          </a:p>
          <a:p>
            <a:pPr>
              <a:buNone/>
            </a:pPr>
            <a:r>
              <a:rPr lang="ru-RU" sz="2400" dirty="0" smtClean="0"/>
              <a:t>- серия и номер знака </a:t>
            </a:r>
            <a:r>
              <a:rPr lang="ru-RU" sz="2400" u="sng" dirty="0" smtClean="0"/>
              <a:t>предыдущей</a:t>
            </a:r>
            <a:r>
              <a:rPr lang="ru-RU" sz="2400" dirty="0" smtClean="0"/>
              <a:t> поверки.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214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 этом документе должна быть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сотрудника </a:t>
            </a:r>
            <a:r>
              <a:rPr lang="ru-RU" dirty="0" smtClean="0"/>
              <a:t>компании, проводящего поверку</a:t>
            </a:r>
          </a:p>
          <a:p>
            <a:pPr>
              <a:buNone/>
            </a:pPr>
            <a:r>
              <a:rPr lang="ru-RU" dirty="0" smtClean="0"/>
              <a:t>и 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поверительное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клеймо</a:t>
            </a:r>
            <a:r>
              <a:rPr lang="ru-RU" dirty="0" smtClean="0"/>
              <a:t>  (это оттиск,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содержащий индивидуальный шифр). 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Вместо этого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оттиска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может использоваться</a:t>
            </a:r>
          </a:p>
          <a:p>
            <a:pPr>
              <a:buNone/>
            </a:pP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голографическая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наклейка со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штрих-кодом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/>
              <a:t>1) Если потребуете, Вам 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 выдать копию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поверочного протокола. 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Копии</a:t>
            </a:r>
            <a:r>
              <a:rPr lang="ru-RU" dirty="0" smtClean="0"/>
              <a:t>  этих документов необходимо </a:t>
            </a:r>
            <a:r>
              <a:rPr lang="ru-RU" u="sng" dirty="0" smtClean="0"/>
              <a:t>передать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  управляющую компанию, ТСЖ или РСО</a:t>
            </a:r>
          </a:p>
          <a:p>
            <a:pPr>
              <a:buNone/>
            </a:pPr>
            <a:r>
              <a:rPr lang="ru-RU" dirty="0" smtClean="0"/>
              <a:t>(в зависимости от того, кто  является исполнителем</a:t>
            </a:r>
          </a:p>
          <a:p>
            <a:pPr>
              <a:buNone/>
            </a:pPr>
            <a:r>
              <a:rPr lang="ru-RU" dirty="0" smtClean="0"/>
              <a:t>коммунальной услуги).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После того, как счетчик был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поверен</a:t>
            </a:r>
            <a:r>
              <a:rPr lang="ru-RU" dirty="0" smtClean="0"/>
              <a:t>, признан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годным </a:t>
            </a:r>
            <a:r>
              <a:rPr lang="ru-RU" dirty="0" smtClean="0"/>
              <a:t>и снова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</a:t>
            </a:r>
            <a:r>
              <a:rPr lang="ru-RU" dirty="0" smtClean="0"/>
              <a:t> на место, нужно будет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вызвать представителя исполнителя, чтобы  он: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поставил </a:t>
            </a:r>
            <a:r>
              <a:rPr lang="ru-RU" u="sng" dirty="0" smtClean="0"/>
              <a:t>пломбу</a:t>
            </a:r>
            <a:r>
              <a:rPr lang="ru-RU" dirty="0" smtClean="0"/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-проверил наличие </a:t>
            </a:r>
            <a:r>
              <a:rPr lang="ru-RU" u="sng" dirty="0" smtClean="0"/>
              <a:t>клейма</a:t>
            </a:r>
            <a:r>
              <a:rPr lang="ru-RU" dirty="0" smtClean="0"/>
              <a:t> (знака) поверки,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 зафиксировал </a:t>
            </a:r>
            <a:r>
              <a:rPr lang="ru-RU" u="sng" dirty="0" smtClean="0"/>
              <a:t>текущие</a:t>
            </a:r>
            <a:r>
              <a:rPr lang="ru-RU" dirty="0" smtClean="0"/>
              <a:t> показания прибора учета.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предоставлении рассрочки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расходы на установку</a:t>
            </a:r>
          </a:p>
          <a:p>
            <a:pPr>
              <a:buNone/>
            </a:pPr>
            <a:r>
              <a:rPr lang="ru-RU" sz="2400" dirty="0" smtClean="0"/>
              <a:t>приборов учета подлежат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увеличению на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сумму процентов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более</a:t>
            </a:r>
            <a:r>
              <a:rPr lang="ru-RU" sz="2400" dirty="0" smtClean="0"/>
              <a:t>  чем в размере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ставки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рефинансирования</a:t>
            </a:r>
            <a:r>
              <a:rPr lang="ru-RU" sz="2400" dirty="0" smtClean="0"/>
              <a:t> Центрального банка РФ,</a:t>
            </a:r>
          </a:p>
          <a:p>
            <a:pPr>
              <a:buNone/>
            </a:pPr>
            <a:r>
              <a:rPr lang="ru-RU" sz="2400" dirty="0" smtClean="0"/>
              <a:t>действующей </a:t>
            </a:r>
            <a:r>
              <a:rPr lang="ru-RU" sz="2400" u="sng" dirty="0" smtClean="0"/>
              <a:t>на дату начисления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СВЕДЕНИЮ.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/>
              <a:t>С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17.12.2018</a:t>
            </a:r>
            <a:r>
              <a:rPr lang="ru-RU" sz="2400" dirty="0" smtClean="0"/>
              <a:t>   ставка рефинансирования ЦБ РФ </a:t>
            </a:r>
          </a:p>
          <a:p>
            <a:pPr>
              <a:buNone/>
            </a:pPr>
            <a:r>
              <a:rPr lang="ru-RU" sz="2400" dirty="0" smtClean="0"/>
              <a:t>установлена в размере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7,75 %</a:t>
            </a:r>
            <a:r>
              <a:rPr lang="ru-RU" sz="2400" dirty="0" smtClean="0"/>
              <a:t> годовых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Информация ЦБ от 14.12.2018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случае выявления факта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неисправности</a:t>
            </a:r>
            <a:r>
              <a:rPr lang="ru-RU" dirty="0" smtClean="0"/>
              <a:t> ИПУ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представитель  организации, которая проводила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поверку, должен указать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поверочном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/>
              <a:t>данные о его </a:t>
            </a:r>
            <a:r>
              <a:rPr lang="ru-RU" u="sng" dirty="0" smtClean="0"/>
              <a:t>непригодности</a:t>
            </a:r>
            <a:r>
              <a:rPr lang="ru-RU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к дальнейшей эксплуатации</a:t>
            </a:r>
            <a:r>
              <a:rPr lang="ru-RU" i="1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учета считается вышедшим из строя </a:t>
            </a:r>
          </a:p>
          <a:p>
            <a:pPr>
              <a:buNone/>
            </a:pPr>
            <a:r>
              <a:rPr lang="ru-RU" dirty="0" smtClean="0"/>
              <a:t>в следующих случаях </a:t>
            </a: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(12)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Правил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а) </a:t>
            </a:r>
            <a:r>
              <a:rPr lang="ru-RU" sz="2400" u="sng" dirty="0" err="1" smtClean="0"/>
              <a:t>неотображения</a:t>
            </a:r>
            <a:r>
              <a:rPr lang="ru-RU" sz="2400" dirty="0" smtClean="0"/>
              <a:t> приборами учета </a:t>
            </a:r>
            <a:r>
              <a:rPr lang="ru-RU" sz="2400" u="sng" dirty="0" smtClean="0"/>
              <a:t>результатов</a:t>
            </a:r>
          </a:p>
          <a:p>
            <a:pPr>
              <a:buNone/>
            </a:pPr>
            <a:r>
              <a:rPr lang="ru-RU" sz="2400" dirty="0" smtClean="0"/>
              <a:t>измерений;</a:t>
            </a:r>
          </a:p>
          <a:p>
            <a:pPr>
              <a:buNone/>
            </a:pPr>
            <a:r>
              <a:rPr lang="ru-RU" sz="2400" dirty="0" smtClean="0"/>
              <a:t>б) нарушения контрольных </a:t>
            </a:r>
            <a:r>
              <a:rPr lang="ru-RU" sz="2400" u="sng" dirty="0" smtClean="0"/>
              <a:t>пломб</a:t>
            </a:r>
            <a:r>
              <a:rPr lang="ru-RU" sz="2400" dirty="0" smtClean="0"/>
              <a:t> и (или) </a:t>
            </a:r>
            <a:r>
              <a:rPr lang="ru-RU" sz="2400" u="sng" dirty="0" smtClean="0"/>
              <a:t>знаков</a:t>
            </a:r>
          </a:p>
          <a:p>
            <a:pPr>
              <a:buNone/>
            </a:pPr>
            <a:r>
              <a:rPr lang="ru-RU" sz="2400" dirty="0" smtClean="0"/>
              <a:t>поверки;</a:t>
            </a:r>
          </a:p>
          <a:p>
            <a:pPr>
              <a:buNone/>
            </a:pPr>
            <a:r>
              <a:rPr lang="ru-RU" sz="2400" dirty="0" smtClean="0"/>
              <a:t>в) механического </a:t>
            </a:r>
            <a:r>
              <a:rPr lang="ru-RU" sz="2400" u="sng" dirty="0" smtClean="0"/>
              <a:t>повреждения</a:t>
            </a:r>
            <a:r>
              <a:rPr lang="ru-RU" sz="2400" dirty="0" smtClean="0"/>
              <a:t> прибора учета;</a:t>
            </a:r>
          </a:p>
          <a:p>
            <a:pPr>
              <a:buNone/>
            </a:pPr>
            <a:r>
              <a:rPr lang="ru-RU" sz="2400" dirty="0" smtClean="0"/>
              <a:t>г) превышения </a:t>
            </a:r>
            <a:r>
              <a:rPr lang="ru-RU" sz="2400" u="sng" dirty="0" smtClean="0"/>
              <a:t>допустимой</a:t>
            </a:r>
            <a:r>
              <a:rPr lang="ru-RU" sz="2400" dirty="0" smtClean="0"/>
              <a:t> погрешности показаний</a:t>
            </a:r>
          </a:p>
          <a:p>
            <a:pPr>
              <a:buNone/>
            </a:pPr>
            <a:r>
              <a:rPr lang="ru-RU" sz="2400" dirty="0" smtClean="0"/>
              <a:t>прибора учета;</a:t>
            </a:r>
          </a:p>
          <a:p>
            <a:pPr>
              <a:buNone/>
            </a:pPr>
            <a:r>
              <a:rPr lang="ru-RU" sz="2400" dirty="0" err="1" smtClean="0"/>
              <a:t>д</a:t>
            </a:r>
            <a:r>
              <a:rPr lang="ru-RU" sz="2400" dirty="0" smtClean="0"/>
              <a:t>) истечения </a:t>
            </a:r>
            <a:r>
              <a:rPr lang="ru-RU" sz="2400" u="sng" dirty="0" err="1" smtClean="0"/>
              <a:t>межповерочного</a:t>
            </a:r>
            <a:r>
              <a:rPr lang="ru-RU" sz="2400" dirty="0" smtClean="0"/>
              <a:t> интервала поверки</a:t>
            </a:r>
          </a:p>
          <a:p>
            <a:pPr>
              <a:buNone/>
            </a:pPr>
            <a:r>
              <a:rPr lang="ru-RU" sz="2400" dirty="0" smtClean="0"/>
              <a:t>приборов учета.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СВЕДЕНИЮ.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Антимагнитная  пломба </a:t>
            </a:r>
            <a:r>
              <a:rPr lang="ru-RU" sz="2400" i="1" dirty="0" smtClean="0"/>
              <a:t>- </a:t>
            </a:r>
            <a:r>
              <a:rPr lang="ru-RU" sz="2400" dirty="0" smtClean="0"/>
              <a:t>самоклеющаяся пластина </a:t>
            </a:r>
          </a:p>
          <a:p>
            <a:pPr>
              <a:buNone/>
            </a:pPr>
            <a:r>
              <a:rPr lang="ru-RU" sz="2400" dirty="0" smtClean="0"/>
              <a:t>с капсулой, внутри которой находится вещество, </a:t>
            </a:r>
          </a:p>
          <a:p>
            <a:pPr>
              <a:buNone/>
            </a:pPr>
            <a:r>
              <a:rPr lang="ru-RU" sz="2400" u="sng" dirty="0" smtClean="0"/>
              <a:t>реагирующее</a:t>
            </a:r>
            <a:r>
              <a:rPr lang="ru-RU" sz="2400" dirty="0" smtClean="0"/>
              <a:t> на магнит. </a:t>
            </a:r>
          </a:p>
          <a:p>
            <a:pPr>
              <a:buNone/>
            </a:pPr>
            <a:r>
              <a:rPr lang="ru-RU" sz="2400" dirty="0" smtClean="0"/>
              <a:t>При этом реакция происходит на магниты, которые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взаимодействовали</a:t>
            </a:r>
            <a:r>
              <a:rPr lang="ru-RU" sz="2400" i="1" dirty="0" smtClean="0"/>
              <a:t> </a:t>
            </a:r>
            <a:r>
              <a:rPr lang="ru-RU" sz="2400" dirty="0" smtClean="0"/>
              <a:t>со счетчиком на расстоянии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3 до 5 сантиметров</a:t>
            </a:r>
            <a:r>
              <a:rPr lang="ru-RU" sz="2400" i="1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При взаимодействии 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магнитом</a:t>
            </a:r>
            <a:r>
              <a:rPr lang="ru-RU" sz="2400" i="1" dirty="0" smtClean="0"/>
              <a:t> индикатор </a:t>
            </a:r>
            <a:r>
              <a:rPr lang="ru-RU" sz="2400" i="1" u="sng" dirty="0" smtClean="0"/>
              <a:t>чернеет</a:t>
            </a:r>
            <a:r>
              <a:rPr lang="ru-RU" sz="2400" i="1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Это  будет являться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доказательством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того,</a:t>
            </a:r>
          </a:p>
          <a:p>
            <a:pPr>
              <a:buNone/>
            </a:pPr>
            <a:r>
              <a:rPr lang="ru-RU" sz="2400" dirty="0" smtClean="0"/>
              <a:t>что было совершено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вмешательство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в работу ИПУ.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пытайтесь сорвать пломбу, а потом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 ее приклеить. </a:t>
            </a:r>
          </a:p>
          <a:p>
            <a:pPr>
              <a:buNone/>
            </a:pPr>
            <a:r>
              <a:rPr lang="ru-RU" sz="2400" dirty="0" smtClean="0"/>
              <a:t>При попытке оторвать пломбы  они отделяются</a:t>
            </a:r>
          </a:p>
          <a:p>
            <a:pPr>
              <a:buNone/>
            </a:pPr>
            <a:r>
              <a:rPr lang="ru-RU" sz="2400" u="sng" dirty="0" smtClean="0"/>
              <a:t>неравномерно</a:t>
            </a:r>
            <a:r>
              <a:rPr lang="ru-RU" sz="2400" dirty="0" smtClean="0"/>
              <a:t> и внутренний рисунок отделяется </a:t>
            </a:r>
          </a:p>
          <a:p>
            <a:pPr>
              <a:buNone/>
            </a:pPr>
            <a:r>
              <a:rPr lang="ru-RU" sz="2400" dirty="0" smtClean="0"/>
              <a:t>по специальному алгоритму -  </a:t>
            </a:r>
            <a:r>
              <a:rPr lang="ru-RU" sz="2400" u="sng" dirty="0" smtClean="0"/>
              <a:t>часть</a:t>
            </a:r>
            <a:r>
              <a:rPr lang="ru-RU" sz="2400" dirty="0" smtClean="0"/>
              <a:t> клеящего слоя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останется </a:t>
            </a:r>
            <a:r>
              <a:rPr lang="ru-RU" sz="2400" u="sng" dirty="0" smtClean="0"/>
              <a:t>на приборе</a:t>
            </a:r>
            <a:r>
              <a:rPr lang="ru-RU" sz="2400" dirty="0" smtClean="0"/>
              <a:t> учета, а </a:t>
            </a:r>
            <a:r>
              <a:rPr lang="ru-RU" sz="2400" u="sng" dirty="0" smtClean="0"/>
              <a:t>часть</a:t>
            </a:r>
            <a:r>
              <a:rPr lang="ru-RU" sz="2400" dirty="0" smtClean="0"/>
              <a:t> на </a:t>
            </a:r>
            <a:r>
              <a:rPr lang="ru-RU" sz="2400" u="sng" dirty="0" smtClean="0"/>
              <a:t>наклейке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Так же при </a:t>
            </a:r>
            <a:r>
              <a:rPr lang="ru-RU" sz="2400" u="sng" dirty="0" smtClean="0"/>
              <a:t>отклеивании</a:t>
            </a:r>
            <a:r>
              <a:rPr lang="ru-RU" sz="2400" dirty="0" smtClean="0"/>
              <a:t> на большинстве из них </a:t>
            </a:r>
          </a:p>
          <a:p>
            <a:pPr>
              <a:buNone/>
            </a:pPr>
            <a:r>
              <a:rPr lang="ru-RU" sz="2400" dirty="0" smtClean="0"/>
              <a:t>начинает виднеться </a:t>
            </a:r>
            <a:r>
              <a:rPr lang="ru-RU" sz="2400" u="sng" dirty="0" smtClean="0"/>
              <a:t>надпись</a:t>
            </a:r>
            <a:r>
              <a:rPr lang="ru-RU" sz="2400" dirty="0" smtClean="0"/>
              <a:t> «вскрыто» и т.п.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Замена прибора учета проводится при наличии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одного из следующих обстоятельств: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была проведена проверка (поверка) счетчика и он был признан </a:t>
            </a:r>
            <a:r>
              <a:rPr lang="ru-RU" u="sng" dirty="0" smtClean="0"/>
              <a:t>негодным</a:t>
            </a:r>
            <a:r>
              <a:rPr lang="ru-RU" dirty="0" smtClean="0"/>
              <a:t> для использования;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по технической документации на  прибор учета его </a:t>
            </a:r>
            <a:r>
              <a:rPr lang="ru-RU" u="sng" dirty="0" smtClean="0"/>
              <a:t>пора менять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- собственник  квартиры решил сменить  ИПУ на </a:t>
            </a:r>
            <a:r>
              <a:rPr lang="ru-RU" u="sng" dirty="0" smtClean="0"/>
              <a:t>более новый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частые причины  поломки счетчиков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механическое</a:t>
            </a:r>
            <a:r>
              <a:rPr lang="ru-RU" sz="2400" dirty="0" smtClean="0"/>
              <a:t> повреждение;</a:t>
            </a:r>
          </a:p>
          <a:p>
            <a:pPr>
              <a:buNone/>
            </a:pPr>
            <a:r>
              <a:rPr lang="ru-RU" sz="2400" dirty="0" smtClean="0"/>
              <a:t>- последствие </a:t>
            </a:r>
            <a:r>
              <a:rPr lang="ru-RU" sz="2400" u="sng" dirty="0" smtClean="0"/>
              <a:t>неправильного</a:t>
            </a:r>
            <a:r>
              <a:rPr lang="ru-RU" sz="2400" dirty="0" smtClean="0"/>
              <a:t> монтажа;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деформация</a:t>
            </a:r>
            <a:r>
              <a:rPr lang="ru-RU" sz="2400" dirty="0" smtClean="0"/>
              <a:t> механизма из-за присутствия в воде</a:t>
            </a:r>
          </a:p>
          <a:p>
            <a:pPr>
              <a:buNone/>
            </a:pPr>
            <a:r>
              <a:rPr lang="ru-RU" sz="2400" dirty="0" smtClean="0"/>
              <a:t>абразива, мусора и ржавчины; </a:t>
            </a:r>
          </a:p>
          <a:p>
            <a:pPr>
              <a:buNone/>
            </a:pPr>
            <a:r>
              <a:rPr lang="ru-RU" sz="2400" dirty="0" smtClean="0"/>
              <a:t>- постоянная работа с </a:t>
            </a:r>
            <a:r>
              <a:rPr lang="ru-RU" sz="2400" u="sng" dirty="0" smtClean="0"/>
              <a:t>высокими</a:t>
            </a:r>
            <a:r>
              <a:rPr lang="ru-RU" sz="2400" dirty="0" smtClean="0"/>
              <a:t> температурами (для</a:t>
            </a:r>
          </a:p>
          <a:p>
            <a:pPr>
              <a:buNone/>
            </a:pPr>
            <a:r>
              <a:rPr lang="ru-RU" sz="2400" dirty="0" smtClean="0"/>
              <a:t>ИПУ горячей воды); </a:t>
            </a:r>
          </a:p>
          <a:p>
            <a:pPr>
              <a:buNone/>
            </a:pPr>
            <a:r>
              <a:rPr lang="ru-RU" sz="2400" dirty="0" smtClean="0"/>
              <a:t>- резкие </a:t>
            </a:r>
            <a:r>
              <a:rPr lang="ru-RU" sz="2400" u="sng" dirty="0" smtClean="0"/>
              <a:t>перепады</a:t>
            </a:r>
            <a:r>
              <a:rPr lang="ru-RU" sz="2400" dirty="0" smtClean="0"/>
              <a:t> давления в системе водоснабжения;</a:t>
            </a:r>
          </a:p>
          <a:p>
            <a:pPr>
              <a:buNone/>
            </a:pPr>
            <a:r>
              <a:rPr lang="ru-RU" sz="2400" dirty="0" smtClean="0"/>
              <a:t>- попытка </a:t>
            </a:r>
            <a:r>
              <a:rPr lang="ru-RU" sz="2400" u="sng" dirty="0" smtClean="0"/>
              <a:t>вмешательства</a:t>
            </a:r>
            <a:r>
              <a:rPr lang="ru-RU" sz="2400" dirty="0" smtClean="0"/>
              <a:t> в работу устройства с целью</a:t>
            </a:r>
          </a:p>
          <a:p>
            <a:pPr>
              <a:buNone/>
            </a:pPr>
            <a:r>
              <a:rPr lang="ru-RU" sz="2400" u="sng" dirty="0" smtClean="0"/>
              <a:t>искажения</a:t>
            </a:r>
            <a:r>
              <a:rPr lang="ru-RU" sz="2400" dirty="0" smtClean="0"/>
              <a:t> показаний и т.д.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/>
              <a:t>1) При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выходе из строя ИПУ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собственник обязан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незамедлительно</a:t>
            </a:r>
            <a:r>
              <a:rPr lang="ru-RU" b="1" dirty="0" smtClean="0"/>
              <a:t>  </a:t>
            </a:r>
            <a:r>
              <a:rPr lang="ru-RU" dirty="0" smtClean="0"/>
              <a:t>уведомить об этом исполнителя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коммунальных услуг. </a:t>
            </a:r>
          </a:p>
          <a:p>
            <a:pPr>
              <a:buNone/>
            </a:pPr>
            <a:r>
              <a:rPr lang="ru-RU" dirty="0" smtClean="0"/>
              <a:t>2) Срок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устранения выявленной неисправности</a:t>
            </a:r>
          </a:p>
          <a:p>
            <a:pPr>
              <a:buNone/>
            </a:pPr>
            <a:r>
              <a:rPr lang="ru-RU" dirty="0" smtClean="0"/>
              <a:t>(осуществление ремонта, замены) ИПУ -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суток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/>
              <a:t>с момента </a:t>
            </a:r>
            <a:r>
              <a:rPr lang="ru-RU" u="sng" dirty="0" smtClean="0"/>
              <a:t>выявления</a:t>
            </a:r>
            <a:r>
              <a:rPr lang="ru-RU" dirty="0" smtClean="0"/>
              <a:t> неисправности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81(13)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Правил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3) Если требуется проведение </a:t>
            </a:r>
            <a:r>
              <a:rPr lang="ru-RU" u="sng" dirty="0" smtClean="0"/>
              <a:t>демонтажа</a:t>
            </a:r>
            <a:r>
              <a:rPr lang="ru-RU" dirty="0" smtClean="0"/>
              <a:t> прибора</a:t>
            </a:r>
          </a:p>
          <a:p>
            <a:pPr>
              <a:buNone/>
            </a:pPr>
            <a:r>
              <a:rPr lang="ru-RU" dirty="0" smtClean="0"/>
              <a:t>учета, исполнитель извещается о проведении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указанных работ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чем за 2 рабочих дня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4) Если факт поломки </a:t>
            </a:r>
            <a:r>
              <a:rPr lang="ru-RU" u="sng" dirty="0" smtClean="0"/>
              <a:t>скрыт</a:t>
            </a:r>
            <a:r>
              <a:rPr lang="ru-RU" dirty="0" smtClean="0"/>
              <a:t>, то действие</a:t>
            </a:r>
          </a:p>
          <a:p>
            <a:pPr>
              <a:buNone/>
            </a:pPr>
            <a:r>
              <a:rPr lang="ru-RU" dirty="0" smtClean="0"/>
              <a:t>потребителя будет расценивается как </a:t>
            </a:r>
          </a:p>
          <a:p>
            <a:pPr>
              <a:buNone/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безучетное</a:t>
            </a:r>
            <a:r>
              <a:rPr lang="ru-RU" dirty="0" smtClean="0"/>
              <a:t>  потребление ресурсов со всеми</a:t>
            </a:r>
          </a:p>
          <a:p>
            <a:pPr>
              <a:buNone/>
            </a:pPr>
            <a:r>
              <a:rPr lang="ru-RU" dirty="0" smtClean="0"/>
              <a:t>вытекающими </a:t>
            </a:r>
            <a:r>
              <a:rPr lang="ru-RU" u="sng" dirty="0" smtClean="0"/>
              <a:t>последствиями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8634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Демонтаж</a:t>
            </a:r>
            <a:r>
              <a:rPr lang="ru-RU" sz="2800" dirty="0" smtClean="0"/>
              <a:t> прибора учета, а также его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последующий монтаж</a:t>
            </a:r>
            <a:r>
              <a:rPr lang="ru-RU" sz="2800" dirty="0" smtClean="0"/>
              <a:t> выполняются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присутствии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представителей исполнителя!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ЗАМЕНА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910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НЕДОБРОСОВЕСТНЫЕ  ПОТРЕБИТЕЛИ:</a:t>
            </a:r>
          </a:p>
          <a:p>
            <a:pPr>
              <a:buNone/>
            </a:pPr>
            <a:r>
              <a:rPr lang="ru-RU" dirty="0" smtClean="0"/>
              <a:t>- не хотят устанавливать ИПУ. Особенно это актуально, если в квартире никто не зарегистрирован, а проживает несколько человек;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забывают ежемесячно передавать исполнителю показания ИПУ;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намеренно занижают эти показания;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не обращают внимания на уведомления УО, ТСЖ, кооператива об окончании </a:t>
            </a:r>
            <a:r>
              <a:rPr lang="ru-RU" dirty="0" err="1" smtClean="0"/>
              <a:t>межповерочного</a:t>
            </a:r>
            <a:r>
              <a:rPr lang="ru-RU" dirty="0" smtClean="0"/>
              <a:t> интервала;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не допускают представителей исполнителя для проверки и снятия показаний ИПУ и т.д.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Ста́вка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рефинанси́рования</a:t>
            </a:r>
            <a:r>
              <a:rPr lang="ru-RU" sz="2400" i="1" dirty="0" smtClean="0"/>
              <a:t> </a:t>
            </a:r>
            <a:r>
              <a:rPr lang="ru-RU" dirty="0" smtClean="0"/>
              <a:t>(ключевая ставка) –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размер процентов в годовом исчислении,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подлежащий уплате центральному банку страны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за кредиты,  которые центральный банк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предоставил  кредитным организациям</a:t>
            </a:r>
            <a:r>
              <a:rPr lang="ru-RU" sz="24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Википедия</a:t>
            </a:r>
            <a:r>
              <a:rPr lang="ru-RU" sz="2400" dirty="0" smtClean="0"/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500" dirty="0" smtClean="0"/>
              <a:t>) Совету МКД желательно вести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индивидуального потребления</a:t>
            </a:r>
            <a:r>
              <a:rPr lang="ru-RU" sz="2500" dirty="0" smtClean="0"/>
              <a:t> коммунальных </a:t>
            </a:r>
          </a:p>
          <a:p>
            <a:pPr>
              <a:buNone/>
            </a:pPr>
            <a:r>
              <a:rPr lang="ru-RU" sz="2500" dirty="0" smtClean="0"/>
              <a:t>ресурсов в доме, не забывая указать в таблице учета</a:t>
            </a:r>
          </a:p>
          <a:p>
            <a:pPr>
              <a:spcAft>
                <a:spcPts val="1200"/>
              </a:spcAft>
              <a:buNone/>
            </a:pPr>
            <a:r>
              <a:rPr lang="ru-RU" sz="2500" u="sng" dirty="0" smtClean="0"/>
              <a:t>количество</a:t>
            </a:r>
            <a:r>
              <a:rPr lang="ru-RU" sz="2500" dirty="0" smtClean="0"/>
              <a:t> проживающих в каждой квартире.</a:t>
            </a:r>
          </a:p>
          <a:p>
            <a:pPr>
              <a:buNone/>
            </a:pPr>
            <a:r>
              <a:rPr lang="ru-RU" sz="2500" dirty="0" smtClean="0"/>
              <a:t>2)  Вместе с УО снимите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</a:t>
            </a:r>
            <a:r>
              <a:rPr lang="ru-RU" sz="2500" dirty="0" smtClean="0"/>
              <a:t> со всех ИПУ,</a:t>
            </a:r>
          </a:p>
          <a:p>
            <a:pPr>
              <a:buNone/>
            </a:pPr>
            <a:r>
              <a:rPr lang="ru-RU" sz="2500" dirty="0" smtClean="0"/>
              <a:t>к которым удастся получить </a:t>
            </a:r>
            <a:r>
              <a:rPr lang="ru-RU" sz="2500" u="sng" dirty="0" smtClean="0"/>
              <a:t>доступ</a:t>
            </a:r>
            <a:r>
              <a:rPr lang="ru-RU" sz="2500" dirty="0" smtClean="0"/>
              <a:t>.  </a:t>
            </a:r>
          </a:p>
          <a:p>
            <a:pPr>
              <a:buNone/>
            </a:pPr>
            <a:r>
              <a:rPr lang="ru-RU" sz="2500" dirty="0" smtClean="0"/>
              <a:t>Данные обхода используйте  в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анализе  потребления</a:t>
            </a:r>
            <a:r>
              <a:rPr lang="ru-RU" sz="2500" dirty="0" smtClean="0"/>
              <a:t>. </a:t>
            </a:r>
          </a:p>
          <a:p>
            <a:pPr>
              <a:buNone/>
            </a:pPr>
            <a:r>
              <a:rPr lang="ru-RU" sz="2500" dirty="0" smtClean="0"/>
              <a:t>Такой анализ в дальнейшем поможет определить</a:t>
            </a:r>
          </a:p>
          <a:p>
            <a:pPr>
              <a:buNone/>
            </a:pPr>
            <a:r>
              <a:rPr lang="ru-RU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квартиры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/>
              <a:t>3) Обратите особое внимание на помещения,</a:t>
            </a:r>
          </a:p>
          <a:p>
            <a:pPr>
              <a:buNone/>
            </a:pPr>
            <a:r>
              <a:rPr lang="ru-RU" sz="2500" dirty="0" smtClean="0"/>
              <a:t>в которых потребление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минимальное</a:t>
            </a:r>
            <a:r>
              <a:rPr lang="ru-RU" sz="2500" dirty="0" smtClean="0"/>
              <a:t>  или вовсе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отсутствует</a:t>
            </a:r>
            <a:r>
              <a:rPr lang="ru-RU" sz="2500" dirty="0" smtClean="0"/>
              <a:t>, хотя проживает </a:t>
            </a:r>
            <a:r>
              <a:rPr lang="ru-RU" sz="2500" u="sng" dirty="0" smtClean="0"/>
              <a:t>несколько</a:t>
            </a:r>
            <a:r>
              <a:rPr lang="ru-RU" sz="2500" dirty="0" smtClean="0"/>
              <a:t> человек.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Минимальным потреблением можно считать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1 куб. м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воды или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5–10 кВт/ч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электроэнергии в месяц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 протяжении длительного периода времени. </a:t>
            </a:r>
          </a:p>
          <a:p>
            <a:pPr>
              <a:buNone/>
            </a:pPr>
            <a:r>
              <a:rPr lang="ru-RU" sz="2500" dirty="0" smtClean="0"/>
              <a:t>4) Большая разница между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переданными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показаниями</a:t>
            </a:r>
            <a:r>
              <a:rPr lang="ru-RU" sz="2500" dirty="0" smtClean="0"/>
              <a:t> ИПУ и 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среднемесячным объемом</a:t>
            </a:r>
          </a:p>
          <a:p>
            <a:pPr>
              <a:buNone/>
            </a:pPr>
            <a:r>
              <a:rPr lang="ru-RU" sz="2500" dirty="0" smtClean="0"/>
              <a:t>потребления  - повод проверить </a:t>
            </a:r>
            <a:r>
              <a:rPr lang="ru-RU" sz="2500" u="sng" dirty="0" smtClean="0"/>
              <a:t>достоверность</a:t>
            </a:r>
          </a:p>
          <a:p>
            <a:pPr>
              <a:buNone/>
            </a:pPr>
            <a:r>
              <a:rPr lang="ru-RU" sz="2500" dirty="0" smtClean="0"/>
              <a:t>показаний ИПУ.</a:t>
            </a:r>
          </a:p>
          <a:p>
            <a:pPr>
              <a:spcAft>
                <a:spcPts val="1800"/>
              </a:spcAft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>
              <a:buNone/>
            </a:pPr>
            <a:r>
              <a:rPr lang="ru-RU" sz="2500" dirty="0" smtClean="0"/>
              <a:t>5)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Фиксируйте</a:t>
            </a:r>
            <a:r>
              <a:rPr lang="ru-RU" sz="2500" dirty="0" smtClean="0"/>
              <a:t> факты недобросовестности</a:t>
            </a:r>
          </a:p>
          <a:p>
            <a:pPr>
              <a:spcAft>
                <a:spcPts val="1800"/>
              </a:spcAft>
              <a:buNone/>
            </a:pPr>
            <a:r>
              <a:rPr lang="ru-RU" sz="2500" dirty="0" smtClean="0"/>
              <a:t>потребителя  актами  и используйте фотосъемку.</a:t>
            </a:r>
          </a:p>
          <a:p>
            <a:pPr>
              <a:buNone/>
            </a:pPr>
            <a:r>
              <a:rPr lang="ru-RU" sz="2500" dirty="0" smtClean="0"/>
              <a:t>6) Если вы </a:t>
            </a:r>
            <a:r>
              <a:rPr lang="ru-RU" sz="2500" u="sng" dirty="0" smtClean="0"/>
              <a:t>не выявили</a:t>
            </a:r>
            <a:r>
              <a:rPr lang="ru-RU" sz="2500" dirty="0" smtClean="0"/>
              <a:t> занижения показаний ИПУ </a:t>
            </a:r>
          </a:p>
          <a:p>
            <a:pPr>
              <a:buNone/>
            </a:pPr>
            <a:r>
              <a:rPr lang="ru-RU" sz="2500" dirty="0" smtClean="0"/>
              <a:t>или магнитов на ИПУ, обследуйте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внутридомовые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</a:t>
            </a:r>
            <a:r>
              <a:rPr lang="ru-RU" sz="2500" dirty="0" smtClean="0"/>
              <a:t>МКД - нет ли </a:t>
            </a:r>
            <a:r>
              <a:rPr lang="ru-RU" sz="2500" u="sng" dirty="0" smtClean="0"/>
              <a:t>утечек</a:t>
            </a:r>
            <a:r>
              <a:rPr lang="ru-RU" sz="2500" dirty="0" smtClean="0"/>
              <a:t> и </a:t>
            </a:r>
            <a:r>
              <a:rPr lang="ru-RU" sz="2500" u="sng" dirty="0" smtClean="0"/>
              <a:t>несанкционированных</a:t>
            </a:r>
          </a:p>
          <a:p>
            <a:pPr>
              <a:buNone/>
            </a:pPr>
            <a:r>
              <a:rPr lang="ru-RU" sz="2500" dirty="0" smtClean="0"/>
              <a:t>подключений в подвале.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СВЕДЕНИЮ</a:t>
            </a:r>
            <a:r>
              <a:rPr lang="ru-RU" b="1" u="sng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i="1" dirty="0" err="1" smtClean="0"/>
              <a:t>Безучетное</a:t>
            </a:r>
            <a:r>
              <a:rPr lang="ru-RU" b="1" i="1" dirty="0" smtClean="0"/>
              <a:t> потребление газа, электроэнергии</a:t>
            </a:r>
          </a:p>
          <a:p>
            <a:pPr>
              <a:buNone/>
            </a:pPr>
            <a:r>
              <a:rPr lang="ru-RU" b="1" i="1" dirty="0" smtClean="0"/>
              <a:t>облагается административным штрафом 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/>
              <a:t>в размере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10 000-15 000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/>
              <a:t>руб. </a:t>
            </a:r>
          </a:p>
          <a:p>
            <a:pPr>
              <a:buNone/>
            </a:pPr>
            <a:r>
              <a:rPr lang="ru-RU" b="1" i="1" dirty="0" smtClean="0"/>
              <a:t>При </a:t>
            </a:r>
            <a:r>
              <a:rPr lang="ru-RU" b="1" i="1" u="sng" dirty="0" smtClean="0"/>
              <a:t>доказанном</a:t>
            </a:r>
            <a:r>
              <a:rPr lang="ru-RU" b="1" i="1" dirty="0" smtClean="0"/>
              <a:t> причинении ущерба на сумму </a:t>
            </a:r>
          </a:p>
          <a:p>
            <a:pPr>
              <a:buNone/>
            </a:pPr>
            <a:r>
              <a:rPr lang="ru-RU" b="1" i="1" dirty="0" smtClean="0"/>
              <a:t>более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250 000</a:t>
            </a:r>
            <a:r>
              <a:rPr lang="ru-RU" b="1" i="1" dirty="0" smtClean="0"/>
              <a:t>  руб. деяние квалифицируется </a:t>
            </a:r>
          </a:p>
          <a:p>
            <a:pPr>
              <a:buNone/>
            </a:pPr>
            <a:r>
              <a:rPr lang="ru-RU" b="1" i="1" dirty="0" smtClean="0"/>
              <a:t>как уголовное преступление </a:t>
            </a: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ст.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165</a:t>
            </a:r>
            <a:r>
              <a:rPr lang="ru-RU" sz="2400" u="sng" dirty="0" smtClean="0">
                <a:solidFill>
                  <a:srgbClr val="0000FF"/>
                </a:solidFill>
              </a:rPr>
              <a:t> УК РФ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143248"/>
            <a:ext cx="8496944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36780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7209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400" b="1" u="sng" dirty="0" smtClean="0">
                <a:solidFill>
                  <a:srgbClr val="0000FF"/>
                </a:solidFill>
              </a:rPr>
              <a:t>Ч.</a:t>
            </a:r>
            <a:r>
              <a:rPr lang="ru-RU" sz="3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400" b="1" u="sng" dirty="0" smtClean="0">
                <a:solidFill>
                  <a:srgbClr val="0000FF"/>
                </a:solidFill>
              </a:rPr>
              <a:t> ст.</a:t>
            </a:r>
            <a:r>
              <a:rPr lang="ru-RU" sz="3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9.16</a:t>
            </a:r>
            <a:r>
              <a:rPr lang="ru-RU" sz="3400" b="1" dirty="0" smtClean="0">
                <a:solidFill>
                  <a:srgbClr val="0000FF"/>
                </a:solidFill>
              </a:rPr>
              <a:t>  </a:t>
            </a:r>
            <a:r>
              <a:rPr lang="ru-RU" sz="3400" b="1" dirty="0" err="1" smtClean="0">
                <a:solidFill>
                  <a:srgbClr val="0000FF"/>
                </a:solidFill>
              </a:rPr>
              <a:t>КоАП</a:t>
            </a:r>
            <a:r>
              <a:rPr lang="ru-RU" sz="3400" b="1" dirty="0" smtClean="0">
                <a:solidFill>
                  <a:srgbClr val="0000FF"/>
                </a:solidFill>
              </a:rPr>
              <a:t> РФ.</a:t>
            </a:r>
          </a:p>
          <a:p>
            <a:pPr>
              <a:buNone/>
            </a:pPr>
            <a:r>
              <a:rPr lang="ru-RU" dirty="0" smtClean="0"/>
              <a:t>Необоснованный отказ или уклонение организации,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обязанной</a:t>
            </a:r>
            <a:r>
              <a:rPr lang="ru-RU" b="1" i="1" dirty="0" smtClean="0"/>
              <a:t> </a:t>
            </a:r>
            <a:r>
              <a:rPr lang="ru-RU" dirty="0" smtClean="0"/>
              <a:t>осуществлять</a:t>
            </a:r>
          </a:p>
          <a:p>
            <a:pPr>
              <a:buNone/>
            </a:pPr>
            <a:r>
              <a:rPr lang="ru-RU" dirty="0" smtClean="0"/>
              <a:t>деятельность</a:t>
            </a:r>
            <a:r>
              <a:rPr lang="ru-RU" b="1" i="1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установке, замене, эксплуатации  приборов учета</a:t>
            </a:r>
          </a:p>
          <a:p>
            <a:pPr>
              <a:buNone/>
            </a:pPr>
            <a:r>
              <a:rPr lang="ru-RU" dirty="0" smtClean="0"/>
              <a:t>используемых энергетических ресурсов, снабжение которыми  или передачу </a:t>
            </a:r>
          </a:p>
          <a:p>
            <a:pPr>
              <a:buNone/>
            </a:pPr>
            <a:r>
              <a:rPr lang="ru-RU" dirty="0" smtClean="0"/>
              <a:t>которых они </a:t>
            </a:r>
            <a:r>
              <a:rPr lang="ru-RU" u="sng" dirty="0" smtClean="0"/>
              <a:t>осуществляют</a:t>
            </a:r>
            <a:r>
              <a:rPr lang="ru-RU" dirty="0" smtClean="0"/>
              <a:t>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заключения </a:t>
            </a:r>
            <a:r>
              <a:rPr lang="ru-RU" dirty="0" smtClean="0"/>
              <a:t>соответствующего  договора </a:t>
            </a:r>
          </a:p>
          <a:p>
            <a:pPr>
              <a:buNone/>
            </a:pPr>
            <a:r>
              <a:rPr lang="ru-RU" dirty="0" smtClean="0"/>
              <a:t>и (или) от его исполнения, а равно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</a:t>
            </a:r>
            <a:r>
              <a:rPr lang="ru-RU" dirty="0" smtClean="0"/>
              <a:t> установленного порядка его</a:t>
            </a:r>
          </a:p>
          <a:p>
            <a:pPr>
              <a:buNone/>
            </a:pPr>
            <a:r>
              <a:rPr lang="ru-RU" dirty="0" smtClean="0"/>
              <a:t>заключения либо несоблюдение такой организацией установленных для нее </a:t>
            </a:r>
          </a:p>
          <a:p>
            <a:pPr>
              <a:buNone/>
            </a:pPr>
            <a:r>
              <a:rPr lang="ru-RU" dirty="0" smtClean="0"/>
              <a:t>в качестве обязательных требований об установке, о замене, об эксплуатации</a:t>
            </a:r>
          </a:p>
          <a:p>
            <a:pPr>
              <a:buNone/>
            </a:pPr>
            <a:r>
              <a:rPr lang="ru-RU" dirty="0" smtClean="0"/>
              <a:t>приборов учета используемых энергетических  ресурсов -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влечет наложение административного штрафа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на должностных лиц в размере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dirty="0" smtClean="0"/>
              <a:t>рублей; </a:t>
            </a:r>
          </a:p>
          <a:p>
            <a:pPr>
              <a:buNone/>
            </a:pPr>
            <a:r>
              <a:rPr lang="ru-RU" dirty="0" smtClean="0"/>
              <a:t>- на лиц, осуществляющих предпринимательскую деятельность без образования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юридического лица, 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dirty="0" smtClean="0"/>
              <a:t>рублей; </a:t>
            </a:r>
          </a:p>
          <a:p>
            <a:pPr>
              <a:buNone/>
            </a:pPr>
            <a:r>
              <a:rPr lang="ru-RU" dirty="0" smtClean="0"/>
              <a:t>- на юридических лиц 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50 000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  </a:t>
            </a:r>
            <a:r>
              <a:rPr lang="ru-RU" b="1" i="1" dirty="0" smtClean="0"/>
              <a:t>рублей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57158" y="1524000"/>
            <a:ext cx="8501122" cy="483395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Ненадлежащая эксплуатация  приборов учета.</a:t>
            </a:r>
          </a:p>
          <a:p>
            <a:pPr>
              <a:buNone/>
            </a:pPr>
            <a:r>
              <a:rPr lang="ru-RU" dirty="0" smtClean="0"/>
              <a:t>РСО в течении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двух месяцев </a:t>
            </a:r>
            <a:r>
              <a:rPr lang="ru-RU" dirty="0" smtClean="0"/>
              <a:t>обязаны приступить 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u="sng" dirty="0" smtClean="0"/>
              <a:t>эксплуатации</a:t>
            </a:r>
            <a:r>
              <a:rPr lang="ru-RU" dirty="0" smtClean="0"/>
              <a:t> приборов учета с </a:t>
            </a:r>
            <a:r>
              <a:rPr lang="ru-RU" u="sng" dirty="0" smtClean="0"/>
              <a:t>отнесением</a:t>
            </a:r>
          </a:p>
          <a:p>
            <a:pPr>
              <a:buNone/>
            </a:pPr>
            <a:r>
              <a:rPr lang="ru-RU" dirty="0" smtClean="0"/>
              <a:t>понесенных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расходов</a:t>
            </a:r>
            <a:r>
              <a:rPr lang="ru-RU" dirty="0" smtClean="0"/>
              <a:t> на собственников этих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приборов учета:</a:t>
            </a:r>
          </a:p>
          <a:p>
            <a:pPr>
              <a:buNone/>
            </a:pPr>
            <a:r>
              <a:rPr lang="ru-RU" sz="2200" dirty="0" smtClean="0"/>
              <a:t>- при выявлении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фактов невыполнения</a:t>
            </a:r>
          </a:p>
          <a:p>
            <a:pPr>
              <a:buNone/>
            </a:pPr>
            <a:r>
              <a:rPr lang="ru-RU" sz="2200" dirty="0" smtClean="0"/>
              <a:t>собственниками приборов учета обязанности </a:t>
            </a:r>
          </a:p>
          <a:p>
            <a:pPr>
              <a:buNone/>
            </a:pPr>
            <a:r>
              <a:rPr lang="ru-RU" sz="2200" dirty="0" smtClean="0"/>
              <a:t>по обеспечению </a:t>
            </a:r>
            <a:r>
              <a:rPr lang="ru-RU" sz="2200" u="sng" dirty="0" smtClean="0"/>
              <a:t>надлежащей</a:t>
            </a:r>
            <a:r>
              <a:rPr lang="ru-RU" sz="2200" dirty="0" smtClean="0"/>
              <a:t> эксплуатации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/>
              <a:t>приборов;</a:t>
            </a:r>
          </a:p>
          <a:p>
            <a:pPr>
              <a:buNone/>
            </a:pPr>
            <a:r>
              <a:rPr lang="ru-RU" sz="2200" dirty="0" smtClean="0"/>
              <a:t>-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неустранении</a:t>
            </a:r>
            <a:r>
              <a:rPr lang="ru-RU" sz="2200" dirty="0" smtClean="0"/>
              <a:t> такого невыполнения.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Собственники обязаны обеспечить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допуск РСО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приборам учета</a:t>
            </a:r>
            <a:r>
              <a:rPr lang="ru-RU" dirty="0" smtClean="0"/>
              <a:t> и оплатить расходы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указанных организаций на их </a:t>
            </a:r>
            <a:r>
              <a:rPr lang="ru-RU" u="sng" dirty="0" smtClean="0"/>
              <a:t>эксплуатацию</a:t>
            </a:r>
            <a:r>
              <a:rPr lang="ru-RU" dirty="0" smtClean="0"/>
              <a:t>,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а в случае </a:t>
            </a:r>
            <a:r>
              <a:rPr lang="ru-RU" u="sng" dirty="0" smtClean="0"/>
              <a:t>отказа</a:t>
            </a:r>
            <a:r>
              <a:rPr lang="ru-RU" dirty="0" smtClean="0"/>
              <a:t> от оплаты расходов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добровольном порядке </a:t>
            </a:r>
            <a:r>
              <a:rPr lang="ru-RU" dirty="0" smtClean="0"/>
              <a:t>оплатить также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понесенные расходы</a:t>
            </a:r>
            <a:r>
              <a:rPr lang="ru-RU" dirty="0" smtClean="0"/>
              <a:t> в связи с необходимостью </a:t>
            </a:r>
          </a:p>
          <a:p>
            <a:pPr>
              <a:spcAft>
                <a:spcPts val="600"/>
              </a:spcAft>
              <a:buNone/>
            </a:pPr>
            <a:r>
              <a:rPr lang="ru-RU" u="sng" dirty="0" smtClean="0"/>
              <a:t>принудительного</a:t>
            </a:r>
            <a:r>
              <a:rPr lang="ru-RU" dirty="0" smtClean="0"/>
              <a:t> взыскания.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ОБРАТИТЕ 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/>
              <a:t>1</a:t>
            </a:r>
            <a:r>
              <a:rPr lang="ru-RU" sz="2500" i="1" dirty="0" smtClean="0"/>
              <a:t>) За установку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ОДПУ</a:t>
            </a:r>
            <a:r>
              <a:rPr lang="ru-RU" sz="2500" i="1" dirty="0" smtClean="0"/>
              <a:t> отвечают </a:t>
            </a:r>
            <a:r>
              <a:rPr lang="ru-RU" sz="2500" i="1" u="sng" dirty="0" smtClean="0"/>
              <a:t>управляющие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500" i="1" u="sng" dirty="0" smtClean="0"/>
              <a:t>организации</a:t>
            </a:r>
            <a:r>
              <a:rPr lang="ru-RU" sz="2500" i="1" dirty="0" smtClean="0"/>
              <a:t> (УО, ТСЖ, кооператив) и РСО.</a:t>
            </a:r>
            <a:endParaRPr lang="ru-RU" sz="2500" dirty="0" smtClean="0"/>
          </a:p>
          <a:p>
            <a:pPr>
              <a:spcBef>
                <a:spcPts val="0"/>
              </a:spcBef>
              <a:buNone/>
            </a:pPr>
            <a:r>
              <a:rPr lang="ru-RU" sz="2500" i="1" dirty="0" smtClean="0"/>
              <a:t>2) За установку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</a:t>
            </a:r>
            <a:r>
              <a:rPr lang="ru-RU" sz="2500" i="1" dirty="0" smtClean="0"/>
              <a:t> – </a:t>
            </a:r>
            <a:r>
              <a:rPr lang="ru-RU" sz="2500" i="1" u="sng" dirty="0" smtClean="0"/>
              <a:t>собственники</a:t>
            </a:r>
            <a:r>
              <a:rPr lang="ru-RU" sz="2500" i="1" dirty="0" smtClean="0"/>
              <a:t> квартир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500" i="1" dirty="0" smtClean="0"/>
              <a:t>(</a:t>
            </a: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5 ст. 13</a:t>
            </a:r>
            <a:r>
              <a:rPr lang="ru-RU" sz="2500" i="1" dirty="0" smtClean="0">
                <a:solidFill>
                  <a:srgbClr val="0000FF"/>
                </a:solidFill>
              </a:rPr>
              <a:t>  Закона 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261-ФЗ</a:t>
            </a:r>
            <a:r>
              <a:rPr lang="ru-RU" sz="2500" i="1" dirty="0" smtClean="0"/>
              <a:t>).</a:t>
            </a:r>
            <a:endParaRPr lang="ru-RU" sz="2500" dirty="0" smtClean="0"/>
          </a:p>
          <a:p>
            <a:pPr>
              <a:spcBef>
                <a:spcPts val="0"/>
              </a:spcBef>
              <a:buNone/>
            </a:pPr>
            <a:r>
              <a:rPr lang="ru-RU" sz="2500" b="1" i="1" dirty="0" smtClean="0"/>
              <a:t>3)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Надлежащая техническая эксплуатация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сохранность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smtClean="0"/>
              <a:t>и своевременная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замена ИПУ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500" i="1" dirty="0" smtClean="0"/>
              <a:t>должны быть обеспечены </a:t>
            </a:r>
            <a:r>
              <a:rPr lang="ru-RU" sz="2500" i="1" u="sng" dirty="0" smtClean="0"/>
              <a:t>собственником</a:t>
            </a:r>
            <a:r>
              <a:rPr lang="ru-RU" sz="2500" i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500" i="1" dirty="0" smtClean="0"/>
              <a:t>жилого/нежилого помещения в МКД</a:t>
            </a:r>
          </a:p>
          <a:p>
            <a:pPr>
              <a:spcBef>
                <a:spcPts val="0"/>
              </a:spcBef>
              <a:buNone/>
            </a:pPr>
            <a:r>
              <a:rPr lang="ru-RU" sz="2500" i="1" dirty="0" smtClean="0"/>
              <a:t>(</a:t>
            </a: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п.81</a:t>
            </a:r>
            <a:r>
              <a:rPr lang="ru-RU" sz="2500" i="1" dirty="0" smtClean="0">
                <a:solidFill>
                  <a:srgbClr val="0000FF"/>
                </a:solidFill>
              </a:rPr>
              <a:t> Правил  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№354</a:t>
            </a:r>
            <a:r>
              <a:rPr lang="ru-RU" sz="2500" i="1" dirty="0" smtClean="0"/>
              <a:t>).</a:t>
            </a:r>
            <a:endParaRPr lang="ru-RU" sz="25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новостройках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/>
              <a:t>жилые  помещения  должны</a:t>
            </a:r>
          </a:p>
          <a:p>
            <a:pPr>
              <a:buNone/>
            </a:pPr>
            <a:r>
              <a:rPr lang="ru-RU" dirty="0" smtClean="0"/>
              <a:t>вводиться  в  эксплуатацию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ИПУ</a:t>
            </a:r>
            <a:r>
              <a:rPr lang="ru-RU" b="1" dirty="0" smtClean="0"/>
              <a:t>  </a:t>
            </a:r>
            <a:r>
              <a:rPr lang="ru-RU" dirty="0" smtClean="0"/>
              <a:t>всех</a:t>
            </a:r>
          </a:p>
          <a:p>
            <a:pPr>
              <a:buNone/>
            </a:pPr>
            <a:r>
              <a:rPr lang="ru-RU" dirty="0" smtClean="0"/>
              <a:t>коммунальных ресурсов, которые поставляются 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в МКД (воды, электричества и тепловой энергии). </a:t>
            </a:r>
          </a:p>
          <a:p>
            <a:pPr>
              <a:buNone/>
            </a:pPr>
            <a:r>
              <a:rPr lang="ru-RU" dirty="0" smtClean="0"/>
              <a:t>Собственники при осмотре помещений </a:t>
            </a:r>
            <a:r>
              <a:rPr lang="ru-RU" u="sng" dirty="0" smtClean="0"/>
              <a:t>должны</a:t>
            </a:r>
          </a:p>
          <a:p>
            <a:pPr>
              <a:buNone/>
            </a:pPr>
            <a:r>
              <a:rPr lang="ru-RU" dirty="0" smtClean="0"/>
              <a:t>обязательно обращать на это внимание и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подписывать передаточный акт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их отсутствии</a:t>
            </a:r>
            <a:r>
              <a:rPr lang="ru-RU" b="1" dirty="0" smtClean="0"/>
              <a:t>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 в новостройке: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/>
              <a:t>1) </a:t>
            </a:r>
            <a:r>
              <a:rPr lang="ru-RU" dirty="0" smtClean="0"/>
              <a:t>Если счетчик  установлен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лестничной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клетке</a:t>
            </a:r>
            <a:r>
              <a:rPr lang="ru-RU" i="1" dirty="0" smtClean="0"/>
              <a:t>, </a:t>
            </a:r>
            <a:r>
              <a:rPr lang="ru-RU" dirty="0" smtClean="0"/>
              <a:t>надо его внимательно </a:t>
            </a:r>
            <a:r>
              <a:rPr lang="ru-RU" u="sng" dirty="0" smtClean="0"/>
              <a:t>осмотреть</a:t>
            </a:r>
            <a:r>
              <a:rPr lang="ru-RU" dirty="0" smtClean="0"/>
              <a:t>  -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ли повреждений</a:t>
            </a:r>
            <a:r>
              <a:rPr lang="ru-RU" i="1" dirty="0" smtClean="0"/>
              <a:t>?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Механическое повреждение прибора </a:t>
            </a:r>
            <a:r>
              <a:rPr lang="ru-RU" dirty="0" smtClean="0"/>
              <a:t>- причина, </a:t>
            </a:r>
          </a:p>
          <a:p>
            <a:pPr>
              <a:buNone/>
            </a:pPr>
            <a:r>
              <a:rPr lang="ru-RU" dirty="0" smtClean="0"/>
              <a:t>по которому счетчик может быть признан</a:t>
            </a:r>
          </a:p>
          <a:p>
            <a:pPr>
              <a:buNone/>
            </a:pPr>
            <a:r>
              <a:rPr lang="ru-RU" u="sng" dirty="0" smtClean="0"/>
              <a:t>вышедшим</a:t>
            </a:r>
            <a:r>
              <a:rPr lang="ru-RU" dirty="0" smtClean="0"/>
              <a:t> из строя.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Основополагающим является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принцип добросовестности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Constantia" pitchFamily="18" charset="0"/>
              </a:rPr>
              <a:t>гражданского законодательства (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п.3 ст.1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latin typeface="Constantia" pitchFamily="18" charset="0"/>
              </a:rPr>
              <a:t>ГК РФ</a:t>
            </a:r>
            <a:r>
              <a:rPr lang="ru-RU" sz="2400" dirty="0" smtClean="0">
                <a:latin typeface="Constantia" pitchFamily="18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При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установлении, осуществлении и защите 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гражданских прав  и при исполнении гражданских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обязанностей участники гражданских правоотношений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должны </a:t>
            </a:r>
            <a:r>
              <a:rPr lang="ru-RU" sz="2400" dirty="0" smtClean="0">
                <a:latin typeface="Constantia" pitchFamily="18" charset="0"/>
              </a:rPr>
              <a:t>действовать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добросовестно.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Никто не вправе извлекать преимущество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 своего  незаконного или недобросовестного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поведения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  <a:r>
              <a:rPr lang="ru-RU" sz="2800" dirty="0" smtClean="0">
                <a:latin typeface="Constantia" pitchFamily="18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 4 ст. 1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Constantia" pitchFamily="18" charset="0"/>
              </a:rPr>
              <a:t>ГК РФ</a:t>
            </a:r>
            <a:r>
              <a:rPr lang="ru-RU" sz="2800" dirty="0" smtClean="0">
                <a:latin typeface="Constantia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2) </a:t>
            </a:r>
            <a:r>
              <a:rPr lang="ru-RU" dirty="0" smtClean="0"/>
              <a:t>В новых домах с «</a:t>
            </a:r>
            <a:r>
              <a:rPr lang="ru-RU" u="sng" dirty="0" smtClean="0"/>
              <a:t>горизонтальной</a:t>
            </a:r>
            <a:r>
              <a:rPr lang="ru-RU" dirty="0" smtClean="0"/>
              <a:t>» разводкой </a:t>
            </a:r>
          </a:p>
          <a:p>
            <a:pPr>
              <a:buNone/>
            </a:pPr>
            <a:r>
              <a:rPr lang="ru-RU" dirty="0" smtClean="0"/>
              <a:t>труб отопления счетчики тепла нередко ставят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снаружи</a:t>
            </a:r>
            <a:r>
              <a:rPr lang="ru-RU" i="1" dirty="0" smtClean="0"/>
              <a:t>, </a:t>
            </a:r>
            <a:r>
              <a:rPr lang="ru-RU" dirty="0" smtClean="0"/>
              <a:t>на входе в квартиру. </a:t>
            </a:r>
          </a:p>
          <a:p>
            <a:pPr>
              <a:buNone/>
            </a:pPr>
            <a:r>
              <a:rPr lang="ru-RU" dirty="0" smtClean="0"/>
              <a:t>Если  ИПУ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  проектом </a:t>
            </a:r>
            <a:r>
              <a:rPr lang="ru-RU" dirty="0" smtClean="0"/>
              <a:t>на дом</a:t>
            </a:r>
            <a:r>
              <a:rPr lang="ru-RU" i="1" dirty="0" smtClean="0"/>
              <a:t>, </a:t>
            </a:r>
          </a:p>
          <a:p>
            <a:pPr>
              <a:buNone/>
            </a:pPr>
            <a:r>
              <a:rPr lang="ru-RU" dirty="0" smtClean="0"/>
              <a:t>но</a:t>
            </a:r>
            <a:r>
              <a:rPr lang="ru-RU" i="1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установлен </a:t>
            </a:r>
            <a:r>
              <a:rPr lang="ru-RU" i="1" dirty="0" smtClean="0"/>
              <a:t>– </a:t>
            </a:r>
            <a:r>
              <a:rPr lang="ru-RU" dirty="0" smtClean="0"/>
              <a:t>это повод предъявить</a:t>
            </a:r>
          </a:p>
          <a:p>
            <a:pPr>
              <a:buNone/>
            </a:pPr>
            <a:r>
              <a:rPr lang="ru-RU" u="sng" dirty="0" smtClean="0"/>
              <a:t>претензию</a:t>
            </a:r>
            <a:r>
              <a:rPr lang="ru-RU" dirty="0" smtClean="0"/>
              <a:t> застройщику и </a:t>
            </a:r>
            <a:r>
              <a:rPr lang="ru-RU" u="sng" dirty="0" smtClean="0"/>
              <a:t>не подписывать</a:t>
            </a:r>
          </a:p>
          <a:p>
            <a:pPr>
              <a:buNone/>
            </a:pPr>
            <a:r>
              <a:rPr lang="ru-RU" dirty="0" smtClean="0"/>
              <a:t>документы о приемке квартиры до тех пор, </a:t>
            </a:r>
          </a:p>
          <a:p>
            <a:pPr>
              <a:buNone/>
            </a:pPr>
            <a:r>
              <a:rPr lang="ru-RU" dirty="0" smtClean="0"/>
              <a:t>пока прибор учета не будет установлен.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3) </a:t>
            </a:r>
            <a:r>
              <a:rPr lang="ru-RU" dirty="0" smtClean="0"/>
              <a:t>Вместе </a:t>
            </a:r>
            <a:r>
              <a:rPr lang="ru-RU" u="sng" dirty="0" smtClean="0"/>
              <a:t>с ключами</a:t>
            </a:r>
            <a:r>
              <a:rPr lang="ru-RU" dirty="0" smtClean="0"/>
              <a:t> от квартиры Вам должны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выдать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паспорта</a:t>
            </a:r>
            <a:r>
              <a:rPr lang="ru-RU" i="1" dirty="0" smtClean="0"/>
              <a:t> </a:t>
            </a:r>
            <a:r>
              <a:rPr lang="ru-RU" dirty="0" smtClean="0"/>
              <a:t>на все  установленные ИПУ. </a:t>
            </a:r>
          </a:p>
          <a:p>
            <a:pPr>
              <a:buNone/>
            </a:pPr>
            <a:r>
              <a:rPr lang="ru-RU" dirty="0" smtClean="0"/>
              <a:t>В них указаны: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u="sng" dirty="0" smtClean="0"/>
              <a:t>номера</a:t>
            </a:r>
            <a:r>
              <a:rPr lang="ru-RU" b="1" i="1" dirty="0" smtClean="0"/>
              <a:t> </a:t>
            </a:r>
            <a:r>
              <a:rPr lang="ru-RU" dirty="0" smtClean="0"/>
              <a:t>приборов учета;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- </a:t>
            </a:r>
            <a:r>
              <a:rPr lang="ru-RU" dirty="0" smtClean="0"/>
              <a:t>даты их </a:t>
            </a:r>
            <a:r>
              <a:rPr lang="ru-RU" u="sng" dirty="0" smtClean="0"/>
              <a:t>первичной</a:t>
            </a:r>
            <a:r>
              <a:rPr lang="ru-RU" dirty="0" smtClean="0"/>
              <a:t> поверки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длительность  </a:t>
            </a:r>
            <a:r>
              <a:rPr lang="ru-RU" u="sng" dirty="0" err="1" smtClean="0"/>
              <a:t>межповерочного</a:t>
            </a:r>
            <a:r>
              <a:rPr lang="ru-RU" dirty="0" smtClean="0"/>
              <a:t> интервала.</a:t>
            </a:r>
          </a:p>
          <a:p>
            <a:pPr>
              <a:buNone/>
            </a:pPr>
            <a:r>
              <a:rPr lang="ru-RU" dirty="0" smtClean="0"/>
              <a:t>Обязательно</a:t>
            </a:r>
            <a:r>
              <a:rPr lang="ru-RU" i="1" dirty="0" smtClean="0"/>
              <a:t> </a:t>
            </a:r>
            <a:r>
              <a:rPr lang="ru-RU" dirty="0" smtClean="0"/>
              <a:t>проверьте совпадает ли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паспорте</a:t>
            </a:r>
            <a:r>
              <a:rPr lang="ru-RU" b="1" i="1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номером на корпусе </a:t>
            </a:r>
            <a:r>
              <a:rPr lang="ru-RU" dirty="0" smtClean="0"/>
              <a:t>счетчика? 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нет, то возникнут вопросы при вводе счетчика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эксплуатацию.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Итак, в наших квартирах должны быть установлены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ИПУ электроэнергии, холодной и горячей воды.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Обязанность</a:t>
            </a:r>
            <a:r>
              <a:rPr lang="ru-RU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установлена законодательно -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наказание за ее невыполнение не установлено. </a:t>
            </a:r>
          </a:p>
          <a:p>
            <a:pPr>
              <a:buNone/>
            </a:pPr>
            <a:r>
              <a:rPr lang="ru-RU" dirty="0" smtClean="0"/>
              <a:t>Тем не менее, если Вы хорошенько все просчитаете,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то поймете, что установка ИПУ выгодна.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наличии технической возможности установки</a:t>
            </a:r>
          </a:p>
          <a:p>
            <a:pPr>
              <a:buNone/>
            </a:pPr>
            <a:r>
              <a:rPr lang="ru-RU" dirty="0" smtClean="0"/>
              <a:t>ИПУ, но при его отсутствии  расчет платы </a:t>
            </a:r>
          </a:p>
          <a:p>
            <a:pPr>
              <a:buNone/>
            </a:pPr>
            <a:r>
              <a:rPr lang="ru-RU" dirty="0" smtClean="0"/>
              <a:t>за коммунальные услуги  производится </a:t>
            </a:r>
          </a:p>
          <a:p>
            <a:pPr>
              <a:buNone/>
            </a:pPr>
            <a:r>
              <a:rPr lang="ru-RU" dirty="0" smtClean="0"/>
              <a:t>в соответствии с Правилами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№354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4214818"/>
          <a:ext cx="842968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068"/>
                <a:gridCol w="432292"/>
                <a:gridCol w="2197483"/>
                <a:gridCol w="428628"/>
                <a:gridCol w="1000132"/>
                <a:gridCol w="428628"/>
                <a:gridCol w="2357453"/>
              </a:tblGrid>
              <a:tr h="11430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Норматив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проживающих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Тариф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Повышающий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коэффициент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(1,5)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329642" cy="476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ПРИМЕР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(Воронеж). </a:t>
            </a:r>
          </a:p>
          <a:p>
            <a:pPr>
              <a:buNone/>
            </a:pPr>
            <a:r>
              <a:rPr lang="ru-RU" dirty="0" smtClean="0"/>
              <a:t>В квартире </a:t>
            </a:r>
            <a:r>
              <a:rPr lang="ru-RU" u="sng" dirty="0" smtClean="0"/>
              <a:t>с газовой колонкой</a:t>
            </a:r>
            <a:r>
              <a:rPr lang="ru-RU" dirty="0" smtClean="0"/>
              <a:t> проживает </a:t>
            </a: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человека.</a:t>
            </a:r>
          </a:p>
          <a:p>
            <a:pPr>
              <a:buNone/>
            </a:pPr>
            <a:r>
              <a:rPr lang="ru-RU" dirty="0" smtClean="0"/>
              <a:t> Объем, предъявленный собственнику к оплате </a:t>
            </a:r>
          </a:p>
          <a:p>
            <a:pPr>
              <a:buNone/>
            </a:pPr>
            <a:r>
              <a:rPr lang="ru-RU" dirty="0" smtClean="0"/>
              <a:t>за холодную воду без ИПУ, равен</a:t>
            </a:r>
          </a:p>
          <a:p>
            <a:pPr>
              <a:buNone/>
            </a:pP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10,44</a:t>
            </a:r>
            <a:r>
              <a:rPr lang="ru-RU" b="1" dirty="0" smtClean="0">
                <a:solidFill>
                  <a:srgbClr val="8E0000"/>
                </a:solidFill>
              </a:rPr>
              <a:t> куб.м  </a:t>
            </a:r>
            <a:r>
              <a:rPr lang="ru-RU" b="1" dirty="0" err="1" smtClean="0">
                <a:solidFill>
                  <a:srgbClr val="8E0000"/>
                </a:solidFill>
              </a:rPr>
              <a:t>х</a:t>
            </a:r>
            <a:r>
              <a:rPr lang="ru-RU" b="1" dirty="0" smtClean="0">
                <a:solidFill>
                  <a:srgbClr val="8E0000"/>
                </a:solidFill>
              </a:rPr>
              <a:t>  </a:t>
            </a: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8E0000"/>
                </a:solidFill>
              </a:rPr>
              <a:t> чел.  </a:t>
            </a:r>
            <a:r>
              <a:rPr lang="ru-RU" b="1" dirty="0" err="1" smtClean="0">
                <a:solidFill>
                  <a:srgbClr val="8E0000"/>
                </a:solidFill>
              </a:rPr>
              <a:t>х</a:t>
            </a:r>
            <a:r>
              <a:rPr lang="ru-RU" b="1" dirty="0" smtClean="0">
                <a:solidFill>
                  <a:srgbClr val="8E0000"/>
                </a:solidFill>
              </a:rPr>
              <a:t>  </a:t>
            </a: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b="1" dirty="0" smtClean="0">
                <a:solidFill>
                  <a:srgbClr val="8E0000"/>
                </a:solidFill>
              </a:rPr>
              <a:t> = </a:t>
            </a: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46,98</a:t>
            </a:r>
            <a:r>
              <a:rPr lang="ru-RU" b="1" dirty="0" smtClean="0">
                <a:solidFill>
                  <a:srgbClr val="8E0000"/>
                </a:solidFill>
              </a:rPr>
              <a:t> куб.м</a:t>
            </a:r>
          </a:p>
          <a:p>
            <a:pPr>
              <a:buNone/>
            </a:pPr>
            <a:r>
              <a:rPr lang="ru-RU" dirty="0" smtClean="0"/>
              <a:t>По ИПУ в той же квартире объем холодной воду 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в месяц составляет  примерно </a:t>
            </a: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b="1" dirty="0" smtClean="0">
                <a:solidFill>
                  <a:srgbClr val="8E0000"/>
                </a:solidFill>
              </a:rPr>
              <a:t> куб.м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800" dirty="0" smtClean="0"/>
              <a:t>Установив ИПУ, Вы платите только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фактически израсходованную</a:t>
            </a:r>
            <a:r>
              <a:rPr lang="ru-RU" sz="2800" dirty="0" smtClean="0"/>
              <a:t> воду.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Допустим, какое-то время Ваша квартира пустует </a:t>
            </a:r>
          </a:p>
          <a:p>
            <a:pPr>
              <a:buNone/>
            </a:pPr>
            <a:r>
              <a:rPr lang="ru-RU" dirty="0" smtClean="0"/>
              <a:t>(отпуск, командировка и т.д.). Если в квартире</a:t>
            </a:r>
          </a:p>
          <a:p>
            <a:pPr>
              <a:buNone/>
            </a:pPr>
            <a:r>
              <a:rPr lang="ru-RU" dirty="0" smtClean="0"/>
              <a:t>установлен ИПУ, то он на протяжении Вашего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отсутствия будет стоять. А если его у вас нет? </a:t>
            </a:r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Раздел VIII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Правил №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>
                <a:solidFill>
                  <a:srgbClr val="0000FF"/>
                </a:solidFill>
              </a:rPr>
              <a:t>  </a:t>
            </a:r>
            <a:r>
              <a:rPr lang="ru-RU" dirty="0" smtClean="0"/>
              <a:t>устанавливает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перерасчета</a:t>
            </a:r>
            <a:r>
              <a:rPr lang="ru-RU" dirty="0" smtClean="0"/>
              <a:t> размера платы за отдельные виды КУ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период временного отсутствия </a:t>
            </a:r>
            <a:r>
              <a:rPr lang="ru-RU" dirty="0" smtClean="0"/>
              <a:t>потребителей </a:t>
            </a:r>
          </a:p>
          <a:p>
            <a:pPr>
              <a:buNone/>
            </a:pPr>
            <a:r>
              <a:rPr lang="ru-RU" dirty="0" smtClean="0"/>
              <a:t>в занимаемом жилом помещении, </a:t>
            </a:r>
          </a:p>
          <a:p>
            <a:pPr>
              <a:buNone/>
            </a:pPr>
            <a:r>
              <a:rPr lang="ru-RU" u="sng" dirty="0" smtClean="0"/>
              <a:t>не оборудованном</a:t>
            </a:r>
            <a:r>
              <a:rPr lang="ru-RU" dirty="0" smtClean="0"/>
              <a:t> ИПУ.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временном </a:t>
            </a:r>
            <a:r>
              <a:rPr lang="ru-RU" dirty="0" smtClean="0"/>
              <a:t>(более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/>
              <a:t> полных календарных дней</a:t>
            </a:r>
          </a:p>
          <a:p>
            <a:pPr>
              <a:buNone/>
            </a:pPr>
            <a:r>
              <a:rPr lang="ru-RU" dirty="0" smtClean="0"/>
              <a:t>подряд)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отсутствии потребителя </a:t>
            </a:r>
            <a:r>
              <a:rPr lang="ru-RU" dirty="0" smtClean="0"/>
              <a:t>в жилом</a:t>
            </a:r>
          </a:p>
          <a:p>
            <a:pPr>
              <a:buNone/>
            </a:pPr>
            <a:r>
              <a:rPr lang="ru-RU" dirty="0" smtClean="0"/>
              <a:t>помещении, </a:t>
            </a:r>
            <a:r>
              <a:rPr lang="ru-RU" u="sng" dirty="0" smtClean="0"/>
              <a:t>не оборудованном</a:t>
            </a:r>
            <a:r>
              <a:rPr lang="ru-RU" dirty="0" smtClean="0"/>
              <a:t>  ИПУ осуществляется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перерасчет</a:t>
            </a:r>
            <a:r>
              <a:rPr lang="ru-RU" dirty="0" smtClean="0"/>
              <a:t> размера платы за предоставленную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коммунальную услугу если: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технически невозможно</a:t>
            </a:r>
            <a:r>
              <a:rPr lang="ru-RU" sz="2400" dirty="0" smtClean="0"/>
              <a:t> установить ИПУ в жилом</a:t>
            </a:r>
          </a:p>
          <a:p>
            <a:pPr>
              <a:buNone/>
            </a:pPr>
            <a:r>
              <a:rPr lang="ru-RU" sz="2400" dirty="0" smtClean="0"/>
              <a:t>помещении и это </a:t>
            </a:r>
            <a:r>
              <a:rPr lang="ru-RU" sz="2400" u="sng" dirty="0" smtClean="0"/>
              <a:t>подтверждено</a:t>
            </a:r>
            <a:r>
              <a:rPr lang="ru-RU" sz="2400" dirty="0" smtClean="0"/>
              <a:t> актом обследования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(Приказ </a:t>
            </a:r>
            <a:r>
              <a:rPr lang="ru-RU" sz="2400" dirty="0" err="1" smtClean="0"/>
              <a:t>Минрегиона</a:t>
            </a:r>
            <a:r>
              <a:rPr lang="ru-RU" sz="2400" dirty="0" smtClean="0"/>
              <a:t> России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29.12.2011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627</a:t>
            </a:r>
            <a:r>
              <a:rPr lang="ru-RU" sz="2400" dirty="0" smtClean="0"/>
              <a:t>);</a:t>
            </a:r>
          </a:p>
          <a:p>
            <a:pPr>
              <a:buNone/>
            </a:pPr>
            <a:r>
              <a:rPr lang="ru-RU" sz="2400" dirty="0" smtClean="0"/>
              <a:t>- отсутствие всех проживающих в жилом помещении </a:t>
            </a:r>
          </a:p>
          <a:p>
            <a:pPr>
              <a:buNone/>
            </a:pPr>
            <a:r>
              <a:rPr lang="ru-RU" sz="2400" dirty="0" smtClean="0"/>
              <a:t>лиц  в результате действия </a:t>
            </a:r>
            <a:r>
              <a:rPr lang="ru-RU" sz="2400" u="sng" dirty="0" smtClean="0"/>
              <a:t>непреодолимой силы</a:t>
            </a:r>
          </a:p>
          <a:p>
            <a:pPr>
              <a:buNone/>
            </a:pPr>
            <a:r>
              <a:rPr lang="ru-RU" sz="2400" u="sng" dirty="0" smtClean="0"/>
              <a:t>подтверждено</a:t>
            </a:r>
            <a:r>
              <a:rPr lang="ru-RU" sz="2400" dirty="0" smtClean="0"/>
              <a:t> соответствующими документами.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42912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В любом случае Вам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придется заплатить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за коммунальный ресурс </a:t>
            </a:r>
            <a:r>
              <a:rPr lang="ru-RU" i="1" u="sng" dirty="0" smtClean="0"/>
              <a:t>на содержание</a:t>
            </a:r>
            <a:r>
              <a:rPr lang="ru-RU" i="1" dirty="0" smtClean="0"/>
              <a:t> общего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имущества (КР на СОИ) – ранее ОДН </a:t>
            </a:r>
          </a:p>
          <a:p>
            <a:pPr>
              <a:spcAft>
                <a:spcPts val="2400"/>
              </a:spcAft>
              <a:buNone/>
            </a:pPr>
            <a:r>
              <a:rPr lang="ru-RU" i="1" dirty="0" smtClean="0"/>
              <a:t>(</a:t>
            </a:r>
            <a:r>
              <a:rPr lang="ru-RU" i="1" u="sng" dirty="0" smtClean="0">
                <a:solidFill>
                  <a:srgbClr val="0000FF"/>
                </a:solidFill>
              </a:rPr>
              <a:t>п.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i="1" dirty="0" smtClean="0">
                <a:solidFill>
                  <a:srgbClr val="0000FF"/>
                </a:solidFill>
              </a:rPr>
              <a:t> Правил №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354</a:t>
            </a:r>
            <a:r>
              <a:rPr lang="ru-RU" i="1" dirty="0" smtClean="0"/>
              <a:t>).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за КР на СОИ не подлежит перерасчету!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Собственники  помещений в МКД  обязаны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  ИПУ   за  свой  счет </a:t>
            </a:r>
          </a:p>
          <a:p>
            <a:pPr>
              <a:spcAft>
                <a:spcPts val="3000"/>
              </a:spcAft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ч.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u="sng" dirty="0" smtClean="0">
                <a:solidFill>
                  <a:srgbClr val="0000FF"/>
                </a:solidFill>
              </a:rPr>
              <a:t> ст.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solidFill>
                  <a:srgbClr val="0000FF"/>
                </a:solidFill>
              </a:rPr>
              <a:t> Закона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261-</a:t>
            </a:r>
            <a:r>
              <a:rPr lang="ru-RU" dirty="0" smtClean="0">
                <a:solidFill>
                  <a:srgbClr val="0000FF"/>
                </a:solidFill>
              </a:rPr>
              <a:t>ФЗ</a:t>
            </a:r>
            <a:r>
              <a:rPr lang="ru-RU" dirty="0" smtClean="0"/>
              <a:t>).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ОБРАТИТЕ ВНИМАНИЕ!</a:t>
            </a:r>
            <a:endParaRPr lang="ru-RU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i="1" dirty="0" smtClean="0"/>
              <a:t>Управляющая МКД организация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обязана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устанавливать</a:t>
            </a:r>
            <a:r>
              <a:rPr lang="ru-RU" sz="2400" i="1" dirty="0" smtClean="0"/>
              <a:t> ИПУ, 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проинформировать</a:t>
            </a:r>
          </a:p>
          <a:p>
            <a:pPr>
              <a:buNone/>
            </a:pPr>
            <a:r>
              <a:rPr lang="ru-RU" sz="2400" i="1" dirty="0" smtClean="0"/>
              <a:t>собственников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 их праве </a:t>
            </a:r>
            <a:r>
              <a:rPr lang="ru-RU" sz="2400" i="1" dirty="0" smtClean="0"/>
              <a:t>обратиться за установкой</a:t>
            </a:r>
          </a:p>
          <a:p>
            <a:pPr>
              <a:buNone/>
            </a:pPr>
            <a:r>
              <a:rPr lang="ru-RU" sz="2400" i="1" dirty="0" smtClean="0"/>
              <a:t>ИПУ </a:t>
            </a:r>
            <a:r>
              <a:rPr lang="ru-RU" sz="2400" i="1" u="sng" dirty="0" smtClean="0"/>
              <a:t>в РСО</a:t>
            </a:r>
            <a:r>
              <a:rPr lang="ru-RU" sz="2400" i="1" dirty="0" smtClean="0"/>
              <a:t>, которая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вправе им отказать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i="1" dirty="0" smtClean="0"/>
              <a:t>(</a:t>
            </a:r>
            <a:r>
              <a:rPr lang="ru-RU" i="1" u="sng" dirty="0" err="1" smtClean="0">
                <a:solidFill>
                  <a:srgbClr val="0000FF"/>
                </a:solidFill>
              </a:rPr>
              <a:t>подп</a:t>
            </a:r>
            <a:r>
              <a:rPr lang="ru-RU" i="1" u="sng" dirty="0" smtClean="0">
                <a:solidFill>
                  <a:srgbClr val="0000FF"/>
                </a:solidFill>
              </a:rPr>
              <a:t>. «</a:t>
            </a:r>
            <a:r>
              <a:rPr lang="ru-RU" i="1" u="sng" dirty="0" err="1" smtClean="0">
                <a:solidFill>
                  <a:srgbClr val="0000FF"/>
                </a:solidFill>
              </a:rPr>
              <a:t>п</a:t>
            </a:r>
            <a:r>
              <a:rPr lang="ru-RU" i="1" u="sng" dirty="0" smtClean="0">
                <a:solidFill>
                  <a:srgbClr val="0000FF"/>
                </a:solidFill>
              </a:rPr>
              <a:t>» п. </a:t>
            </a: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i="1" u="sng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i="1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 ИПУ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сопроводительных документах к прибору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учета должны быть указаны </a:t>
            </a:r>
            <a:r>
              <a:rPr lang="ru-RU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2400" dirty="0" smtClean="0">
                <a:solidFill>
                  <a:srgbClr val="0000FF"/>
                </a:solidFill>
              </a:rPr>
              <a:t> Правил 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- информация о </a:t>
            </a:r>
            <a:r>
              <a:rPr lang="ru-RU" sz="2400" u="sng" dirty="0" smtClean="0"/>
              <a:t>соответствии</a:t>
            </a:r>
            <a:r>
              <a:rPr lang="ru-RU" sz="2400" dirty="0" smtClean="0"/>
              <a:t> прибора учета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утвержденному типу;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сведения о дате </a:t>
            </a:r>
            <a:r>
              <a:rPr lang="ru-RU" sz="2400" u="sng" dirty="0" smtClean="0"/>
              <a:t>первичной</a:t>
            </a:r>
            <a:r>
              <a:rPr lang="ru-RU" sz="2400" dirty="0" smtClean="0"/>
              <a:t> поверки прибора учета;</a:t>
            </a:r>
          </a:p>
          <a:p>
            <a:pPr>
              <a:buNone/>
            </a:pPr>
            <a:r>
              <a:rPr lang="ru-RU" sz="2400" dirty="0" smtClean="0"/>
              <a:t>- сведения об установленном для прибора учета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err="1" smtClean="0"/>
              <a:t>межповерочном</a:t>
            </a:r>
            <a:r>
              <a:rPr lang="ru-RU" sz="2400" dirty="0" smtClean="0"/>
              <a:t> интервале;</a:t>
            </a:r>
          </a:p>
          <a:p>
            <a:pPr>
              <a:buNone/>
            </a:pPr>
            <a:r>
              <a:rPr lang="ru-RU" sz="2400" dirty="0" smtClean="0"/>
              <a:t>- требования к условиям </a:t>
            </a:r>
            <a:r>
              <a:rPr lang="ru-RU" sz="2400" u="sng" dirty="0" smtClean="0"/>
              <a:t>эксплуатации</a:t>
            </a:r>
            <a:r>
              <a:rPr lang="ru-RU" sz="2400" dirty="0" smtClean="0"/>
              <a:t> прибора.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 ИПУ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Constantia" pitchFamily="18" charset="0"/>
              </a:rPr>
              <a:t>Потребляемые энергетические ресурсы подлежат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обязательному учету </a:t>
            </a:r>
            <a:r>
              <a:rPr lang="ru-RU" dirty="0" smtClean="0">
                <a:latin typeface="Constantia" pitchFamily="18" charset="0"/>
              </a:rPr>
              <a:t>с применением приборов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>
                <a:latin typeface="Constantia" pitchFamily="18" charset="0"/>
              </a:rPr>
              <a:t>учета указанных ресурсов  </a:t>
            </a:r>
            <a:r>
              <a:rPr lang="ru-RU" sz="2400" dirty="0" smtClean="0">
                <a:latin typeface="Constantia" pitchFamily="18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 ст.13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закона № 261-ФЗ</a:t>
            </a:r>
            <a:r>
              <a:rPr lang="ru-RU" sz="2400" dirty="0" smtClean="0">
                <a:latin typeface="Constantia" pitchFamily="18" charset="0"/>
              </a:rPr>
              <a:t>). </a:t>
            </a:r>
          </a:p>
          <a:p>
            <a:pPr>
              <a:spcAft>
                <a:spcPts val="600"/>
              </a:spcAft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Constantia" pitchFamily="18" charset="0"/>
              </a:rPr>
              <a:t>Исходя из их </a:t>
            </a:r>
            <a:r>
              <a:rPr lang="ru-RU" u="sng" dirty="0" smtClean="0">
                <a:latin typeface="Constantia" pitchFamily="18" charset="0"/>
              </a:rPr>
              <a:t>показаний</a:t>
            </a:r>
            <a:r>
              <a:rPr lang="ru-RU" dirty="0" smtClean="0">
                <a:latin typeface="Constantia" pitchFamily="18" charset="0"/>
              </a:rPr>
              <a:t>, производится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расчет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платы</a:t>
            </a:r>
            <a:r>
              <a:rPr lang="ru-RU" dirty="0" smtClean="0">
                <a:latin typeface="Constantia" pitchFamily="18" charset="0"/>
              </a:rPr>
              <a:t> на коммунальные услуги.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Межповерочный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интервал </a:t>
            </a:r>
            <a:r>
              <a:rPr lang="ru-RU" dirty="0" smtClean="0"/>
              <a:t>- это период, </a:t>
            </a:r>
          </a:p>
          <a:p>
            <a:pPr>
              <a:buNone/>
            </a:pPr>
            <a:r>
              <a:rPr lang="ru-RU" dirty="0" smtClean="0"/>
              <a:t>на протяжении которого показания измерительного</a:t>
            </a:r>
          </a:p>
          <a:p>
            <a:pPr>
              <a:buNone/>
            </a:pPr>
            <a:r>
              <a:rPr lang="ru-RU" dirty="0" smtClean="0"/>
              <a:t>прибора считаются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достоверными</a:t>
            </a:r>
            <a:r>
              <a:rPr lang="ru-RU" dirty="0" smtClean="0"/>
              <a:t> на основании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данных, полученных в ходе </a:t>
            </a:r>
            <a:r>
              <a:rPr lang="ru-RU" u="sng" dirty="0" smtClean="0"/>
              <a:t>предыдущей</a:t>
            </a:r>
            <a:r>
              <a:rPr lang="ru-RU" dirty="0" smtClean="0"/>
              <a:t> поверки. </a:t>
            </a:r>
          </a:p>
          <a:p>
            <a:pPr>
              <a:buNone/>
            </a:pPr>
            <a:r>
              <a:rPr lang="ru-RU" sz="2400" dirty="0" smtClean="0"/>
              <a:t>Его определяет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производитель</a:t>
            </a:r>
            <a:r>
              <a:rPr lang="ru-RU" sz="2400" dirty="0" smtClean="0"/>
              <a:t> измерительного</a:t>
            </a:r>
          </a:p>
          <a:p>
            <a:pPr>
              <a:buNone/>
            </a:pPr>
            <a:r>
              <a:rPr lang="ru-RU" sz="2400" dirty="0" smtClean="0"/>
              <a:t>прибора на основании совокупности факторов,</a:t>
            </a:r>
          </a:p>
          <a:p>
            <a:pPr>
              <a:buNone/>
            </a:pPr>
            <a:r>
              <a:rPr lang="ru-RU" sz="2400" dirty="0" smtClean="0"/>
              <a:t>которые могут </a:t>
            </a:r>
            <a:r>
              <a:rPr lang="ru-RU" sz="2400" u="sng" dirty="0" smtClean="0"/>
              <a:t>повлиять</a:t>
            </a:r>
            <a:r>
              <a:rPr lang="ru-RU" sz="2400" dirty="0" smtClean="0"/>
              <a:t> на его работу (особенности</a:t>
            </a:r>
          </a:p>
          <a:p>
            <a:pPr>
              <a:buNone/>
            </a:pPr>
            <a:r>
              <a:rPr lang="ru-RU" sz="2400" dirty="0" smtClean="0"/>
              <a:t>конструкции, принцип действия и условия </a:t>
            </a:r>
          </a:p>
          <a:p>
            <a:pPr>
              <a:buNone/>
            </a:pPr>
            <a:r>
              <a:rPr lang="ru-RU" sz="2400" dirty="0" smtClean="0"/>
              <a:t>эксплуатации).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 ИПУ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Межповерочный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интервал: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/>
              <a:t>для холодной воды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/>
              <a:t> лет,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- для горячей воды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года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Сокращение срока </a:t>
            </a:r>
            <a:r>
              <a:rPr lang="ru-RU" sz="2400" dirty="0" smtClean="0"/>
              <a:t>обусловлено тем, что горячая вода </a:t>
            </a:r>
          </a:p>
          <a:p>
            <a:pPr>
              <a:buNone/>
            </a:pPr>
            <a:r>
              <a:rPr lang="ru-RU" sz="2400" dirty="0" smtClean="0"/>
              <a:t>температурой </a:t>
            </a:r>
            <a:r>
              <a:rPr lang="ru-RU" sz="2400" u="sng" dirty="0" smtClean="0"/>
              <a:t>не менее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 smtClean="0"/>
              <a:t> градусов Цельсия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dirty="0" err="1" smtClean="0">
                <a:solidFill>
                  <a:srgbClr val="0000FF"/>
                </a:solidFill>
              </a:rPr>
              <a:t>СанПиН</a:t>
            </a:r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2.1.4.2496-09</a:t>
            </a:r>
            <a:r>
              <a:rPr lang="ru-RU" sz="2400" dirty="0" smtClean="0"/>
              <a:t> ) - достаточно химически</a:t>
            </a:r>
          </a:p>
          <a:p>
            <a:pPr>
              <a:buNone/>
            </a:pPr>
            <a:r>
              <a:rPr lang="ru-RU" sz="2400" dirty="0" smtClean="0"/>
              <a:t>агрессивная среда,  вследствие чего усиливается</a:t>
            </a:r>
          </a:p>
          <a:p>
            <a:pPr>
              <a:buNone/>
            </a:pPr>
            <a:r>
              <a:rPr lang="ru-RU" sz="2400" u="sng" dirty="0" smtClean="0"/>
              <a:t>коррозия</a:t>
            </a:r>
            <a:r>
              <a:rPr lang="ru-RU" sz="2400" dirty="0" smtClean="0"/>
              <a:t> и  увеличивается </a:t>
            </a:r>
            <a:r>
              <a:rPr lang="ru-RU" sz="2400" u="sng" dirty="0" smtClean="0"/>
              <a:t>износ</a:t>
            </a:r>
            <a:r>
              <a:rPr lang="ru-RU" sz="2400" dirty="0" smtClean="0"/>
              <a:t> движущихся частей</a:t>
            </a:r>
          </a:p>
          <a:p>
            <a:pPr>
              <a:buNone/>
            </a:pPr>
            <a:r>
              <a:rPr lang="ru-RU" sz="2400" dirty="0" smtClean="0"/>
              <a:t>счетчика.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 ИПУ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Прибор учета желательно приобретать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специализированном магазине </a:t>
            </a:r>
            <a:r>
              <a:rPr lang="ru-RU" dirty="0" smtClean="0"/>
              <a:t>или </a:t>
            </a:r>
          </a:p>
          <a:p>
            <a:pPr>
              <a:spcAft>
                <a:spcPts val="2400"/>
              </a:spcAft>
              <a:buNone/>
            </a:pPr>
            <a:r>
              <a:rPr lang="ru-RU" dirty="0" smtClean="0"/>
              <a:t>у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поставщика услуги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Существуют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</a:t>
            </a:r>
            <a:r>
              <a:rPr lang="ru-RU" dirty="0" smtClean="0"/>
              <a:t> счетчики, измеряющие</a:t>
            </a:r>
          </a:p>
          <a:p>
            <a:pPr>
              <a:buNone/>
            </a:pPr>
            <a:r>
              <a:rPr lang="ru-RU" dirty="0" smtClean="0"/>
              <a:t>расход воды температурой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плюс 5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плюс 90</a:t>
            </a:r>
            <a:r>
              <a:rPr lang="ru-RU" dirty="0" smtClean="0"/>
              <a:t> градусов Цельсия, однако есть приборы</a:t>
            </a:r>
          </a:p>
          <a:p>
            <a:pPr>
              <a:buNone/>
            </a:pPr>
            <a:r>
              <a:rPr lang="ru-RU" dirty="0" smtClean="0"/>
              <a:t>учета, </a:t>
            </a:r>
            <a:r>
              <a:rPr lang="ru-RU" u="sng" dirty="0" smtClean="0"/>
              <a:t>только</a:t>
            </a:r>
            <a:r>
              <a:rPr lang="ru-RU" dirty="0" smtClean="0"/>
              <a:t> для холодной воды или </a:t>
            </a:r>
          </a:p>
          <a:p>
            <a:pPr>
              <a:buNone/>
            </a:pPr>
            <a:r>
              <a:rPr lang="ru-RU" dirty="0" smtClean="0"/>
              <a:t>только для горячей.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Водяные счетчики (водомеры) бывают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- механические; </a:t>
            </a:r>
          </a:p>
          <a:p>
            <a:pPr>
              <a:buNone/>
            </a:pPr>
            <a:r>
              <a:rPr lang="ru-RU" dirty="0" smtClean="0"/>
              <a:t>- вихревые;</a:t>
            </a:r>
          </a:p>
          <a:p>
            <a:pPr>
              <a:buNone/>
            </a:pPr>
            <a:r>
              <a:rPr lang="ru-RU" dirty="0" smtClean="0"/>
              <a:t>- электромагнитные; 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- ультразвуковые.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 в качестве ИПУ чаще всего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применяются тахометрические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механические водяные счетчики.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Механические счетчики  </a:t>
            </a:r>
            <a:r>
              <a:rPr lang="ru-RU" dirty="0" smtClean="0"/>
              <a:t>(турбинные и</a:t>
            </a:r>
          </a:p>
          <a:p>
            <a:pPr>
              <a:buNone/>
            </a:pPr>
            <a:r>
              <a:rPr lang="ru-RU" dirty="0" err="1" smtClean="0"/>
              <a:t>крыльчатые</a:t>
            </a:r>
            <a:r>
              <a:rPr lang="ru-RU" dirty="0" smtClean="0"/>
              <a:t>) не требуют подключения</a:t>
            </a:r>
          </a:p>
          <a:p>
            <a:pPr>
              <a:spcAft>
                <a:spcPts val="1800"/>
              </a:spcAft>
              <a:buNone/>
            </a:pPr>
            <a:r>
              <a:rPr lang="ru-RU" u="sng" dirty="0" smtClean="0"/>
              <a:t>электропитания</a:t>
            </a:r>
            <a:r>
              <a:rPr lang="ru-RU" dirty="0" smtClean="0"/>
              <a:t>,  они просты в использовании.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Турбинные водомеры</a:t>
            </a:r>
            <a:r>
              <a:rPr lang="ru-RU" dirty="0" smtClean="0"/>
              <a:t>  рассчитаны на большой</a:t>
            </a:r>
          </a:p>
          <a:p>
            <a:pPr>
              <a:buNone/>
            </a:pPr>
            <a:r>
              <a:rPr lang="ru-RU" dirty="0" smtClean="0"/>
              <a:t>поток воды. Их практически не применяют для</a:t>
            </a:r>
          </a:p>
          <a:p>
            <a:pPr>
              <a:buNone/>
            </a:pPr>
            <a:r>
              <a:rPr lang="ru-RU" dirty="0" smtClean="0"/>
              <a:t>Эксплуатации в частном секторе, а используют  </a:t>
            </a:r>
          </a:p>
          <a:p>
            <a:pPr>
              <a:buNone/>
            </a:pPr>
            <a:r>
              <a:rPr lang="ru-RU" dirty="0" smtClean="0"/>
              <a:t>для вводных магистралей и производственных нужд.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Гарантийный срок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для любого вида водомера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составляется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полутора лет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это время изготовитель несет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полную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r>
              <a:rPr lang="ru-RU" dirty="0" smtClean="0"/>
              <a:t> за работоспособность прибора. </a:t>
            </a:r>
          </a:p>
          <a:p>
            <a:pPr>
              <a:buNone/>
            </a:pPr>
            <a:r>
              <a:rPr lang="ru-RU" dirty="0" smtClean="0"/>
              <a:t>По гарантийным обязательствам при выявлении</a:t>
            </a:r>
          </a:p>
          <a:p>
            <a:pPr>
              <a:buNone/>
            </a:pPr>
            <a:r>
              <a:rPr lang="ru-RU" u="sng" dirty="0" smtClean="0"/>
              <a:t>любого</a:t>
            </a:r>
            <a:r>
              <a:rPr lang="ru-RU" dirty="0" smtClean="0"/>
              <a:t> брака счетчик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быть заменен </a:t>
            </a:r>
          </a:p>
          <a:p>
            <a:pPr>
              <a:buNone/>
            </a:pPr>
            <a:r>
              <a:rPr lang="ru-RU" dirty="0" smtClean="0"/>
              <a:t>на новый.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Одним из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критериев</a:t>
            </a:r>
            <a:r>
              <a:rPr lang="ru-RU" dirty="0" smtClean="0"/>
              <a:t>, при выборе ИПУ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является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эксплуатации </a:t>
            </a:r>
            <a:r>
              <a:rPr lang="ru-RU" dirty="0" smtClean="0"/>
              <a:t>прибора. </a:t>
            </a:r>
          </a:p>
          <a:p>
            <a:pPr>
              <a:buNone/>
            </a:pPr>
            <a:r>
              <a:rPr lang="ru-RU" sz="2400" dirty="0" smtClean="0"/>
              <a:t>Срок работы водяных счетчиков определяется</a:t>
            </a:r>
          </a:p>
          <a:p>
            <a:pPr>
              <a:buNone/>
            </a:pPr>
            <a:r>
              <a:rPr lang="ru-RU" sz="2400" u="sng" dirty="0" smtClean="0"/>
              <a:t>техническими</a:t>
            </a:r>
            <a:r>
              <a:rPr lang="ru-RU" sz="2400" dirty="0" smtClean="0"/>
              <a:t> возможностями устройства. </a:t>
            </a:r>
          </a:p>
          <a:p>
            <a:pPr>
              <a:buNone/>
            </a:pPr>
            <a:r>
              <a:rPr lang="ru-RU" sz="2400" dirty="0" smtClean="0"/>
              <a:t>Информация  о сроке службы  указывается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производителем</a:t>
            </a:r>
            <a:r>
              <a:rPr lang="ru-RU" sz="2400" dirty="0" smtClean="0"/>
              <a:t> в </a:t>
            </a:r>
            <a:r>
              <a:rPr lang="ru-RU" sz="2400" u="sng" dirty="0" smtClean="0"/>
              <a:t>сопроводительной</a:t>
            </a:r>
            <a:r>
              <a:rPr lang="ru-RU" sz="2400" dirty="0" smtClean="0"/>
              <a:t> документации.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его окончания требуется заменить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водомер новым.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По статистике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импортные</a:t>
            </a:r>
            <a:r>
              <a:rPr lang="ru-RU" sz="2800" dirty="0" smtClean="0"/>
              <a:t> приборы учета воды</a:t>
            </a:r>
          </a:p>
          <a:p>
            <a:pPr>
              <a:spcAft>
                <a:spcPts val="2400"/>
              </a:spcAft>
              <a:buNone/>
            </a:pPr>
            <a:r>
              <a:rPr lang="ru-RU" sz="2800" dirty="0" smtClean="0"/>
              <a:t>можно использовать на протяжении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/>
              <a:t> лет.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Срок службы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отечественных</a:t>
            </a:r>
            <a:r>
              <a:rPr lang="ru-RU" sz="2800" dirty="0" smtClean="0"/>
              <a:t> устройств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/>
              <a:t>меньше и составляет примерно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8-12</a:t>
            </a:r>
            <a:r>
              <a:rPr lang="ru-RU" sz="2800" dirty="0" smtClean="0"/>
              <a:t> лет.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/>
              <a:t>1) Для </a:t>
            </a:r>
            <a:r>
              <a:rPr lang="ru-RU" u="sng" dirty="0" smtClean="0"/>
              <a:t>горячей</a:t>
            </a:r>
            <a:r>
              <a:rPr lang="ru-RU" dirty="0" smtClean="0"/>
              <a:t> воды используются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такие же типы</a:t>
            </a:r>
          </a:p>
          <a:p>
            <a:pPr>
              <a:buNone/>
            </a:pPr>
            <a:r>
              <a:rPr lang="ru-RU" dirty="0" smtClean="0"/>
              <a:t>приборов учета, что и для </a:t>
            </a:r>
            <a:r>
              <a:rPr lang="ru-RU" u="sng" dirty="0" smtClean="0"/>
              <a:t>холодной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Отличие лишь в применяемых материалах и </a:t>
            </a:r>
          </a:p>
          <a:p>
            <a:pPr>
              <a:spcAft>
                <a:spcPts val="1800"/>
              </a:spcAft>
              <a:buNone/>
            </a:pPr>
            <a:r>
              <a:rPr lang="ru-RU" u="sng" dirty="0" smtClean="0"/>
              <a:t>более высокой</a:t>
            </a:r>
            <a:r>
              <a:rPr lang="ru-RU" dirty="0" smtClean="0"/>
              <a:t> степени допустимой погрешности.</a:t>
            </a:r>
          </a:p>
          <a:p>
            <a:pPr>
              <a:buNone/>
            </a:pPr>
            <a:r>
              <a:rPr lang="ru-RU" dirty="0" smtClean="0"/>
              <a:t>Водомеры, предназначенные для холодной воды, </a:t>
            </a:r>
          </a:p>
          <a:p>
            <a:pPr>
              <a:buNone/>
            </a:pPr>
            <a:r>
              <a:rPr lang="ru-RU" dirty="0" smtClean="0"/>
              <a:t>способны выдерживать температуру до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dirty="0" smtClean="0"/>
              <a:t> градусов</a:t>
            </a:r>
          </a:p>
          <a:p>
            <a:pPr>
              <a:buNone/>
            </a:pPr>
            <a:r>
              <a:rPr lang="ru-RU" dirty="0" smtClean="0"/>
              <a:t>Цельсия,  а для горячей — до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При покупке счетчика проверьте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</a:t>
            </a:r>
          </a:p>
          <a:p>
            <a:pPr>
              <a:buNone/>
            </a:pPr>
            <a:r>
              <a:rPr lang="ru-RU" dirty="0" smtClean="0"/>
              <a:t>технического </a:t>
            </a:r>
            <a:r>
              <a:rPr lang="ru-RU" u="sng" dirty="0" smtClean="0"/>
              <a:t>паспорта</a:t>
            </a:r>
            <a:r>
              <a:rPr lang="ru-RU" dirty="0" smtClean="0"/>
              <a:t>, в котором должен быть</a:t>
            </a:r>
          </a:p>
          <a:p>
            <a:pPr>
              <a:buNone/>
            </a:pPr>
            <a:r>
              <a:rPr lang="ru-RU" dirty="0" smtClean="0"/>
              <a:t>проставлен </a:t>
            </a:r>
            <a:r>
              <a:rPr lang="ru-RU" u="sng" dirty="0" smtClean="0"/>
              <a:t>штамп</a:t>
            </a:r>
            <a:r>
              <a:rPr lang="ru-RU" dirty="0" smtClean="0"/>
              <a:t> завода-изготовителя </a:t>
            </a:r>
          </a:p>
          <a:p>
            <a:pPr>
              <a:buNone/>
            </a:pPr>
            <a:r>
              <a:rPr lang="ru-RU" dirty="0" smtClean="0"/>
              <a:t>о проведенной </a:t>
            </a:r>
            <a:r>
              <a:rPr lang="ru-RU" u="sng" dirty="0" smtClean="0"/>
              <a:t>поверке</a:t>
            </a:r>
            <a:r>
              <a:rPr lang="ru-RU" dirty="0" smtClean="0"/>
              <a:t>. 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паспорта  счетчики к пломбировке 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принимаются! </a:t>
            </a:r>
          </a:p>
          <a:p>
            <a:pPr>
              <a:buNone/>
            </a:pPr>
            <a:r>
              <a:rPr lang="ru-RU" dirty="0" smtClean="0"/>
              <a:t>3) Обратите внимание на  </a:t>
            </a:r>
            <a:r>
              <a:rPr lang="ru-RU" u="sng" dirty="0" smtClean="0"/>
              <a:t>дату выпуска</a:t>
            </a:r>
            <a:r>
              <a:rPr lang="ru-RU" dirty="0" smtClean="0"/>
              <a:t> и </a:t>
            </a:r>
            <a:r>
              <a:rPr lang="ru-RU" u="sng" dirty="0" smtClean="0"/>
              <a:t>срок</a:t>
            </a:r>
          </a:p>
          <a:p>
            <a:pPr>
              <a:buNone/>
            </a:pPr>
            <a:r>
              <a:rPr lang="ru-RU" u="sng" dirty="0" smtClean="0"/>
              <a:t>поверки</a:t>
            </a:r>
            <a:r>
              <a:rPr lang="ru-RU" dirty="0" smtClean="0"/>
              <a:t> 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отсчитывается от даты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поверки, указанной в техпаспорте.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i="1" dirty="0" smtClean="0"/>
              <a:t>Требования в части организации учета используемых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i="1" dirty="0" smtClean="0"/>
              <a:t>энергетических ресурсов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распространяются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/>
              <a:t>на:</a:t>
            </a: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r>
              <a:rPr lang="ru-RU" sz="2400" i="1" dirty="0" smtClean="0"/>
              <a:t>1)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ветхие, аварийные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/>
              <a:t>объекты;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2)  объекты, подлежащие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сносу или капитальному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ремонту</a:t>
            </a:r>
            <a:r>
              <a:rPr lang="ru-RU" sz="2400" b="1" i="1" dirty="0" smtClean="0"/>
              <a:t> </a:t>
            </a:r>
            <a:r>
              <a:rPr lang="ru-RU" sz="2400" i="1" u="sng" dirty="0" smtClean="0"/>
              <a:t>до 1 января 2013 года;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4)  Проверьте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комплектацию  водомера 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u="sng" dirty="0" smtClean="0"/>
              <a:t>соответствие</a:t>
            </a:r>
            <a:r>
              <a:rPr lang="ru-RU" dirty="0" smtClean="0"/>
              <a:t> техническому паспорту.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Присоединительный комплект </a:t>
            </a:r>
            <a:r>
              <a:rPr lang="ru-RU" sz="2400" dirty="0" smtClean="0"/>
              <a:t>для монтажа </a:t>
            </a:r>
          </a:p>
          <a:p>
            <a:pPr>
              <a:buNone/>
            </a:pPr>
            <a:r>
              <a:rPr lang="ru-RU" sz="2400" dirty="0" smtClean="0"/>
              <a:t>счетчика обычно состоит из </a:t>
            </a:r>
            <a:r>
              <a:rPr lang="ru-RU" sz="2400" u="sng" dirty="0" smtClean="0"/>
              <a:t>двух штуцеров</a:t>
            </a:r>
            <a:r>
              <a:rPr lang="ru-RU" sz="2400" dirty="0" smtClean="0"/>
              <a:t>, </a:t>
            </a:r>
            <a:r>
              <a:rPr lang="ru-RU" sz="2400" u="sng" dirty="0" smtClean="0"/>
              <a:t>двух гаек</a:t>
            </a:r>
            <a:r>
              <a:rPr lang="ru-RU" sz="2400" dirty="0" smtClean="0"/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(с отверстиями для пломбировки) и </a:t>
            </a:r>
            <a:r>
              <a:rPr lang="ru-RU" sz="2400" u="sng" dirty="0" smtClean="0"/>
              <a:t>двух прокладок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Заводской номер</a:t>
            </a:r>
            <a:r>
              <a:rPr lang="ru-RU" dirty="0" smtClean="0"/>
              <a:t>,  указанный в техническом</a:t>
            </a:r>
          </a:p>
          <a:p>
            <a:pPr>
              <a:buNone/>
            </a:pPr>
            <a:r>
              <a:rPr lang="ru-RU" dirty="0" smtClean="0"/>
              <a:t>паспорте, должен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соответствовать</a:t>
            </a:r>
            <a:r>
              <a:rPr lang="ru-RU" dirty="0" smtClean="0"/>
              <a:t> номеру, </a:t>
            </a:r>
          </a:p>
          <a:p>
            <a:pPr>
              <a:buNone/>
            </a:pPr>
            <a:r>
              <a:rPr lang="ru-RU" dirty="0" smtClean="0"/>
              <a:t>нанесенному </a:t>
            </a:r>
            <a:r>
              <a:rPr lang="ru-RU" u="sng" dirty="0" smtClean="0"/>
              <a:t>на корпусе </a:t>
            </a:r>
            <a:r>
              <a:rPr lang="ru-RU" dirty="0" smtClean="0"/>
              <a:t>счетчика.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ВЫБОР  ВОДОМЕРА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Приборы учета должны быть </a:t>
            </a:r>
            <a:r>
              <a:rPr lang="ru-RU" u="sng" dirty="0" smtClean="0"/>
              <a:t>введены</a:t>
            </a:r>
            <a:r>
              <a:rPr lang="ru-RU" dirty="0" smtClean="0"/>
              <a:t> в</a:t>
            </a:r>
          </a:p>
          <a:p>
            <a:pPr>
              <a:buNone/>
            </a:pPr>
            <a:r>
              <a:rPr lang="ru-RU" dirty="0" smtClean="0"/>
              <a:t>эксплуатацию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месяца, следующего 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датой их установки.</a:t>
            </a:r>
          </a:p>
          <a:p>
            <a:pPr>
              <a:buNone/>
            </a:pPr>
            <a:r>
              <a:rPr lang="ru-RU" u="sng" dirty="0" smtClean="0"/>
              <a:t>Расчеты</a:t>
            </a:r>
            <a:r>
              <a:rPr lang="ru-RU" dirty="0" smtClean="0"/>
              <a:t> за коммунальные услуги по их показаниям</a:t>
            </a:r>
          </a:p>
          <a:p>
            <a:pPr>
              <a:buNone/>
            </a:pPr>
            <a:r>
              <a:rPr lang="ru-RU" dirty="0" smtClean="0"/>
              <a:t>должны осуществляться –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первого числа месяца</a:t>
            </a:r>
            <a:r>
              <a:rPr lang="ru-RU" dirty="0" smtClean="0"/>
              <a:t>, следующего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месяцем ввода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приборов в эксплуатацию.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СВЕДЕНИЮ.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прибора учета в эксплуатацию  </a:t>
            </a:r>
          </a:p>
          <a:p>
            <a:pPr>
              <a:spcAft>
                <a:spcPts val="24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800" dirty="0" smtClean="0"/>
              <a:t> это </a:t>
            </a:r>
            <a:r>
              <a:rPr lang="ru-RU" u="sng" dirty="0" smtClean="0"/>
              <a:t>документальное</a:t>
            </a:r>
            <a:r>
              <a:rPr lang="ru-RU" dirty="0" smtClean="0"/>
              <a:t> оформление счетчика. 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Опломбировка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ru-RU" u="sng" dirty="0" smtClean="0"/>
              <a:t>заключительное</a:t>
            </a:r>
            <a:r>
              <a:rPr lang="ru-RU" dirty="0" smtClean="0"/>
              <a:t> действие </a:t>
            </a:r>
          </a:p>
          <a:p>
            <a:pPr>
              <a:buNone/>
            </a:pPr>
            <a:r>
              <a:rPr lang="ru-RU" dirty="0" smtClean="0"/>
              <a:t>по вводу счетчика в эксплуатацию.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учета необходимо  ввести </a:t>
            </a:r>
          </a:p>
          <a:p>
            <a:pPr>
              <a:spcAft>
                <a:spcPts val="18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эксплуатацию </a:t>
            </a:r>
            <a:r>
              <a:rPr lang="ru-RU" dirty="0" smtClean="0"/>
              <a:t>в следующих случаях:</a:t>
            </a:r>
          </a:p>
          <a:p>
            <a:pPr>
              <a:buNone/>
            </a:pPr>
            <a:r>
              <a:rPr lang="ru-RU" dirty="0" smtClean="0"/>
              <a:t>- установка </a:t>
            </a:r>
            <a:r>
              <a:rPr lang="ru-RU" u="sng" dirty="0" smtClean="0"/>
              <a:t>нового</a:t>
            </a:r>
            <a:r>
              <a:rPr lang="ru-RU" dirty="0" smtClean="0"/>
              <a:t> прибора учета (первая установка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или замена);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- после </a:t>
            </a:r>
            <a:r>
              <a:rPr lang="ru-RU" u="sng" dirty="0" smtClean="0"/>
              <a:t>поверки</a:t>
            </a:r>
            <a:r>
              <a:rPr lang="ru-RU" dirty="0" smtClean="0"/>
              <a:t> ИПУ;</a:t>
            </a:r>
          </a:p>
          <a:p>
            <a:pPr>
              <a:buNone/>
            </a:pPr>
            <a:r>
              <a:rPr lang="ru-RU" dirty="0" smtClean="0"/>
              <a:t>- установка прибора после его </a:t>
            </a:r>
            <a:r>
              <a:rPr lang="ru-RU" u="sng" dirty="0" smtClean="0"/>
              <a:t>ремонта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Если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ввести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ИПУ в эксплуатацию, его 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показания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будут учитываться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при расчете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платы за коммунальную услугу, а значит, 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платить за нее придется </a:t>
            </a:r>
            <a:r>
              <a:rPr lang="ru-RU" i="1" u="sng" dirty="0" smtClean="0"/>
              <a:t>по нормативу</a:t>
            </a:r>
            <a:r>
              <a:rPr lang="ru-RU" i="1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151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Обязанность ввести ИПУ в эксплуатацию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лежит  на </a:t>
            </a:r>
            <a:r>
              <a:rPr lang="ru-RU" u="sng" dirty="0" smtClean="0"/>
              <a:t>исполнителе</a:t>
            </a:r>
            <a:r>
              <a:rPr lang="ru-RU" dirty="0" smtClean="0"/>
              <a:t> коммунальных услуг </a:t>
            </a:r>
          </a:p>
          <a:p>
            <a:pPr>
              <a:spcAft>
                <a:spcPts val="3000"/>
              </a:spcAft>
              <a:buNone/>
            </a:pPr>
            <a:r>
              <a:rPr lang="ru-RU" dirty="0" smtClean="0"/>
              <a:t>(УО, ТСЖ, ЖК, ЖСК или РСО).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ввода</a:t>
            </a:r>
            <a:r>
              <a:rPr lang="ru-RU" dirty="0" smtClean="0"/>
              <a:t> ИПУ в эксплуатацию установлена 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пунктами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81–81(9)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Правил № 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ввод прибора учета в эксплуатацию 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взимать плату запрещено.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Исполнитель проводит эти работы в рамках </a:t>
            </a:r>
          </a:p>
          <a:p>
            <a:pPr>
              <a:buNone/>
            </a:pPr>
            <a:r>
              <a:rPr lang="ru-RU" dirty="0" smtClean="0"/>
              <a:t>предоставления коммунальных услуг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п.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81(9)</a:t>
            </a:r>
            <a:r>
              <a:rPr lang="ru-RU" u="sng" dirty="0" smtClean="0">
                <a:solidFill>
                  <a:srgbClr val="0000FF"/>
                </a:solidFill>
              </a:rPr>
              <a:t> Правил №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Потребитель должен направить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исполнителю заявку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на ввод ИПУ в эксплуатацию,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которой указываются  (</a:t>
            </a:r>
            <a:r>
              <a:rPr lang="ru-RU" sz="2400" u="sng" dirty="0" err="1" smtClean="0">
                <a:solidFill>
                  <a:srgbClr val="0000FF"/>
                </a:solidFill>
              </a:rPr>
              <a:t>абз</a:t>
            </a:r>
            <a:r>
              <a:rPr lang="ru-RU" sz="2400" u="sng" dirty="0" smtClean="0">
                <a:solidFill>
                  <a:srgbClr val="0000FF"/>
                </a:solidFill>
              </a:rPr>
              <a:t>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u="sng" dirty="0" smtClean="0">
                <a:solidFill>
                  <a:srgbClr val="0000FF"/>
                </a:solidFill>
              </a:rPr>
              <a:t>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2400" u="sng" dirty="0" smtClean="0">
                <a:solidFill>
                  <a:srgbClr val="0000FF"/>
                </a:solidFill>
              </a:rPr>
              <a:t>  Правил №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b="1" i="1" dirty="0" smtClean="0"/>
              <a:t>сведения о потребителе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для </a:t>
            </a:r>
            <a:r>
              <a:rPr lang="ru-RU" u="sng" dirty="0" smtClean="0"/>
              <a:t>физического</a:t>
            </a:r>
            <a:r>
              <a:rPr lang="ru-RU" dirty="0" smtClean="0"/>
              <a:t> лица – Ф. И. О., реквизиты документа, удостоверяющего личность, контактный телефон,</a:t>
            </a:r>
          </a:p>
          <a:p>
            <a:pPr>
              <a:buNone/>
            </a:pPr>
            <a:r>
              <a:rPr lang="ru-RU" dirty="0" smtClean="0"/>
              <a:t>- для </a:t>
            </a:r>
            <a:r>
              <a:rPr lang="ru-RU" u="sng" dirty="0" smtClean="0"/>
              <a:t>юридическог</a:t>
            </a:r>
            <a:r>
              <a:rPr lang="ru-RU" dirty="0" smtClean="0"/>
              <a:t>о лица – наименование (фирменное наименование) и место государственной регистрации, контактный телефон;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Б) </a:t>
            </a:r>
            <a:r>
              <a:rPr lang="ru-RU" b="1" i="1" dirty="0" smtClean="0"/>
              <a:t>предлагаемая дата и время </a:t>
            </a:r>
            <a:r>
              <a:rPr lang="ru-RU" dirty="0" smtClean="0"/>
              <a:t>ввода  ИПУ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эксплуатацию;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b="1" i="1" dirty="0" smtClean="0"/>
              <a:t>тип и заводской номер</a:t>
            </a:r>
            <a:r>
              <a:rPr lang="ru-RU" dirty="0" smtClean="0"/>
              <a:t> ИПУ, </a:t>
            </a:r>
            <a:r>
              <a:rPr lang="ru-RU" u="sng" dirty="0" smtClean="0"/>
              <a:t>место</a:t>
            </a:r>
            <a:r>
              <a:rPr lang="ru-RU" dirty="0" smtClean="0"/>
              <a:t> его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установки;</a:t>
            </a:r>
          </a:p>
          <a:p>
            <a:pPr>
              <a:buNone/>
            </a:pPr>
            <a:r>
              <a:rPr lang="ru-RU" dirty="0" smtClean="0"/>
              <a:t>Г)  </a:t>
            </a:r>
            <a:r>
              <a:rPr lang="ru-RU" b="1" i="1" dirty="0" smtClean="0"/>
              <a:t>сведения об организации</a:t>
            </a:r>
            <a:r>
              <a:rPr lang="ru-RU" dirty="0" smtClean="0"/>
              <a:t>, которая проводила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/>
              <a:t>монтаж</a:t>
            </a:r>
            <a:r>
              <a:rPr lang="ru-RU" dirty="0" smtClean="0"/>
              <a:t> прибора учета;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Д) </a:t>
            </a:r>
            <a:r>
              <a:rPr lang="ru-RU" b="1" i="1" dirty="0" smtClean="0"/>
              <a:t>показания прибора</a:t>
            </a:r>
            <a:r>
              <a:rPr lang="ru-RU" dirty="0" smtClean="0"/>
              <a:t> на </a:t>
            </a:r>
            <a:r>
              <a:rPr lang="ru-RU" u="sng" dirty="0" smtClean="0"/>
              <a:t>момент</a:t>
            </a:r>
            <a:r>
              <a:rPr lang="ru-RU" dirty="0" smtClean="0"/>
              <a:t> его установки;</a:t>
            </a:r>
          </a:p>
          <a:p>
            <a:pPr>
              <a:buNone/>
            </a:pPr>
            <a:r>
              <a:rPr lang="ru-RU" dirty="0" smtClean="0"/>
              <a:t>Е) дата </a:t>
            </a:r>
            <a:r>
              <a:rPr lang="ru-RU" b="1" i="1" dirty="0" smtClean="0"/>
              <a:t>следующей</a:t>
            </a:r>
            <a:r>
              <a:rPr lang="ru-RU" dirty="0" smtClean="0"/>
              <a:t> поверки.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К заявке необходимо приложить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копию паспорта 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/>
              <a:t>прибора</a:t>
            </a:r>
            <a:r>
              <a:rPr lang="ru-RU" dirty="0" smtClean="0"/>
              <a:t> учета и (если ваш счетчик не новый)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копии документов</a:t>
            </a:r>
            <a:r>
              <a:rPr lang="ru-RU" dirty="0" smtClean="0"/>
              <a:t>, которые подтверждают,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что прибор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успешно прошел поверку</a:t>
            </a:r>
            <a:r>
              <a:rPr lang="ru-RU" dirty="0" smtClean="0"/>
              <a:t>.</a:t>
            </a:r>
          </a:p>
          <a:p>
            <a:pPr>
              <a:spcAft>
                <a:spcPts val="1200"/>
              </a:spcAft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3)  объекты, мощность потребления электрической</a:t>
            </a:r>
          </a:p>
          <a:p>
            <a:pPr>
              <a:buNone/>
            </a:pPr>
            <a:r>
              <a:rPr lang="ru-RU" sz="2400" i="1" dirty="0" smtClean="0"/>
              <a:t>энергии которых составляет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менее чем пять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киловатт</a:t>
            </a:r>
            <a:r>
              <a:rPr lang="ru-RU" sz="2400" i="1" dirty="0" smtClean="0"/>
              <a:t> (в отношении организации учета</a:t>
            </a:r>
          </a:p>
          <a:p>
            <a:pPr>
              <a:spcAft>
                <a:spcPts val="1800"/>
              </a:spcAft>
              <a:buNone/>
            </a:pPr>
            <a:r>
              <a:rPr lang="ru-RU" sz="2400" i="1" dirty="0" smtClean="0"/>
              <a:t>используемой электрической энергии);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4) объекты, максимальный объем потребления</a:t>
            </a:r>
          </a:p>
          <a:p>
            <a:pPr>
              <a:buNone/>
            </a:pPr>
            <a:r>
              <a:rPr lang="ru-RU" sz="2400" i="1" dirty="0" smtClean="0"/>
              <a:t>природного газа которых составляет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менее чем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кубических метра в час</a:t>
            </a:r>
            <a:r>
              <a:rPr lang="ru-RU" sz="2400" i="1" dirty="0" smtClean="0"/>
              <a:t> (в отношении организации</a:t>
            </a:r>
          </a:p>
          <a:p>
            <a:pPr>
              <a:buNone/>
            </a:pPr>
            <a:r>
              <a:rPr lang="ru-RU" sz="2400" i="1" dirty="0" smtClean="0"/>
              <a:t>учета используемого природного газа).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Если дата, указанная в заявке, исполнителя </a:t>
            </a:r>
          </a:p>
          <a:p>
            <a:pPr>
              <a:buNone/>
            </a:pPr>
            <a:r>
              <a:rPr lang="ru-RU" u="sng" dirty="0" smtClean="0"/>
              <a:t>не устраивает</a:t>
            </a:r>
            <a:r>
              <a:rPr lang="ru-RU" dirty="0" smtClean="0"/>
              <a:t>, Вам в течение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 рабочих дней</a:t>
            </a:r>
          </a:p>
          <a:p>
            <a:pPr>
              <a:buNone/>
            </a:pPr>
            <a:r>
              <a:rPr lang="ru-RU" dirty="0" smtClean="0"/>
              <a:t>должны позвонить и договориться на другое число,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которое будет удобно обеим сторонам.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Назначенная  дата должна быть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 пятнадцати рабочих дней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дня  получения заявки.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</a:t>
            </a: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Ю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Если исполнитель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согласовал </a:t>
            </a:r>
            <a:r>
              <a:rPr lang="ru-RU" dirty="0" smtClean="0"/>
              <a:t>дату исполнения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заявки или его представитель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явился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к потребителю в </a:t>
            </a:r>
            <a:r>
              <a:rPr lang="ru-RU" u="sng" dirty="0" smtClean="0"/>
              <a:t>согласованное</a:t>
            </a:r>
            <a:r>
              <a:rPr lang="ru-RU" dirty="0" smtClean="0"/>
              <a:t> время, то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считается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введенным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эксплуатацию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даты направления заявки в адрес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исполнителя </a:t>
            </a:r>
            <a:r>
              <a:rPr lang="ru-RU" dirty="0" smtClean="0"/>
              <a:t> (</a:t>
            </a:r>
            <a:r>
              <a:rPr lang="ru-RU" sz="2400" u="sng" dirty="0" smtClean="0">
                <a:solidFill>
                  <a:srgbClr val="0000FF"/>
                </a:solidFill>
              </a:rPr>
              <a:t>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81(2</a:t>
            </a:r>
            <a:r>
              <a:rPr lang="ru-RU" sz="2400" u="sng" dirty="0" smtClean="0">
                <a:solidFill>
                  <a:srgbClr val="0000FF"/>
                </a:solidFill>
              </a:rPr>
              <a:t>) Правил №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вводе  ИПУ в эксплуатацию проверке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подлежат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п.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81(4)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Правил №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а) соответствие </a:t>
            </a:r>
            <a:r>
              <a:rPr lang="ru-RU" sz="2400" u="sng" dirty="0" smtClean="0"/>
              <a:t>заводского</a:t>
            </a:r>
            <a:r>
              <a:rPr lang="ru-RU" sz="2400" dirty="0" smtClean="0"/>
              <a:t> номера на </a:t>
            </a:r>
            <a:r>
              <a:rPr lang="ru-RU" sz="2400" u="sng" dirty="0" smtClean="0"/>
              <a:t>приборе</a:t>
            </a:r>
            <a:r>
              <a:rPr lang="ru-RU" sz="2400" dirty="0" smtClean="0"/>
              <a:t> номеру,</a:t>
            </a:r>
          </a:p>
          <a:p>
            <a:pPr>
              <a:buNone/>
            </a:pPr>
            <a:r>
              <a:rPr lang="ru-RU" sz="2400" dirty="0" smtClean="0"/>
              <a:t>указанному в его </a:t>
            </a:r>
            <a:r>
              <a:rPr lang="ru-RU" sz="2400" u="sng" dirty="0" smtClean="0"/>
              <a:t>паспорте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б) соответствие прибора технической </a:t>
            </a:r>
            <a:r>
              <a:rPr lang="ru-RU" sz="2400" u="sng" dirty="0" smtClean="0"/>
              <a:t>документации</a:t>
            </a:r>
          </a:p>
          <a:p>
            <a:pPr>
              <a:buNone/>
            </a:pPr>
            <a:r>
              <a:rPr lang="ru-RU" sz="2400" dirty="0" smtClean="0"/>
              <a:t>изготовителя, в том числе комплектации и схеме</a:t>
            </a:r>
          </a:p>
          <a:p>
            <a:pPr>
              <a:buNone/>
            </a:pPr>
            <a:r>
              <a:rPr lang="ru-RU" sz="2400" dirty="0" smtClean="0"/>
              <a:t>монтажа прибора учета;</a:t>
            </a:r>
          </a:p>
          <a:p>
            <a:pPr>
              <a:buNone/>
            </a:pPr>
            <a:r>
              <a:rPr lang="ru-RU" sz="2400" dirty="0" smtClean="0"/>
              <a:t>в) наличие знаков </a:t>
            </a:r>
            <a:r>
              <a:rPr lang="ru-RU" sz="2400" u="sng" dirty="0" smtClean="0"/>
              <a:t>последней поверки</a:t>
            </a:r>
            <a:r>
              <a:rPr lang="ru-RU" sz="2400" dirty="0" smtClean="0"/>
              <a:t> (за исключением</a:t>
            </a:r>
          </a:p>
          <a:p>
            <a:pPr>
              <a:buNone/>
            </a:pPr>
            <a:r>
              <a:rPr lang="ru-RU" sz="2400" dirty="0" smtClean="0"/>
              <a:t>новых приборов учета);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ru-RU" sz="2400" u="sng" dirty="0" smtClean="0"/>
              <a:t>работоспособность</a:t>
            </a:r>
            <a:r>
              <a:rPr lang="ru-RU" sz="2400" dirty="0" smtClean="0"/>
              <a:t> прибора учета.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После </a:t>
            </a:r>
            <a:r>
              <a:rPr lang="ru-RU" u="sng" dirty="0" smtClean="0"/>
              <a:t>осмотра</a:t>
            </a:r>
            <a:r>
              <a:rPr lang="ru-RU" dirty="0" smtClean="0"/>
              <a:t> на ИПУ представителем исполнителя</a:t>
            </a:r>
          </a:p>
          <a:p>
            <a:pPr>
              <a:buNone/>
            </a:pPr>
            <a:r>
              <a:rPr lang="ru-RU" dirty="0" smtClean="0"/>
              <a:t>устанавливаются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контрольные пломбы</a:t>
            </a:r>
            <a:r>
              <a:rPr lang="ru-RU" dirty="0" smtClean="0"/>
              <a:t>, и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составляется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ввода  </a:t>
            </a:r>
            <a:r>
              <a:rPr lang="ru-RU" dirty="0" smtClean="0"/>
              <a:t>ИПУ в эксплуатацию.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СВЕДЕНИЮ.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Пломба</a:t>
            </a:r>
            <a:r>
              <a:rPr lang="ru-RU" i="1" dirty="0" smtClean="0"/>
              <a:t> </a:t>
            </a:r>
            <a:r>
              <a:rPr lang="ru-RU" dirty="0" smtClean="0"/>
              <a:t>является</a:t>
            </a:r>
            <a:r>
              <a:rPr lang="ru-RU" i="1" dirty="0" smtClean="0"/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подтверждением исправности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механической целостности </a:t>
            </a:r>
            <a:r>
              <a:rPr lang="ru-RU" dirty="0" smtClean="0"/>
              <a:t>прибора учета. </a:t>
            </a:r>
          </a:p>
          <a:p>
            <a:pPr>
              <a:buNone/>
            </a:pPr>
            <a:r>
              <a:rPr lang="ru-RU" dirty="0" smtClean="0"/>
              <a:t>Она создает  </a:t>
            </a:r>
            <a:r>
              <a:rPr lang="ru-RU" u="sng" dirty="0" smtClean="0"/>
              <a:t>препятствия несанкционированному</a:t>
            </a:r>
          </a:p>
          <a:p>
            <a:pPr>
              <a:buNone/>
            </a:pPr>
            <a:r>
              <a:rPr lang="ru-RU" dirty="0" smtClean="0"/>
              <a:t>отбору коммунального ресурса.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учета должен иметь: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dirty="0" smtClean="0"/>
              <a:t>пломбу </a:t>
            </a:r>
            <a:r>
              <a:rPr lang="ru-RU" u="sng" dirty="0" smtClean="0"/>
              <a:t>изготовителя</a:t>
            </a:r>
            <a:r>
              <a:rPr lang="ru-RU" dirty="0" smtClean="0"/>
              <a:t>/</a:t>
            </a:r>
            <a:r>
              <a:rPr lang="ru-RU" dirty="0" err="1" smtClean="0"/>
              <a:t>госповерителя</a:t>
            </a:r>
            <a:r>
              <a:rPr lang="ru-RU" dirty="0" smtClean="0"/>
              <a:t>  с  его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клеймом и датой поверки; </a:t>
            </a:r>
          </a:p>
          <a:p>
            <a:pPr>
              <a:buNone/>
            </a:pPr>
            <a:r>
              <a:rPr lang="ru-RU" dirty="0" smtClean="0"/>
              <a:t>- пломбу </a:t>
            </a:r>
            <a:r>
              <a:rPr lang="ru-RU" u="sng" dirty="0" smtClean="0"/>
              <a:t>исполнителя</a:t>
            </a:r>
            <a:r>
              <a:rPr lang="ru-RU" dirty="0" smtClean="0"/>
              <a:t> КУ или поставщика</a:t>
            </a:r>
          </a:p>
          <a:p>
            <a:pPr>
              <a:buNone/>
            </a:pPr>
            <a:r>
              <a:rPr lang="ru-RU" dirty="0" smtClean="0"/>
              <a:t>коммунального ресурса.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пломбировка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служит подтверждением:</a:t>
            </a:r>
          </a:p>
          <a:p>
            <a:pPr>
              <a:buNone/>
            </a:pPr>
            <a:r>
              <a:rPr lang="ru-RU" dirty="0" smtClean="0"/>
              <a:t>- соответствия счетчика необходимым </a:t>
            </a:r>
            <a:r>
              <a:rPr lang="ru-RU" u="sng" dirty="0" smtClean="0"/>
              <a:t>требованиям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его </a:t>
            </a:r>
            <a:r>
              <a:rPr lang="ru-RU" u="sng" dirty="0" smtClean="0"/>
              <a:t>исправности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 </a:t>
            </a:r>
            <a:r>
              <a:rPr lang="ru-RU" u="sng" dirty="0" smtClean="0"/>
              <a:t>проведенной</a:t>
            </a:r>
            <a:r>
              <a:rPr lang="ru-RU" dirty="0" smtClean="0"/>
              <a:t> проверке на предприятии-</a:t>
            </a:r>
          </a:p>
          <a:p>
            <a:pPr>
              <a:buNone/>
            </a:pPr>
            <a:r>
              <a:rPr lang="ru-RU" dirty="0" smtClean="0"/>
              <a:t>изготовителе.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параметры отражены в паспорте на ИПУ.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 документом стандартного образца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снабжается каждое изделие.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/>
              <a:t>Установленный ИПУ, в том числе, после поверки, </a:t>
            </a:r>
          </a:p>
          <a:p>
            <a:pPr>
              <a:buNone/>
            </a:pPr>
            <a:r>
              <a:rPr lang="ru-RU" dirty="0" smtClean="0"/>
              <a:t>опломбируется исполнителем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взимания платы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с потребителя 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81(14)</a:t>
            </a:r>
            <a:r>
              <a:rPr lang="ru-RU" sz="2400" dirty="0" smtClean="0">
                <a:solidFill>
                  <a:srgbClr val="0000FF"/>
                </a:solidFill>
              </a:rPr>
              <a:t> Правил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Если опломбирование  ИПУ производится</a:t>
            </a:r>
          </a:p>
          <a:p>
            <a:pPr>
              <a:buNone/>
            </a:pPr>
            <a:r>
              <a:rPr lang="ru-RU" dirty="0" smtClean="0"/>
              <a:t>исполнителем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повторно </a:t>
            </a:r>
            <a:r>
              <a:rPr lang="ru-RU" dirty="0" smtClean="0"/>
              <a:t>в связи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нарушением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пломбы </a:t>
            </a:r>
            <a:r>
              <a:rPr lang="ru-RU" dirty="0" smtClean="0"/>
              <a:t>или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знаков поверки </a:t>
            </a:r>
            <a:r>
              <a:rPr lang="ru-RU" dirty="0" smtClean="0"/>
              <a:t>потребителем </a:t>
            </a:r>
          </a:p>
          <a:p>
            <a:pPr>
              <a:buNone/>
            </a:pPr>
            <a:r>
              <a:rPr lang="ru-RU" dirty="0" smtClean="0"/>
              <a:t>или третьим лицом, то потребитель должен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оплатить</a:t>
            </a:r>
            <a:r>
              <a:rPr lang="ru-RU" dirty="0" smtClean="0"/>
              <a:t>  оказанную услугу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96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акте ввода ИПУ в эксплуатацию должны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указаны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п.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81(6)</a:t>
            </a:r>
            <a:r>
              <a:rPr lang="ru-RU" dirty="0" smtClean="0">
                <a:solidFill>
                  <a:srgbClr val="0000FF"/>
                </a:solidFill>
              </a:rPr>
              <a:t> Правил № 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</a:t>
            </a:r>
            <a:r>
              <a:rPr lang="ru-RU" u="sng" dirty="0" smtClean="0"/>
              <a:t>дата</a:t>
            </a:r>
            <a:r>
              <a:rPr lang="ru-RU" dirty="0" smtClean="0"/>
              <a:t>, </a:t>
            </a:r>
            <a:r>
              <a:rPr lang="ru-RU" u="sng" dirty="0" smtClean="0"/>
              <a:t>время</a:t>
            </a:r>
            <a:r>
              <a:rPr lang="ru-RU" dirty="0" smtClean="0"/>
              <a:t> и </a:t>
            </a:r>
            <a:r>
              <a:rPr lang="ru-RU" u="sng" dirty="0" smtClean="0"/>
              <a:t>адрес</a:t>
            </a:r>
            <a:r>
              <a:rPr lang="ru-RU" dirty="0" smtClean="0"/>
              <a:t> ввода прибора учета в эксплуатацию;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Ф. И. О., должности и контактные </a:t>
            </a:r>
            <a:r>
              <a:rPr lang="ru-RU" u="sng" dirty="0" smtClean="0"/>
              <a:t>данные лиц</a:t>
            </a:r>
            <a:r>
              <a:rPr lang="ru-RU" dirty="0" smtClean="0"/>
              <a:t>, которые принимали участие в процедуре ввода прибора учета в эксплуатацию;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/>
              <a:t>тип и заводской номер</a:t>
            </a:r>
            <a:r>
              <a:rPr lang="ru-RU" dirty="0" smtClean="0"/>
              <a:t> установленного прибора учета, а также </a:t>
            </a:r>
            <a:r>
              <a:rPr lang="ru-RU" u="sng" dirty="0" smtClean="0"/>
              <a:t>место</a:t>
            </a:r>
            <a:r>
              <a:rPr lang="ru-RU" dirty="0" smtClean="0"/>
              <a:t> его установки;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- решение </a:t>
            </a:r>
            <a:r>
              <a:rPr lang="ru-RU" u="sng" dirty="0" smtClean="0"/>
              <a:t>о вводе</a:t>
            </a:r>
            <a:r>
              <a:rPr lang="ru-RU" dirty="0" smtClean="0"/>
              <a:t> или об </a:t>
            </a:r>
            <a:r>
              <a:rPr lang="ru-RU" u="sng" dirty="0" smtClean="0"/>
              <a:t>отказе</a:t>
            </a:r>
            <a:r>
              <a:rPr lang="ru-RU" dirty="0" smtClean="0"/>
              <a:t> от ввода прибора учета в эксплуатацию с указанием оснований такого отказа;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</a:t>
            </a:r>
            <a:r>
              <a:rPr lang="ru-RU" u="sng" dirty="0" smtClean="0"/>
              <a:t>показания</a:t>
            </a:r>
            <a:r>
              <a:rPr lang="ru-RU" dirty="0" smtClean="0"/>
              <a:t> прибора учета на момент завершения процедуры ввода в эксплуатацию и места на приборе учета, где установлены </a:t>
            </a:r>
            <a:r>
              <a:rPr lang="ru-RU" u="sng" dirty="0" smtClean="0"/>
              <a:t>контрольные</a:t>
            </a:r>
            <a:r>
              <a:rPr lang="ru-RU" dirty="0" smtClean="0"/>
              <a:t> одноразовые номерные пломбы (контрольные пломбы);</a:t>
            </a:r>
          </a:p>
          <a:p>
            <a:pPr>
              <a:buNone/>
            </a:pPr>
            <a:r>
              <a:rPr lang="ru-RU" dirty="0" smtClean="0"/>
              <a:t>- дата </a:t>
            </a:r>
            <a:r>
              <a:rPr lang="ru-RU" u="sng" dirty="0" smtClean="0"/>
              <a:t>следующей</a:t>
            </a:r>
            <a:r>
              <a:rPr lang="ru-RU" dirty="0" smtClean="0"/>
              <a:t> поверки.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/>
              <a:t>1) Акт ввода ИПУ в эксплуатацию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оформляет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представитель </a:t>
            </a:r>
            <a:r>
              <a:rPr lang="ru-RU" u="sng" dirty="0" smtClean="0"/>
              <a:t>исполнителя</a:t>
            </a:r>
            <a:r>
              <a:rPr lang="ru-RU" dirty="0" smtClean="0"/>
              <a:t> (</a:t>
            </a:r>
            <a:r>
              <a:rPr lang="ru-RU" u="sng" dirty="0" smtClean="0">
                <a:solidFill>
                  <a:srgbClr val="0000FF"/>
                </a:solidFill>
              </a:rPr>
              <a:t>п.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dirty="0" smtClean="0">
                <a:solidFill>
                  <a:srgbClr val="0000FF"/>
                </a:solidFill>
              </a:rPr>
              <a:t>  Правил № 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2) Акт составляется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двух экземплярах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/>
              <a:t>3</a:t>
            </a:r>
            <a:r>
              <a:rPr lang="ru-RU" dirty="0" smtClean="0"/>
              <a:t>) Подписать его должен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потребитель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представители исполнителя</a:t>
            </a:r>
            <a:r>
              <a:rPr lang="ru-RU" i="1" dirty="0" smtClean="0"/>
              <a:t>, </a:t>
            </a:r>
            <a:r>
              <a:rPr lang="ru-RU" dirty="0" smtClean="0"/>
              <a:t>которые</a:t>
            </a:r>
          </a:p>
          <a:p>
            <a:pPr>
              <a:buNone/>
            </a:pPr>
            <a:r>
              <a:rPr lang="ru-RU" dirty="0" smtClean="0"/>
              <a:t>участвовали в процедуре (</a:t>
            </a:r>
            <a:r>
              <a:rPr lang="ru-RU" u="sng" dirty="0" smtClean="0">
                <a:solidFill>
                  <a:srgbClr val="0000FF"/>
                </a:solidFill>
              </a:rPr>
              <a:t>п.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81(7)</a:t>
            </a:r>
            <a:r>
              <a:rPr lang="ru-RU" dirty="0" smtClean="0">
                <a:solidFill>
                  <a:srgbClr val="0000FF"/>
                </a:solidFill>
              </a:rPr>
              <a:t>  Правил № 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оснащения МКД приборами учета </a:t>
            </a:r>
          </a:p>
          <a:p>
            <a:pPr>
              <a:buNone/>
            </a:pPr>
            <a:r>
              <a:rPr lang="ru-RU" sz="2400" dirty="0" smtClean="0"/>
              <a:t>(ОДПУ и ИПУ), включая ввод в эксплуатацию: </a:t>
            </a:r>
          </a:p>
          <a:p>
            <a:pPr>
              <a:buNone/>
            </a:pPr>
            <a:r>
              <a:rPr lang="ru-RU" sz="2400" dirty="0" smtClean="0"/>
              <a:t>1)  используемых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воды, тепловой и электрической</a:t>
            </a:r>
          </a:p>
          <a:p>
            <a:pPr>
              <a:buNone/>
            </a:pPr>
            <a:r>
              <a:rPr lang="ru-RU" sz="2400" dirty="0" smtClean="0"/>
              <a:t>энергии, (</a:t>
            </a:r>
            <a:r>
              <a:rPr lang="ru-RU" sz="2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ч.5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закона № 261-ФЗ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июля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года;</a:t>
            </a:r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января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года для Республики Крым и </a:t>
            </a:r>
          </a:p>
          <a:p>
            <a:pPr>
              <a:buNone/>
            </a:pPr>
            <a:r>
              <a:rPr lang="ru-RU" sz="2400" dirty="0" smtClean="0"/>
              <a:t>города федерального значения Севастополя;</a:t>
            </a:r>
          </a:p>
          <a:p>
            <a:pPr>
              <a:buNone/>
            </a:pPr>
            <a:r>
              <a:rPr lang="ru-RU" sz="2400" dirty="0" smtClean="0"/>
              <a:t>2) используемого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природного газа </a:t>
            </a:r>
            <a:r>
              <a:rPr lang="ru-RU" sz="2400" dirty="0" smtClean="0"/>
              <a:t>(</a:t>
            </a:r>
            <a:r>
              <a:rPr lang="ru-RU" sz="2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5.1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Закона № 261-ФЗ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января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2400" dirty="0" smtClean="0"/>
              <a:t> года;</a:t>
            </a:r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года для Республики Крым и </a:t>
            </a:r>
          </a:p>
          <a:p>
            <a:pPr>
              <a:buNone/>
            </a:pPr>
            <a:r>
              <a:rPr lang="ru-RU" sz="2400" dirty="0" smtClean="0"/>
              <a:t>города федерального значения Севастополя.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3) Если акт ввода ИПУ в эксплуатацию подписали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участия исполнителя</a:t>
            </a:r>
            <a:r>
              <a:rPr lang="ru-RU" dirty="0" smtClean="0"/>
              <a:t>, такой акт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считается основанием </a:t>
            </a:r>
            <a:r>
              <a:rPr lang="ru-RU" dirty="0" smtClean="0"/>
              <a:t>для начисления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управляющей МКД организацией платы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за коммунальные услуги.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 этом случае плату за коммунальные услуги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рассчитывают  исходя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нормативов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потребления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/>
              <a:t>коммунальных услуг.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вправе отказать во вводе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прибора учета в эксплуатацию, если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sz="2400" dirty="0" smtClean="0">
                <a:solidFill>
                  <a:srgbClr val="0000FF"/>
                </a:solidFill>
              </a:rPr>
              <a:t>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81(4)</a:t>
            </a:r>
            <a:r>
              <a:rPr lang="ru-RU" sz="2400" dirty="0" smtClean="0">
                <a:solidFill>
                  <a:srgbClr val="0000FF"/>
                </a:solidFill>
              </a:rPr>
              <a:t> и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81(5)</a:t>
            </a:r>
            <a:r>
              <a:rPr lang="ru-RU" sz="2400" dirty="0" smtClean="0">
                <a:solidFill>
                  <a:srgbClr val="0000FF"/>
                </a:solidFill>
              </a:rPr>
              <a:t> 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а) </a:t>
            </a:r>
            <a:r>
              <a:rPr lang="ru-RU" sz="2400" u="sng" dirty="0" smtClean="0"/>
              <a:t>заводской номер</a:t>
            </a:r>
            <a:r>
              <a:rPr lang="ru-RU" sz="2400" dirty="0" smtClean="0"/>
              <a:t> на приборе учета </a:t>
            </a:r>
            <a:r>
              <a:rPr lang="ru-RU" sz="2400" u="sng" dirty="0" smtClean="0"/>
              <a:t>не соответствует </a:t>
            </a:r>
            <a:r>
              <a:rPr lang="ru-RU" sz="2400" dirty="0" smtClean="0"/>
              <a:t>номеру, указанному в его паспорте;</a:t>
            </a:r>
          </a:p>
          <a:p>
            <a:pPr>
              <a:buNone/>
            </a:pPr>
            <a:r>
              <a:rPr lang="ru-RU" sz="2400" dirty="0" smtClean="0"/>
              <a:t>б) прибор учета не соответствует </a:t>
            </a:r>
            <a:r>
              <a:rPr lang="ru-RU" sz="2400" b="1" dirty="0" smtClean="0"/>
              <a:t>технической</a:t>
            </a:r>
            <a:r>
              <a:rPr lang="ru-RU" sz="2400" dirty="0" smtClean="0"/>
              <a:t> </a:t>
            </a:r>
            <a:r>
              <a:rPr lang="ru-RU" sz="2400" u="sng" dirty="0" smtClean="0"/>
              <a:t>документации</a:t>
            </a:r>
            <a:r>
              <a:rPr lang="ru-RU" sz="2400" dirty="0" smtClean="0"/>
              <a:t> изготовителя прибора, в том числе комплектации и схеме монтажа прибора учета;</a:t>
            </a:r>
          </a:p>
          <a:p>
            <a:pPr>
              <a:buNone/>
            </a:pPr>
            <a:r>
              <a:rPr lang="ru-RU" sz="2400" dirty="0" smtClean="0"/>
              <a:t>в) знаки </a:t>
            </a:r>
            <a:r>
              <a:rPr lang="ru-RU" sz="2400" u="sng" dirty="0" smtClean="0"/>
              <a:t>последней</a:t>
            </a:r>
            <a:r>
              <a:rPr lang="ru-RU" sz="2400" dirty="0" smtClean="0"/>
              <a:t> поверки </a:t>
            </a:r>
            <a:r>
              <a:rPr lang="ru-RU" sz="2400" u="sng" dirty="0" smtClean="0"/>
              <a:t>отсутствуют</a:t>
            </a:r>
            <a:r>
              <a:rPr lang="ru-RU" sz="2400" dirty="0" smtClean="0"/>
              <a:t> (за исключением новых приборов учета);</a:t>
            </a:r>
          </a:p>
          <a:p>
            <a:pPr>
              <a:buNone/>
            </a:pPr>
            <a:r>
              <a:rPr lang="ru-RU" sz="2400" dirty="0" smtClean="0"/>
              <a:t>г) прибор учета </a:t>
            </a:r>
            <a:r>
              <a:rPr lang="ru-RU" sz="2400" u="sng" dirty="0" smtClean="0"/>
              <a:t>неработоспособен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1) Собственник, чье помещение оборудовано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введенными в эксплуатацию ИПУ,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вправе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демонтировать</a:t>
            </a:r>
            <a:r>
              <a:rPr lang="ru-RU" dirty="0" smtClean="0"/>
              <a:t> такие приборы, чтобы перейти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на оплату коммунальных услуг </a:t>
            </a:r>
            <a:r>
              <a:rPr lang="ru-RU" u="sng" dirty="0" smtClean="0"/>
              <a:t>по нормативам</a:t>
            </a:r>
            <a:r>
              <a:rPr lang="ru-RU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потребления (</a:t>
            </a:r>
            <a:r>
              <a:rPr lang="ru-RU" u="sng" dirty="0" smtClean="0">
                <a:solidFill>
                  <a:srgbClr val="0000FF"/>
                </a:solidFill>
              </a:rPr>
              <a:t>ст.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157</a:t>
            </a:r>
            <a:r>
              <a:rPr lang="ru-RU" dirty="0" smtClean="0">
                <a:solidFill>
                  <a:srgbClr val="0000FF"/>
                </a:solidFill>
              </a:rPr>
              <a:t> ЖК РФ, </a:t>
            </a:r>
            <a:r>
              <a:rPr lang="ru-RU" u="sng" dirty="0" smtClean="0">
                <a:solidFill>
                  <a:srgbClr val="0000FF"/>
                </a:solidFill>
              </a:rPr>
              <a:t>ст.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13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Закона № 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261</a:t>
            </a:r>
            <a:r>
              <a:rPr lang="ru-RU" dirty="0" smtClean="0">
                <a:solidFill>
                  <a:srgbClr val="0000FF"/>
                </a:solidFill>
              </a:rPr>
              <a:t>-ФЗ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2)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вправе самовольно нарушать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пломбы</a:t>
            </a:r>
            <a:r>
              <a:rPr lang="ru-RU" dirty="0" smtClean="0"/>
              <a:t> на приборах учета и в местах их</a:t>
            </a:r>
          </a:p>
          <a:p>
            <a:pPr>
              <a:buNone/>
            </a:pPr>
            <a:r>
              <a:rPr lang="ru-RU" dirty="0" smtClean="0"/>
              <a:t> подключения,  а также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вмешиваться</a:t>
            </a:r>
            <a:r>
              <a:rPr lang="ru-RU" dirty="0" smtClean="0"/>
              <a:t> в работу ИПУ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u="sng" dirty="0" smtClean="0">
                <a:solidFill>
                  <a:srgbClr val="0000FF"/>
                </a:solidFill>
              </a:rPr>
              <a:t>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dirty="0" smtClean="0"/>
              <a:t>3) 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самовольно нарушил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контрольные пломбы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демонтировал ИПУ, </a:t>
            </a:r>
          </a:p>
          <a:p>
            <a:pPr>
              <a:buNone/>
            </a:pPr>
            <a:r>
              <a:rPr lang="ru-RU" dirty="0" smtClean="0"/>
              <a:t>такой ИПУ считается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вышедшим из строя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«б»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81(12)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4) Потребитель обязан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немедленно сообщить</a:t>
            </a:r>
          </a:p>
          <a:p>
            <a:pPr>
              <a:buNone/>
            </a:pPr>
            <a:r>
              <a:rPr lang="ru-RU" dirty="0" smtClean="0"/>
              <a:t>исполнителю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нарушении целостности пломб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«б»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dirty="0" smtClean="0"/>
              <a:t>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сообщил исполнителю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/>
              <a:t>о таком нарушении, судебная практика </a:t>
            </a:r>
          </a:p>
          <a:p>
            <a:pPr>
              <a:buNone/>
            </a:pPr>
            <a:r>
              <a:rPr lang="ru-RU" dirty="0" smtClean="0"/>
              <a:t>приравнивает данный факт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несанкционированному вмешательству </a:t>
            </a:r>
          </a:p>
          <a:p>
            <a:pPr>
              <a:buNone/>
            </a:pPr>
            <a:r>
              <a:rPr lang="ru-RU" dirty="0" smtClean="0"/>
              <a:t>в работу ИПУ.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судебных решений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Апелляционные определения</a:t>
            </a:r>
          </a:p>
          <a:p>
            <a:pPr>
              <a:buNone/>
            </a:pPr>
            <a:r>
              <a:rPr lang="ru-RU" i="1" dirty="0" smtClean="0"/>
              <a:t>1. Ставропольского краевого суда от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25.11.2015</a:t>
            </a:r>
          </a:p>
          <a:p>
            <a:pPr>
              <a:spcAft>
                <a:spcPts val="1200"/>
              </a:spcAft>
              <a:buNone/>
            </a:pPr>
            <a:r>
              <a:rPr lang="ru-RU" i="1" u="sng" dirty="0" smtClean="0">
                <a:solidFill>
                  <a:srgbClr val="0000FF"/>
                </a:solidFill>
              </a:rPr>
              <a:t>по делу № 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33-7460/2015</a:t>
            </a:r>
            <a:r>
              <a:rPr lang="ru-RU" i="1" dirty="0" smtClean="0"/>
              <a:t>; </a:t>
            </a:r>
          </a:p>
          <a:p>
            <a:pPr>
              <a:buNone/>
            </a:pPr>
            <a:r>
              <a:rPr lang="ru-RU" i="1" dirty="0" smtClean="0"/>
              <a:t>2. Алтайского краевого суда от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29.07.2015 </a:t>
            </a:r>
          </a:p>
          <a:p>
            <a:pPr>
              <a:spcAft>
                <a:spcPts val="1200"/>
              </a:spcAft>
              <a:buNone/>
            </a:pPr>
            <a:r>
              <a:rPr lang="ru-RU" i="1" u="sng" dirty="0" smtClean="0">
                <a:solidFill>
                  <a:srgbClr val="0000FF"/>
                </a:solidFill>
              </a:rPr>
              <a:t>по делу № 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33-7003/2015</a:t>
            </a:r>
            <a:r>
              <a:rPr lang="ru-RU" i="1" dirty="0" smtClean="0"/>
              <a:t>; </a:t>
            </a:r>
          </a:p>
          <a:p>
            <a:pPr>
              <a:buNone/>
            </a:pPr>
            <a:r>
              <a:rPr lang="ru-RU" i="1" dirty="0" smtClean="0"/>
              <a:t>3. Хабаровского краевого суда от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15.08.2014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u="sng" dirty="0" smtClean="0">
                <a:solidFill>
                  <a:srgbClr val="0000FF"/>
                </a:solidFill>
              </a:rPr>
              <a:t>по делу № 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33-5025/2014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 ИПУ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коммунальных услуг в МКД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 проводить проверки: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</a:t>
            </a:r>
            <a:r>
              <a:rPr lang="ru-RU" u="sng" dirty="0" smtClean="0"/>
              <a:t>состояния</a:t>
            </a:r>
            <a:r>
              <a:rPr lang="ru-RU" dirty="0" smtClean="0"/>
              <a:t> ИПУ, факта их </a:t>
            </a:r>
            <a:r>
              <a:rPr lang="ru-RU" u="sng" dirty="0" smtClean="0"/>
              <a:t>наличия</a:t>
            </a:r>
            <a:r>
              <a:rPr lang="ru-RU" dirty="0" smtClean="0"/>
              <a:t> или отсутствия;</a:t>
            </a:r>
          </a:p>
          <a:p>
            <a:pPr>
              <a:spcAft>
                <a:spcPts val="2400"/>
              </a:spcAft>
              <a:buNone/>
            </a:pPr>
            <a:r>
              <a:rPr lang="ru-RU" dirty="0" smtClean="0"/>
              <a:t>- </a:t>
            </a:r>
            <a:r>
              <a:rPr lang="ru-RU" u="sng" dirty="0" smtClean="0"/>
              <a:t>достоверности</a:t>
            </a:r>
            <a:r>
              <a:rPr lang="ru-RU" dirty="0" smtClean="0"/>
              <a:t> их показаний.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</a:t>
            </a:r>
            <a:r>
              <a:rPr lang="ru-RU" dirty="0" smtClean="0"/>
              <a:t> счетчика – это процедура, направленная</a:t>
            </a:r>
          </a:p>
          <a:p>
            <a:pPr>
              <a:buNone/>
            </a:pPr>
            <a:r>
              <a:rPr lang="ru-RU" dirty="0" smtClean="0"/>
              <a:t>на определение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работоспособности </a:t>
            </a:r>
            <a:r>
              <a:rPr lang="ru-RU" dirty="0" smtClean="0"/>
              <a:t>прибора.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Проводит проверку счетчика</a:t>
            </a:r>
            <a:r>
              <a:rPr lang="ru-RU" b="1" dirty="0" smtClean="0"/>
              <a:t> </a:t>
            </a:r>
            <a:r>
              <a:rPr lang="ru-RU" dirty="0" smtClean="0"/>
              <a:t>организация,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управляющая МКД,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реже 1 раза в год</a:t>
            </a:r>
            <a:r>
              <a:rPr lang="ru-RU" dirty="0" smtClean="0"/>
              <a:t>, а если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проверяемые приборы учета расположены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</a:t>
            </a:r>
            <a:r>
              <a:rPr lang="ru-RU" u="sng" dirty="0" smtClean="0"/>
              <a:t>жилом</a:t>
            </a:r>
            <a:r>
              <a:rPr lang="ru-RU" dirty="0" smtClean="0"/>
              <a:t> помещении потребителя, то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чаще 1 раза в 3 месяца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п.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ru-RU" dirty="0" smtClean="0">
                <a:solidFill>
                  <a:srgbClr val="0000FF"/>
                </a:solidFill>
              </a:rPr>
              <a:t> Правил №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проведении исполнителем проверки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состояния  ИПУ проверке подлежат: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целостность</a:t>
            </a:r>
            <a:r>
              <a:rPr lang="ru-RU" sz="2400" dirty="0" smtClean="0"/>
              <a:t> прибора учета;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- отсутствие </a:t>
            </a:r>
            <a:r>
              <a:rPr lang="ru-RU" sz="2400" u="sng" dirty="0" smtClean="0"/>
              <a:t>механических</a:t>
            </a:r>
            <a:r>
              <a:rPr lang="ru-RU" sz="2400" dirty="0" smtClean="0"/>
              <a:t> повреждений;</a:t>
            </a:r>
          </a:p>
          <a:p>
            <a:pPr>
              <a:buNone/>
            </a:pPr>
            <a:r>
              <a:rPr lang="ru-RU" sz="2400" dirty="0" smtClean="0"/>
              <a:t>- отсутствие </a:t>
            </a:r>
            <a:r>
              <a:rPr lang="ru-RU" sz="2400" u="sng" dirty="0" smtClean="0"/>
              <a:t>не предусмотренных</a:t>
            </a:r>
            <a:r>
              <a:rPr lang="ru-RU" sz="2400" dirty="0" smtClean="0"/>
              <a:t> изготовителем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отверстий или трещин;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плотное</a:t>
            </a:r>
            <a:r>
              <a:rPr lang="ru-RU" sz="2400" dirty="0" smtClean="0"/>
              <a:t> прилегание стекла индикатора;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наличие и сохранность</a:t>
            </a:r>
            <a:r>
              <a:rPr lang="ru-RU" sz="2400" dirty="0" smtClean="0"/>
              <a:t> контрольных пломб и</a:t>
            </a:r>
          </a:p>
          <a:p>
            <a:pPr>
              <a:buNone/>
            </a:pPr>
            <a:r>
              <a:rPr lang="ru-RU" sz="2400" dirty="0" smtClean="0"/>
              <a:t>индикаторов антимагнитных пломб;</a:t>
            </a:r>
          </a:p>
          <a:p>
            <a:pPr>
              <a:buNone/>
            </a:pPr>
            <a:endParaRPr lang="ru-RU" dirty="0" smtClean="0"/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214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 пломб и устройств, позволяющих </a:t>
            </a:r>
            <a:r>
              <a:rPr lang="ru-RU" u="sng" dirty="0" smtClean="0"/>
              <a:t>фиксировать</a:t>
            </a:r>
          </a:p>
          <a:p>
            <a:pPr>
              <a:buNone/>
            </a:pPr>
            <a:r>
              <a:rPr lang="ru-RU" dirty="0" smtClean="0"/>
              <a:t>факт несанкционированного вмешательства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 работу прибора учета;</a:t>
            </a:r>
          </a:p>
          <a:p>
            <a:pPr>
              <a:buNone/>
            </a:pPr>
            <a:r>
              <a:rPr lang="ru-RU" dirty="0" smtClean="0"/>
              <a:t>- отсутствие </a:t>
            </a:r>
            <a:r>
              <a:rPr lang="ru-RU" u="sng" dirty="0" smtClean="0"/>
              <a:t>свободного</a:t>
            </a:r>
            <a:r>
              <a:rPr lang="ru-RU" dirty="0" smtClean="0"/>
              <a:t> доступа к элементам</a:t>
            </a:r>
          </a:p>
          <a:p>
            <a:pPr>
              <a:buNone/>
            </a:pPr>
            <a:r>
              <a:rPr lang="ru-RU" dirty="0" smtClean="0"/>
              <a:t>коммутации (узлам, зажимам) прибора учета,</a:t>
            </a:r>
          </a:p>
          <a:p>
            <a:pPr>
              <a:buNone/>
            </a:pPr>
            <a:r>
              <a:rPr lang="ru-RU" dirty="0" smtClean="0"/>
              <a:t>позволяющим осуществлять </a:t>
            </a:r>
            <a:r>
              <a:rPr lang="ru-RU" u="sng" dirty="0" smtClean="0"/>
              <a:t>вмешательство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работу прибора учета.</a:t>
            </a:r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Обязанность</a:t>
            </a:r>
            <a:r>
              <a:rPr lang="ru-RU" i="1" dirty="0" smtClean="0"/>
              <a:t> по установке приборов учета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природного газа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распространяется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на собственников жилых домов и помещений в МКД,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отапливаемых без использования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газоиспользующего оборудования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ИПУ должен быть защищен от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несанкционированного вмешательства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его работу</a:t>
            </a:r>
            <a:r>
              <a:rPr lang="ru-RU" dirty="0" smtClean="0"/>
              <a:t> (</a:t>
            </a:r>
            <a:r>
              <a:rPr lang="ru-RU" u="sng" dirty="0" smtClean="0">
                <a:solidFill>
                  <a:srgbClr val="0000FF"/>
                </a:solidFill>
              </a:rPr>
              <a:t>п.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81(11)</a:t>
            </a:r>
            <a:r>
              <a:rPr lang="ru-RU" dirty="0" smtClean="0">
                <a:solidFill>
                  <a:srgbClr val="0000FF"/>
                </a:solidFill>
              </a:rPr>
              <a:t>  Правил №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При проведении </a:t>
            </a:r>
            <a:r>
              <a:rPr lang="ru-RU" u="sng" dirty="0" smtClean="0"/>
              <a:t>очередной</a:t>
            </a:r>
            <a:r>
              <a:rPr lang="ru-RU" dirty="0" smtClean="0"/>
              <a:t> проверки состояния</a:t>
            </a:r>
          </a:p>
          <a:p>
            <a:pPr>
              <a:buNone/>
            </a:pPr>
            <a:r>
              <a:rPr lang="ru-RU" dirty="0" smtClean="0"/>
              <a:t>прибора учета исполнитель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 бесплатно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2400" dirty="0" smtClean="0"/>
              <a:t>- контрольные </a:t>
            </a:r>
            <a:r>
              <a:rPr lang="ru-RU" sz="2400" u="sng" dirty="0" smtClean="0"/>
              <a:t>пломбы</a:t>
            </a:r>
            <a:r>
              <a:rPr lang="ru-RU" sz="2400" dirty="0" smtClean="0"/>
              <a:t> и индикаторы </a:t>
            </a:r>
            <a:r>
              <a:rPr lang="ru-RU" sz="2400" u="sng" dirty="0" smtClean="0"/>
              <a:t>антимагнитных</a:t>
            </a:r>
          </a:p>
          <a:p>
            <a:pPr>
              <a:buNone/>
            </a:pPr>
            <a:r>
              <a:rPr lang="ru-RU" sz="2400" dirty="0" smtClean="0"/>
              <a:t>пломб;</a:t>
            </a:r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пломбы и устройства, позволяющие </a:t>
            </a:r>
            <a:r>
              <a:rPr lang="ru-RU" sz="2400" u="sng" dirty="0" smtClean="0"/>
              <a:t>фиксировать</a:t>
            </a:r>
          </a:p>
          <a:p>
            <a:pPr>
              <a:buNone/>
            </a:pPr>
            <a:r>
              <a:rPr lang="ru-RU" sz="2400" dirty="0" smtClean="0"/>
              <a:t>факт </a:t>
            </a:r>
            <a:r>
              <a:rPr lang="ru-RU" sz="2400" u="sng" dirty="0" smtClean="0"/>
              <a:t>несанкционированного</a:t>
            </a:r>
            <a:r>
              <a:rPr lang="ru-RU" sz="2400" dirty="0" smtClean="0"/>
              <a:t> вмешательства в работу</a:t>
            </a:r>
          </a:p>
          <a:p>
            <a:pPr>
              <a:buNone/>
            </a:pPr>
            <a:r>
              <a:rPr lang="ru-RU" sz="2400" dirty="0" smtClean="0"/>
              <a:t>прибора учета.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обязан уведомить потребителя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последствиях обнаружения факта нарушения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таких пломб или устройств. </a:t>
            </a:r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Действия  исполнителя при выявлении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несанкционированного вмешательства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в работу ИПУ.</a:t>
            </a:r>
          </a:p>
          <a:p>
            <a:pPr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1) Составляется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акт</a:t>
            </a:r>
            <a:r>
              <a:rPr lang="ru-RU" sz="2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/>
              <a:t>о </a:t>
            </a:r>
            <a:r>
              <a:rPr lang="ru-RU" sz="2400" u="sng" dirty="0" smtClean="0"/>
              <a:t>несанкционированном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вмешательстве в работу прибора учета.</a:t>
            </a:r>
          </a:p>
          <a:p>
            <a:pPr>
              <a:buNone/>
            </a:pPr>
            <a:r>
              <a:rPr lang="ru-RU" sz="2400" dirty="0" smtClean="0"/>
              <a:t>2) Если ИПУ  находится в </a:t>
            </a:r>
            <a:r>
              <a:rPr lang="ru-RU" sz="2400" u="sng" dirty="0" smtClean="0"/>
              <a:t>помещении</a:t>
            </a:r>
            <a:r>
              <a:rPr lang="ru-RU" sz="2400" dirty="0" smtClean="0"/>
              <a:t> потребителя,</a:t>
            </a:r>
          </a:p>
          <a:p>
            <a:pPr>
              <a:buNone/>
            </a:pPr>
            <a:r>
              <a:rPr lang="ru-RU" sz="2400" dirty="0" smtClean="0"/>
              <a:t>исполнитель производит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перерасчет платы </a:t>
            </a:r>
            <a:r>
              <a:rPr lang="ru-RU" sz="2400" dirty="0" smtClean="0"/>
              <a:t>за</a:t>
            </a:r>
          </a:p>
          <a:p>
            <a:pPr>
              <a:buNone/>
            </a:pPr>
            <a:r>
              <a:rPr lang="ru-RU" sz="2400" dirty="0" smtClean="0"/>
              <a:t> КУ и направляет потребителю </a:t>
            </a:r>
            <a:r>
              <a:rPr lang="ru-RU" sz="2400" u="sng" dirty="0" smtClean="0"/>
              <a:t>требование</a:t>
            </a:r>
            <a:r>
              <a:rPr lang="ru-RU" sz="2400" dirty="0" smtClean="0"/>
              <a:t> о внесении</a:t>
            </a:r>
          </a:p>
          <a:p>
            <a:pPr>
              <a:buNone/>
            </a:pPr>
            <a:r>
              <a:rPr lang="ru-RU" sz="2400" dirty="0" err="1" smtClean="0"/>
              <a:t>доначисленной</a:t>
            </a:r>
            <a:r>
              <a:rPr lang="ru-RU" sz="2400" dirty="0" smtClean="0"/>
              <a:t> платы 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81(11)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 </a:t>
            </a:r>
            <a:endParaRPr lang="ru-RU" sz="2400" dirty="0" smtClean="0"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 исполнить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требование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с момента его </a:t>
            </a:r>
            <a:r>
              <a:rPr lang="ru-RU" u="sng" dirty="0" smtClean="0"/>
              <a:t>доставки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sz="2400" i="1" dirty="0" smtClean="0"/>
              <a:t>Такая обязанность возникает, даже если потребитель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отказался</a:t>
            </a:r>
            <a:r>
              <a:rPr lang="ru-RU" sz="2400" i="1" dirty="0" smtClean="0"/>
              <a:t> получать документ или знакомиться </a:t>
            </a:r>
          </a:p>
          <a:p>
            <a:pPr>
              <a:spcAft>
                <a:spcPts val="2400"/>
              </a:spcAft>
              <a:buNone/>
            </a:pPr>
            <a:r>
              <a:rPr lang="ru-RU" sz="2400" i="1" dirty="0" smtClean="0"/>
              <a:t>с ним</a:t>
            </a:r>
            <a:r>
              <a:rPr lang="ru-RU" dirty="0" smtClean="0"/>
              <a:t> (</a:t>
            </a:r>
            <a:r>
              <a:rPr lang="ru-RU" sz="2400" u="sng" dirty="0" smtClean="0">
                <a:solidFill>
                  <a:srgbClr val="0000FF"/>
                </a:solidFill>
              </a:rPr>
              <a:t>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u="sng" dirty="0" smtClean="0">
                <a:solidFill>
                  <a:srgbClr val="0000FF"/>
                </a:solidFill>
              </a:rPr>
              <a:t> </a:t>
            </a:r>
            <a:r>
              <a:rPr lang="ru-RU" sz="2400" u="sng" dirty="0" err="1" smtClean="0">
                <a:solidFill>
                  <a:srgbClr val="0000FF"/>
                </a:solidFill>
              </a:rPr>
              <a:t>ст</a:t>
            </a:r>
            <a:r>
              <a:rPr lang="ru-RU" sz="2400" u="sng" dirty="0" smtClean="0">
                <a:solidFill>
                  <a:srgbClr val="0000FF"/>
                </a:solidFill>
              </a:rPr>
              <a:t>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165.1</a:t>
            </a:r>
            <a:r>
              <a:rPr lang="ru-RU" sz="2400" dirty="0" smtClean="0">
                <a:solidFill>
                  <a:srgbClr val="0000FF"/>
                </a:solidFill>
              </a:rPr>
              <a:t> ГК РФ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внесет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/>
              <a:t>доначисленную</a:t>
            </a:r>
            <a:r>
              <a:rPr lang="ru-RU" dirty="0" smtClean="0"/>
              <a:t>  плату,</a:t>
            </a:r>
          </a:p>
          <a:p>
            <a:pPr>
              <a:buNone/>
            </a:pPr>
            <a:r>
              <a:rPr lang="ru-RU" dirty="0" smtClean="0"/>
              <a:t>исполнитель вправе взыскать ее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суде.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006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b="1" i="1" dirty="0" smtClean="0"/>
              <a:t>1</a:t>
            </a:r>
            <a:r>
              <a:rPr lang="ru-RU" b="1" dirty="0" smtClean="0"/>
              <a:t>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Перерасчет производится за период:</a:t>
            </a:r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/>
              <a:t>начиная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даты установления</a:t>
            </a:r>
            <a:r>
              <a:rPr lang="ru-RU" sz="2400" dirty="0" smtClean="0"/>
              <a:t> пломб, 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ранее</a:t>
            </a:r>
          </a:p>
          <a:p>
            <a:pPr>
              <a:buNone/>
            </a:pPr>
            <a:r>
              <a:rPr lang="ru-RU" sz="2400" dirty="0" smtClean="0"/>
              <a:t>чем с даты </a:t>
            </a:r>
            <a:r>
              <a:rPr lang="ru-RU" sz="2400" u="sng" dirty="0" smtClean="0"/>
              <a:t>предыдущей</a:t>
            </a:r>
            <a:r>
              <a:rPr lang="ru-RU" sz="2400" dirty="0" smtClean="0"/>
              <a:t> проверки 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более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чем за </a:t>
            </a:r>
          </a:p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u="sng" dirty="0" smtClean="0"/>
              <a:t> месяца</a:t>
            </a:r>
            <a:r>
              <a:rPr lang="ru-RU" sz="2400" dirty="0" smtClean="0"/>
              <a:t> до проверки, при которой выявлено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/>
              <a:t>несанкционированное</a:t>
            </a:r>
            <a:r>
              <a:rPr lang="ru-RU" sz="2400" dirty="0" smtClean="0"/>
              <a:t> вмешательство;</a:t>
            </a:r>
          </a:p>
          <a:p>
            <a:pPr>
              <a:buNone/>
            </a:pPr>
            <a:r>
              <a:rPr lang="ru-RU" sz="2400" dirty="0" smtClean="0"/>
              <a:t>- до даты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устранения</a:t>
            </a:r>
            <a:r>
              <a:rPr lang="ru-RU" sz="2400" dirty="0" smtClean="0"/>
              <a:t> такого вмешательства (до</a:t>
            </a:r>
          </a:p>
          <a:p>
            <a:pPr>
              <a:buNone/>
            </a:pPr>
            <a:r>
              <a:rPr lang="ru-RU" sz="2400" dirty="0" smtClean="0"/>
              <a:t>составления </a:t>
            </a:r>
            <a:r>
              <a:rPr lang="ru-RU" sz="2400" u="sng" dirty="0" smtClean="0"/>
              <a:t>акта ввода</a:t>
            </a:r>
            <a:r>
              <a:rPr lang="ru-RU" sz="2400" dirty="0" smtClean="0"/>
              <a:t> прибора учета в эксплуатацию)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Перерасчет производится </a:t>
            </a:r>
            <a:r>
              <a:rPr lang="ru-RU" dirty="0" smtClean="0"/>
              <a:t>исходя из объема, </a:t>
            </a:r>
          </a:p>
          <a:p>
            <a:pPr>
              <a:buNone/>
            </a:pPr>
            <a:r>
              <a:rPr lang="ru-RU" dirty="0" smtClean="0"/>
              <a:t>рассчитанного на основании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нормативов</a:t>
            </a:r>
          </a:p>
          <a:p>
            <a:pPr>
              <a:buNone/>
            </a:pPr>
            <a:r>
              <a:rPr lang="ru-RU" dirty="0" smtClean="0"/>
              <a:t>потребления соответствующих  КУ с применением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повышающего коэффициента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Стоимость</a:t>
            </a:r>
            <a:r>
              <a:rPr lang="ru-RU" dirty="0" smtClean="0"/>
              <a:t> потребления коммунальных </a:t>
            </a:r>
          </a:p>
          <a:p>
            <a:pPr>
              <a:buNone/>
            </a:pPr>
            <a:r>
              <a:rPr lang="ru-RU" dirty="0" smtClean="0"/>
              <a:t>ресурсов при </a:t>
            </a:r>
            <a:r>
              <a:rPr lang="ru-RU" u="sng" dirty="0" smtClean="0"/>
              <a:t>несанкционированном</a:t>
            </a:r>
            <a:r>
              <a:rPr lang="ru-RU" dirty="0" smtClean="0"/>
              <a:t> вмешательстве</a:t>
            </a:r>
          </a:p>
          <a:p>
            <a:pPr>
              <a:buNone/>
            </a:pPr>
            <a:r>
              <a:rPr lang="ru-RU" dirty="0" smtClean="0"/>
              <a:t>в работу прибора учета потребителем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нежилом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помещении</a:t>
            </a:r>
            <a:r>
              <a:rPr lang="ru-RU" dirty="0" smtClean="0"/>
              <a:t>  взыскивается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РСО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При </a:t>
            </a:r>
            <a:r>
              <a:rPr lang="ru-RU" u="sng" dirty="0" smtClean="0"/>
              <a:t>отсутствии информации</a:t>
            </a:r>
            <a:r>
              <a:rPr lang="ru-RU" dirty="0" smtClean="0"/>
              <a:t> о постоянно 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временно проживающих в жилом помещении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гражданах объем  КУ рассчитывается с учетом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количества собственников</a:t>
            </a:r>
            <a:r>
              <a:rPr lang="ru-RU" dirty="0" smtClean="0"/>
              <a:t>  помещения.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64347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для проверки ИПУ необходим доступ </a:t>
            </a:r>
          </a:p>
          <a:p>
            <a:pPr>
              <a:spcBef>
                <a:spcPts val="400"/>
              </a:spcBef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жилое помещение потребителя,</a:t>
            </a:r>
          </a:p>
          <a:p>
            <a:pPr>
              <a:spcBef>
                <a:spcPts val="400"/>
              </a:spcBef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  должен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</a:rPr>
              <a:t>п.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dirty="0" smtClean="0">
                <a:solidFill>
                  <a:srgbClr val="0000FF"/>
                </a:solidFill>
              </a:rPr>
              <a:t> Правил №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b="1" dirty="0" smtClean="0"/>
              <a:t>1.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Уведомить потребителя письменно о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предстоящей проверке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/>
              <a:t>указывается  предполагаемые </a:t>
            </a:r>
            <a:r>
              <a:rPr lang="ru-RU" sz="2400" u="sng" dirty="0" smtClean="0"/>
              <a:t>дату и время</a:t>
            </a:r>
            <a:r>
              <a:rPr lang="ru-RU" sz="2400" dirty="0" smtClean="0"/>
              <a:t> проведения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проверки;</a:t>
            </a:r>
          </a:p>
          <a:p>
            <a:pPr>
              <a:buNone/>
            </a:pPr>
            <a:r>
              <a:rPr lang="ru-RU" sz="2400" dirty="0" smtClean="0"/>
              <a:t>- потребитель уведомляется о </a:t>
            </a:r>
            <a:r>
              <a:rPr lang="ru-RU" sz="2400" u="sng" dirty="0" smtClean="0"/>
              <a:t>необходимости</a:t>
            </a:r>
          </a:p>
          <a:p>
            <a:pPr>
              <a:buNone/>
            </a:pPr>
            <a:r>
              <a:rPr lang="ru-RU" sz="2400" dirty="0" smtClean="0"/>
              <a:t>впустить исполнителя в свое помещение в указанное</a:t>
            </a:r>
          </a:p>
          <a:p>
            <a:pPr>
              <a:buNone/>
            </a:pPr>
            <a:r>
              <a:rPr lang="ru-RU" sz="2400" dirty="0" smtClean="0"/>
              <a:t>время;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 обеспечить допуск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исполнителя в занимаемое жилое помещение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для проведения проверки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указанное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извещении время</a:t>
            </a:r>
            <a:r>
              <a:rPr lang="ru-RU" dirty="0" smtClean="0"/>
              <a:t> 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«б»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sz="2400" i="1" u="sng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разъясняются  </a:t>
            </a:r>
            <a:r>
              <a:rPr lang="ru-RU" sz="2400" u="sng" dirty="0" smtClean="0"/>
              <a:t>последствия</a:t>
            </a:r>
            <a:r>
              <a:rPr lang="ru-RU" sz="2400" dirty="0" smtClean="0"/>
              <a:t> на случай, если</a:t>
            </a:r>
          </a:p>
          <a:p>
            <a:pPr>
              <a:buNone/>
            </a:pPr>
            <a:r>
              <a:rPr lang="ru-RU" sz="2400" dirty="0" smtClean="0"/>
              <a:t>потребитель откажется допускать исполнителя </a:t>
            </a:r>
          </a:p>
          <a:p>
            <a:pPr>
              <a:buNone/>
            </a:pPr>
            <a:r>
              <a:rPr lang="ru-RU" sz="2400" dirty="0" smtClean="0"/>
              <a:t>к ИПУ - </a:t>
            </a:r>
            <a:r>
              <a:rPr lang="ru-RU" sz="2400" i="1" dirty="0" smtClean="0"/>
              <a:t>переход порядок расчета платы КУ с учетом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i="1" dirty="0" smtClean="0"/>
              <a:t>повышающего коэффициента.</a:t>
            </a:r>
          </a:p>
          <a:p>
            <a:pPr lvl="0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Получить доступ в жилое помещение для</a:t>
            </a:r>
          </a:p>
          <a:p>
            <a:pPr lvl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проверки ИПУ.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Если приборы учета </a:t>
            </a: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установлены в указанные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сроки, РСО обязаны</a:t>
            </a:r>
            <a:r>
              <a:rPr lang="ru-RU" sz="2800" b="1" i="1" dirty="0" smtClean="0">
                <a:solidFill>
                  <a:srgbClr val="8E0000"/>
                </a:solidFill>
              </a:rPr>
              <a:t> </a:t>
            </a:r>
            <a:r>
              <a:rPr lang="ru-RU" sz="2400" dirty="0" smtClean="0"/>
              <a:t>установить   приборы учета</a:t>
            </a:r>
          </a:p>
          <a:p>
            <a:pPr>
              <a:buNone/>
            </a:pPr>
            <a:r>
              <a:rPr lang="ru-RU" sz="2400" dirty="0" smtClean="0"/>
              <a:t>используемых энергетических ресурсов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(</a:t>
            </a:r>
            <a:r>
              <a:rPr lang="ru-RU" sz="2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12 ст. 13</a:t>
            </a:r>
            <a:r>
              <a:rPr lang="ru-RU" sz="2400" dirty="0" smtClean="0">
                <a:solidFill>
                  <a:srgbClr val="0000FF"/>
                </a:solidFill>
              </a:rPr>
              <a:t> Закона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261-ФЗ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b="1" i="1" dirty="0" smtClean="0"/>
              <a:t>1)  </a:t>
            </a:r>
            <a:r>
              <a:rPr lang="ru-RU" sz="2400" dirty="0" smtClean="0"/>
              <a:t>используемых</a:t>
            </a:r>
            <a:r>
              <a:rPr lang="ru-RU" sz="2400" b="1" i="1" dirty="0" smtClean="0"/>
              <a:t> воды, тепловой и электрической</a:t>
            </a:r>
          </a:p>
          <a:p>
            <a:pPr>
              <a:buNone/>
            </a:pPr>
            <a:r>
              <a:rPr lang="ru-RU" sz="2400" b="1" i="1" dirty="0" smtClean="0"/>
              <a:t>энергии: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июля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2400" dirty="0" smtClean="0"/>
              <a:t> года; </a:t>
            </a:r>
          </a:p>
          <a:p>
            <a:pPr>
              <a:buNone/>
            </a:pPr>
            <a:r>
              <a:rPr lang="ru-RU" sz="2400" dirty="0" smtClean="0"/>
              <a:t>- до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января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400" dirty="0" smtClean="0"/>
              <a:t> года в Республике Крым</a:t>
            </a:r>
          </a:p>
          <a:p>
            <a:pPr>
              <a:buNone/>
            </a:pPr>
            <a:r>
              <a:rPr lang="ru-RU" sz="2400" dirty="0" smtClean="0"/>
              <a:t>и городе Севастополе;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ИСКЛЮЧЕНИЕ.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Временное отсутствие  потребителя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/>
              <a:t>потребитель обязан сообщить исполнителю о своем</a:t>
            </a:r>
          </a:p>
          <a:p>
            <a:pPr>
              <a:buNone/>
            </a:pPr>
            <a:r>
              <a:rPr lang="ru-RU" sz="2400" dirty="0" smtClean="0"/>
              <a:t>отсутствии в срок </a:t>
            </a:r>
            <a:r>
              <a:rPr lang="ru-RU" sz="2400" u="sng" dirty="0" smtClean="0"/>
              <a:t>не позднее 2 дней</a:t>
            </a:r>
            <a:r>
              <a:rPr lang="ru-RU" sz="2400" dirty="0" smtClean="0"/>
              <a:t> до даты, указанной 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в </a:t>
            </a:r>
            <a:r>
              <a:rPr lang="ru-RU" sz="2400" u="sng" dirty="0" smtClean="0"/>
              <a:t>извещении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- потребитель обязан предложить  </a:t>
            </a:r>
            <a:r>
              <a:rPr lang="ru-RU" sz="2400" u="sng" dirty="0" smtClean="0"/>
              <a:t>иные возможные</a:t>
            </a:r>
            <a:r>
              <a:rPr lang="ru-RU" sz="2400" dirty="0" smtClean="0"/>
              <a:t> даты</a:t>
            </a:r>
          </a:p>
          <a:p>
            <a:pPr>
              <a:buNone/>
            </a:pPr>
            <a:r>
              <a:rPr lang="ru-RU" sz="2400" dirty="0" smtClean="0"/>
              <a:t>и </a:t>
            </a:r>
            <a:r>
              <a:rPr lang="ru-RU" sz="2400" u="sng" dirty="0" smtClean="0"/>
              <a:t>время</a:t>
            </a:r>
            <a:r>
              <a:rPr lang="ru-RU" sz="2400" dirty="0" smtClean="0"/>
              <a:t> допуска для проведения проверки.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Предложенная дата должна наступить: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- не ранее </a:t>
            </a:r>
            <a:r>
              <a:rPr lang="ru-RU" u="sng" dirty="0" smtClean="0"/>
              <a:t>двух дней</a:t>
            </a:r>
            <a:r>
              <a:rPr lang="ru-RU" dirty="0" smtClean="0"/>
              <a:t> с момента, когда </a:t>
            </a:r>
            <a:r>
              <a:rPr lang="ru-RU" u="sng" dirty="0" smtClean="0"/>
              <a:t>поступило</a:t>
            </a:r>
            <a:r>
              <a:rPr lang="ru-RU" dirty="0" smtClean="0"/>
              <a:t> сообщение от потребителя;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- не позднее </a:t>
            </a:r>
            <a:r>
              <a:rPr lang="ru-RU" u="sng" dirty="0" smtClean="0"/>
              <a:t>трех дней</a:t>
            </a:r>
            <a:r>
              <a:rPr lang="ru-RU" dirty="0" smtClean="0"/>
              <a:t> с даты, указанной в </a:t>
            </a:r>
            <a:r>
              <a:rPr lang="ru-RU" u="sng" dirty="0" smtClean="0"/>
              <a:t>извещении</a:t>
            </a:r>
            <a:r>
              <a:rPr lang="ru-RU" dirty="0" smtClean="0"/>
              <a:t> о проведении проверки.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862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уважительных причин 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/>
              <a:t>не предоставил</a:t>
            </a:r>
            <a:r>
              <a:rPr lang="ru-RU" dirty="0" smtClean="0"/>
              <a:t> доступ к ИПУ, и у исполнителя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данных  </a:t>
            </a:r>
            <a:r>
              <a:rPr lang="ru-RU" dirty="0" smtClean="0"/>
              <a:t>о </a:t>
            </a:r>
            <a:r>
              <a:rPr lang="ru-RU" u="sng" dirty="0" smtClean="0"/>
              <a:t>временном</a:t>
            </a:r>
            <a:r>
              <a:rPr lang="ru-RU" dirty="0" smtClean="0"/>
              <a:t> отсутствии потребителя,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необходимо составить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об отказе в доступе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к прибору учета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u="sng" dirty="0" smtClean="0"/>
              <a:t>-х</a:t>
            </a:r>
            <a:r>
              <a:rPr lang="ru-RU" dirty="0" smtClean="0"/>
              <a:t> экземплярах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 «г» п.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sz="2400" dirty="0" smtClean="0">
                <a:solidFill>
                  <a:srgbClr val="0000FF"/>
                </a:solidFill>
              </a:rPr>
              <a:t> Правил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акте  необходимо указать: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дату, место и время составления акта;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обстоятельства</a:t>
            </a:r>
            <a:r>
              <a:rPr lang="ru-RU" sz="2400" dirty="0" smtClean="0"/>
              <a:t>, в связи с которыми требовалось провести проверку;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лиц</a:t>
            </a:r>
            <a:r>
              <a:rPr lang="ru-RU" sz="2400" dirty="0" smtClean="0"/>
              <a:t>, которые участвовали в составлении акта и должны были участвовать в проверке;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информацию о том, что потребитель </a:t>
            </a:r>
            <a:r>
              <a:rPr lang="ru-RU" sz="2400" u="sng" dirty="0" smtClean="0"/>
              <a:t>нарушил</a:t>
            </a:r>
            <a:r>
              <a:rPr lang="ru-RU" sz="2400" dirty="0" smtClean="0"/>
              <a:t> свою обязанность – отказал исполнителю в допуске к ИПУ;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причины отказа</a:t>
            </a:r>
            <a:r>
              <a:rPr lang="ru-RU" sz="2400" dirty="0" smtClean="0"/>
              <a:t> в допуске, если потребитель их сообщил.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00562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None/>
            </a:pPr>
            <a:r>
              <a:rPr lang="ru-RU" dirty="0" smtClean="0"/>
              <a:t>Оба экземпляра подписывают потребитель </a:t>
            </a:r>
          </a:p>
          <a:p>
            <a:pPr>
              <a:spcBef>
                <a:spcPts val="500"/>
              </a:spcBef>
              <a:buNone/>
            </a:pPr>
            <a:r>
              <a:rPr lang="ru-RU" dirty="0" smtClean="0"/>
              <a:t>и представитель исполнителя, который проводил</a:t>
            </a:r>
          </a:p>
          <a:p>
            <a:pPr>
              <a:spcBef>
                <a:spcPts val="500"/>
              </a:spcBef>
              <a:spcAft>
                <a:spcPts val="1200"/>
              </a:spcAft>
              <a:buNone/>
            </a:pPr>
            <a:r>
              <a:rPr lang="ru-RU" dirty="0" smtClean="0"/>
              <a:t>проверку. </a:t>
            </a:r>
          </a:p>
          <a:p>
            <a:pPr>
              <a:spcBef>
                <a:spcPts val="500"/>
              </a:spcBef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потребитель не может или</a:t>
            </a:r>
          </a:p>
          <a:p>
            <a:pPr>
              <a:spcBef>
                <a:spcPts val="500"/>
              </a:spcBef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отказывается подписать акт, необходимо</a:t>
            </a:r>
          </a:p>
          <a:p>
            <a:pPr>
              <a:spcBef>
                <a:spcPts val="500"/>
              </a:spcBef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это в акте.</a:t>
            </a:r>
          </a:p>
          <a:p>
            <a:pPr>
              <a:spcBef>
                <a:spcPts val="500"/>
              </a:spcBef>
              <a:buNone/>
            </a:pPr>
            <a:r>
              <a:rPr lang="ru-RU" dirty="0" smtClean="0"/>
              <a:t>Один из экземпляров передается потребителю. </a:t>
            </a:r>
          </a:p>
          <a:p>
            <a:pPr>
              <a:spcBef>
                <a:spcPts val="500"/>
              </a:spcBef>
              <a:buNone/>
            </a:pPr>
            <a:r>
              <a:rPr lang="ru-RU" sz="2400" dirty="0" smtClean="0"/>
              <a:t>Например, заказным письмом (</a:t>
            </a:r>
            <a:r>
              <a:rPr lang="ru-RU" sz="2400" u="sng" dirty="0" smtClean="0">
                <a:solidFill>
                  <a:srgbClr val="0000FF"/>
                </a:solidFill>
              </a:rPr>
              <a:t>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85(2)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Правилами </a:t>
            </a:r>
            <a:r>
              <a:rPr lang="ru-RU" u="sng" dirty="0" smtClean="0">
                <a:solidFill>
                  <a:srgbClr val="0000FF"/>
                </a:solidFill>
              </a:rPr>
              <a:t>№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dirty="0" smtClean="0"/>
              <a:t>  установлен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определенный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начисления платы</a:t>
            </a:r>
            <a:r>
              <a:rPr lang="ru-RU" dirty="0" smtClean="0"/>
              <a:t> за коммунальные</a:t>
            </a:r>
          </a:p>
          <a:p>
            <a:pPr>
              <a:buNone/>
            </a:pPr>
            <a:r>
              <a:rPr lang="ru-RU" dirty="0" smtClean="0"/>
              <a:t>услуги в следующих случаях:</a:t>
            </a:r>
          </a:p>
          <a:p>
            <a:pPr>
              <a:buNone/>
            </a:pPr>
            <a:r>
              <a:rPr lang="ru-RU" sz="2400" dirty="0" smtClean="0"/>
              <a:t>- если потребитель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предоставил </a:t>
            </a:r>
            <a:r>
              <a:rPr lang="ru-RU" sz="2400" u="sng" dirty="0" smtClean="0"/>
              <a:t>доступ</a:t>
            </a:r>
            <a:r>
              <a:rPr lang="ru-RU" sz="2400" b="1" i="1" dirty="0" smtClean="0"/>
              <a:t> </a:t>
            </a:r>
            <a:r>
              <a:rPr lang="ru-RU" sz="2400" dirty="0" smtClean="0"/>
              <a:t> в</a:t>
            </a:r>
          </a:p>
          <a:p>
            <a:pPr>
              <a:buNone/>
            </a:pPr>
            <a:r>
              <a:rPr lang="ru-RU" sz="2400" dirty="0" smtClean="0"/>
              <a:t>помещение для проверки ИПУ;</a:t>
            </a:r>
          </a:p>
          <a:p>
            <a:pPr>
              <a:buNone/>
            </a:pPr>
            <a:r>
              <a:rPr lang="ru-RU" sz="2400" b="1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непредставление</a:t>
            </a:r>
            <a:r>
              <a:rPr lang="ru-RU" sz="2400" dirty="0" smtClean="0"/>
              <a:t> потребителем </a:t>
            </a:r>
            <a:r>
              <a:rPr lang="ru-RU" sz="2400" u="sng" dirty="0" smtClean="0"/>
              <a:t>показаний</a:t>
            </a:r>
            <a:r>
              <a:rPr lang="ru-RU" sz="2400" dirty="0" smtClean="0"/>
              <a:t> ИПУ</a:t>
            </a:r>
          </a:p>
          <a:p>
            <a:pPr>
              <a:buNone/>
            </a:pPr>
            <a:r>
              <a:rPr lang="ru-RU" sz="2400" dirty="0" smtClean="0"/>
              <a:t>за расчетный период в установленные сроки;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 из строя</a:t>
            </a:r>
            <a:r>
              <a:rPr lang="ru-RU" sz="2400" dirty="0" smtClean="0"/>
              <a:t> или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утраты</a:t>
            </a:r>
            <a:r>
              <a:rPr lang="ru-RU" sz="2400" dirty="0" smtClean="0"/>
              <a:t> ранее введенного в</a:t>
            </a:r>
          </a:p>
          <a:p>
            <a:pPr>
              <a:buNone/>
            </a:pPr>
            <a:r>
              <a:rPr lang="ru-RU" sz="2400" dirty="0" smtClean="0"/>
              <a:t>эксплуатацию ИПУ либо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истечение срока</a:t>
            </a:r>
            <a:r>
              <a:rPr lang="ru-RU" sz="2400" dirty="0" smtClean="0"/>
              <a:t> его</a:t>
            </a:r>
          </a:p>
          <a:p>
            <a:pPr>
              <a:buNone/>
            </a:pPr>
            <a:r>
              <a:rPr lang="ru-RU" sz="2400" dirty="0" smtClean="0"/>
              <a:t>эксплуатации.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за коммунальную услугу </a:t>
            </a:r>
            <a:r>
              <a:rPr lang="ru-RU" dirty="0" smtClean="0"/>
              <a:t>(кроме</a:t>
            </a:r>
          </a:p>
          <a:p>
            <a:pPr>
              <a:buNone/>
            </a:pPr>
            <a:r>
              <a:rPr lang="ru-RU" dirty="0" smtClean="0"/>
              <a:t>отопления), предоставленную в жилое или нежилое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/>
              <a:t>помещение, определяется:</a:t>
            </a:r>
          </a:p>
          <a:p>
            <a:pPr>
              <a:buNone/>
            </a:pPr>
            <a:r>
              <a:rPr lang="ru-RU" sz="2400" dirty="0" smtClean="0"/>
              <a:t>- исходя из рассчитанного </a:t>
            </a:r>
            <a:r>
              <a:rPr lang="ru-RU" sz="2400" u="sng" dirty="0" smtClean="0"/>
              <a:t>среднемесячного</a:t>
            </a:r>
            <a:r>
              <a:rPr lang="ru-RU" sz="2400" dirty="0" smtClean="0"/>
              <a:t> объема</a:t>
            </a:r>
          </a:p>
          <a:p>
            <a:pPr>
              <a:buNone/>
            </a:pPr>
            <a:r>
              <a:rPr lang="ru-RU" sz="2400" dirty="0" smtClean="0"/>
              <a:t>потребления коммунального ресурса, который</a:t>
            </a:r>
          </a:p>
          <a:p>
            <a:pPr>
              <a:buNone/>
            </a:pPr>
            <a:r>
              <a:rPr lang="ru-RU" sz="2400" dirty="0" smtClean="0"/>
              <a:t>исполнитель определил по показаниям ИПУ за период</a:t>
            </a:r>
          </a:p>
          <a:p>
            <a:pPr>
              <a:buNone/>
            </a:pPr>
            <a:r>
              <a:rPr lang="ru-RU" sz="2400" u="sng" dirty="0" smtClean="0"/>
              <a:t>не менее шести месяцев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- </a:t>
            </a:r>
            <a:r>
              <a:rPr lang="ru-RU" sz="2400" u="sng" dirty="0" smtClean="0"/>
              <a:t>среднемесячного</a:t>
            </a:r>
            <a:r>
              <a:rPr lang="ru-RU" sz="2400" dirty="0" smtClean="0"/>
              <a:t> объема потребления коммунального</a:t>
            </a:r>
          </a:p>
          <a:p>
            <a:pPr lvl="0">
              <a:buNone/>
            </a:pPr>
            <a:r>
              <a:rPr lang="ru-RU" sz="2400" dirty="0" smtClean="0"/>
              <a:t>ресурса, рассчитанного за </a:t>
            </a:r>
            <a:r>
              <a:rPr lang="ru-RU" sz="2400" u="sng" dirty="0" smtClean="0"/>
              <a:t>фактический</a:t>
            </a:r>
            <a:r>
              <a:rPr lang="ru-RU" sz="2400" dirty="0" smtClean="0"/>
              <a:t> период</a:t>
            </a:r>
          </a:p>
          <a:p>
            <a:pPr lvl="0">
              <a:buNone/>
            </a:pPr>
            <a:r>
              <a:rPr lang="ru-RU" sz="2400" dirty="0" smtClean="0"/>
              <a:t>работы ИПУ, но </a:t>
            </a:r>
            <a:r>
              <a:rPr lang="ru-RU" sz="2400" u="sng" dirty="0" smtClean="0"/>
              <a:t>не менее</a:t>
            </a:r>
            <a:r>
              <a:rPr lang="ru-RU" sz="2400" dirty="0" smtClean="0"/>
              <a:t> трех месяцев (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период</a:t>
            </a:r>
          </a:p>
          <a:p>
            <a:pPr lvl="0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прибора учета составил от трех до шести</a:t>
            </a:r>
          </a:p>
          <a:p>
            <a:pPr lvl="0">
              <a:spcAft>
                <a:spcPts val="18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месяцев</a:t>
            </a:r>
            <a:r>
              <a:rPr lang="ru-RU" sz="2400" dirty="0" smtClean="0"/>
              <a:t>);</a:t>
            </a:r>
          </a:p>
          <a:p>
            <a:pPr lvl="0"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нормативов</a:t>
            </a:r>
            <a:r>
              <a:rPr lang="ru-RU" sz="2400" dirty="0" smtClean="0"/>
              <a:t> потребления соответствующих</a:t>
            </a:r>
          </a:p>
          <a:p>
            <a:pPr lvl="0">
              <a:buNone/>
            </a:pPr>
            <a:r>
              <a:rPr lang="ru-RU" sz="2400" dirty="0" smtClean="0"/>
              <a:t>коммунальных услуг (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период работы ИПУ меньше</a:t>
            </a:r>
          </a:p>
          <a:p>
            <a:pPr lvl="0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 месяцев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Такой расчет применяется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более </a:t>
            </a:r>
          </a:p>
          <a:p>
            <a:pPr>
              <a:spcBef>
                <a:spcPts val="0"/>
              </a:spcBef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 расчетных периодов подряд  </a:t>
            </a:r>
            <a:r>
              <a:rPr lang="ru-RU" dirty="0" smtClean="0"/>
              <a:t>в сроки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/>
              <a:t>(</a:t>
            </a:r>
            <a:r>
              <a:rPr lang="ru-RU" sz="22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200" u="sng" dirty="0" smtClean="0">
                <a:solidFill>
                  <a:srgbClr val="0000FF"/>
                </a:solidFill>
              </a:rPr>
              <a:t>.«в» п. 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u-RU" sz="2200" dirty="0" smtClean="0">
                <a:solidFill>
                  <a:srgbClr val="0000FF"/>
                </a:solidFill>
              </a:rPr>
              <a:t>, </a:t>
            </a:r>
            <a:r>
              <a:rPr lang="ru-RU" sz="2200" u="sng" dirty="0" smtClean="0">
                <a:solidFill>
                  <a:srgbClr val="0000FF"/>
                </a:solidFill>
              </a:rPr>
              <a:t>п. 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59(2</a:t>
            </a:r>
            <a:r>
              <a:rPr lang="ru-RU" sz="2200" u="sng" dirty="0" smtClean="0">
                <a:solidFill>
                  <a:srgbClr val="0000FF"/>
                </a:solidFill>
              </a:rPr>
              <a:t>)</a:t>
            </a:r>
            <a:r>
              <a:rPr lang="ru-RU" sz="2200" dirty="0" smtClean="0">
                <a:solidFill>
                  <a:srgbClr val="0000FF"/>
                </a:solidFill>
              </a:rPr>
              <a:t> Правил № 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200" dirty="0" smtClean="0"/>
              <a:t>):</a:t>
            </a:r>
          </a:p>
          <a:p>
            <a:pPr>
              <a:buNone/>
            </a:pPr>
            <a:r>
              <a:rPr lang="ru-RU" sz="2400" dirty="0" smtClean="0"/>
              <a:t>- начиная с даты, когда составлен </a:t>
            </a:r>
            <a:r>
              <a:rPr lang="ru-RU" sz="2400" u="sng" dirty="0" smtClean="0"/>
              <a:t>акт об отказе</a:t>
            </a:r>
            <a:r>
              <a:rPr lang="ru-RU" sz="2400" dirty="0" smtClean="0"/>
              <a:t> в допуске к прибору учета  до даты </a:t>
            </a:r>
            <a:r>
              <a:rPr lang="ru-RU" sz="2400" u="sng" dirty="0" smtClean="0"/>
              <a:t>проведени</a:t>
            </a:r>
            <a:r>
              <a:rPr lang="ru-RU" sz="2400" dirty="0" smtClean="0"/>
              <a:t>я проверки ИПУ;</a:t>
            </a:r>
          </a:p>
          <a:p>
            <a:pPr>
              <a:buNone/>
            </a:pPr>
            <a:r>
              <a:rPr lang="ru-RU" sz="2400" dirty="0" smtClean="0"/>
              <a:t>- начиная с расчетного периода, за который потребителем </a:t>
            </a:r>
            <a:r>
              <a:rPr lang="ru-RU" sz="2400" u="sng" dirty="0" smtClean="0"/>
              <a:t>не представлены</a:t>
            </a:r>
            <a:r>
              <a:rPr lang="ru-RU" sz="2400" dirty="0" smtClean="0"/>
              <a:t> показания ИПУ до расчетного периода (включительно), за который потребитель </a:t>
            </a:r>
            <a:r>
              <a:rPr lang="ru-RU" sz="2400" u="sng" dirty="0" smtClean="0"/>
              <a:t>предоставил</a:t>
            </a:r>
            <a:r>
              <a:rPr lang="ru-RU" sz="2400" dirty="0" smtClean="0"/>
              <a:t> показания;</a:t>
            </a:r>
          </a:p>
          <a:p>
            <a:pPr>
              <a:buNone/>
            </a:pPr>
            <a:r>
              <a:rPr lang="ru-RU" sz="2400" dirty="0" smtClean="0"/>
              <a:t>- начиная с даты (расчетного периода), когда </a:t>
            </a:r>
            <a:r>
              <a:rPr lang="ru-RU" sz="2400" u="sng" dirty="0" smtClean="0"/>
              <a:t>наступили </a:t>
            </a:r>
            <a:r>
              <a:rPr lang="ru-RU" sz="2400" dirty="0" smtClean="0"/>
              <a:t>события (слайд 86 последний абзац) до даты, когда был возобновлен учет путем </a:t>
            </a:r>
            <a:r>
              <a:rPr lang="ru-RU" sz="2400" u="sng" dirty="0" smtClean="0"/>
              <a:t>введения в эксплуатацию</a:t>
            </a:r>
            <a:r>
              <a:rPr lang="ru-RU" sz="2400" dirty="0" smtClean="0"/>
              <a:t> ИПУ.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576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истечении трех расчетных периодов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/>
              <a:t>расчет платы за  КУ производится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85(3)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исходя из </a:t>
            </a:r>
            <a:r>
              <a:rPr lang="ru-RU" u="sng" dirty="0" smtClean="0"/>
              <a:t>норматива</a:t>
            </a:r>
            <a:r>
              <a:rPr lang="ru-RU" dirty="0" smtClean="0"/>
              <a:t> потребления;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с учетом </a:t>
            </a:r>
            <a:r>
              <a:rPr lang="ru-RU" u="sng" dirty="0" smtClean="0"/>
              <a:t>количества проживающих</a:t>
            </a:r>
            <a:r>
              <a:rPr lang="ru-RU" dirty="0" smtClean="0"/>
              <a:t> в жилом помещении лиц;</a:t>
            </a:r>
          </a:p>
          <a:p>
            <a:pPr>
              <a:buNone/>
            </a:pPr>
            <a:r>
              <a:rPr lang="ru-RU" dirty="0" smtClean="0"/>
              <a:t>- с учетом </a:t>
            </a:r>
            <a:r>
              <a:rPr lang="ru-RU" u="sng" dirty="0" smtClean="0"/>
              <a:t>повышающего коэффициента</a:t>
            </a:r>
            <a:r>
              <a:rPr lang="ru-RU" dirty="0" smtClean="0"/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/>
              <a:t>2) </a:t>
            </a:r>
            <a:r>
              <a:rPr lang="ru-RU" sz="2400" dirty="0" smtClean="0"/>
              <a:t>используемого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природного газа</a:t>
            </a:r>
            <a:r>
              <a:rPr lang="ru-RU" sz="2400" b="1" i="1" dirty="0" smtClean="0"/>
              <a:t>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января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400" dirty="0" smtClean="0"/>
              <a:t> года;</a:t>
            </a:r>
          </a:p>
          <a:p>
            <a:pPr>
              <a:buNone/>
            </a:pPr>
            <a:r>
              <a:rPr lang="ru-RU" sz="2400" dirty="0" smtClean="0"/>
              <a:t>- до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января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400" dirty="0" smtClean="0"/>
              <a:t> года в Республике Крым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и городе Севастополе;</a:t>
            </a:r>
          </a:p>
          <a:p>
            <a:pPr>
              <a:buNone/>
            </a:pPr>
            <a:r>
              <a:rPr lang="ru-RU" sz="2400" b="1" i="1" dirty="0" smtClean="0"/>
              <a:t>3) </a:t>
            </a:r>
            <a:r>
              <a:rPr lang="ru-RU" sz="2400" dirty="0" smtClean="0"/>
              <a:t>в отношении объектов, </a:t>
            </a:r>
            <a:r>
              <a:rPr lang="ru-RU" sz="2400" u="sng" dirty="0" smtClean="0"/>
              <a:t>максимальный</a:t>
            </a:r>
            <a:r>
              <a:rPr lang="ru-RU" sz="2400" dirty="0" smtClean="0"/>
              <a:t> объем</a:t>
            </a:r>
          </a:p>
          <a:p>
            <a:pPr>
              <a:buNone/>
            </a:pPr>
            <a:r>
              <a:rPr lang="ru-RU" sz="2400" dirty="0" smtClean="0"/>
              <a:t> потребления тепловой энергии которых</a:t>
            </a:r>
          </a:p>
          <a:p>
            <a:pPr>
              <a:buNone/>
            </a:pPr>
            <a:r>
              <a:rPr lang="ru-RU" sz="2400" dirty="0" smtClean="0"/>
              <a:t> составляет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менее чем две десятых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гигакалории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</a:t>
            </a:r>
            <a:r>
              <a:rPr lang="ru-RU" sz="2400" dirty="0" smtClean="0"/>
              <a:t> - до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января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года.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ОБЩИЕ СВЕДЕНИЯ</a:t>
            </a:r>
            <a:endParaRPr lang="ru-RU" sz="36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u="sng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000" u="sng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1</a:t>
            </a:r>
            <a:r>
              <a:rPr lang="ru-RU" dirty="0" smtClean="0"/>
              <a:t>) 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заявил о готовности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впустить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исполнителя в помещение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составления</a:t>
            </a:r>
            <a:r>
              <a:rPr lang="ru-RU" b="1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акта об отказе в допуске к ИПУ, то проверку ИПУ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нужно провести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10 дней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после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получения заявления </a:t>
            </a: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</a:t>
            </a:r>
            <a:r>
              <a:rPr lang="ru-RU" sz="2400" u="sng" dirty="0" err="1" smtClean="0">
                <a:solidFill>
                  <a:srgbClr val="0000FF"/>
                </a:solidFill>
              </a:rPr>
              <a:t>д</a:t>
            </a:r>
            <a:r>
              <a:rPr lang="ru-RU" sz="2400" u="sng" dirty="0" smtClean="0">
                <a:solidFill>
                  <a:srgbClr val="0000FF"/>
                </a:solidFill>
              </a:rPr>
              <a:t>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0059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2) Если потребитель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своей инициативе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потребовал провести проверку состояния ИПУ,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то  исполнителю необходимо исполнить требование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 течение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рабочих дней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со дня </a:t>
            </a:r>
            <a:r>
              <a:rPr lang="ru-RU" u="sng" dirty="0" smtClean="0"/>
              <a:t>получения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заявления </a:t>
            </a: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«е(2)»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</a:p>
          <a:p>
            <a:pPr>
              <a:spcAft>
                <a:spcPts val="600"/>
              </a:spcAft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непредставлении</a:t>
            </a:r>
            <a:r>
              <a:rPr lang="ru-RU" dirty="0" smtClean="0"/>
              <a:t> потребителем</a:t>
            </a:r>
          </a:p>
          <a:p>
            <a:pPr>
              <a:buNone/>
            </a:pPr>
            <a:r>
              <a:rPr lang="ru-RU" dirty="0" smtClean="0"/>
              <a:t>исполнителю показаний  ИПУ в течение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месяцев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подряд</a:t>
            </a:r>
            <a:r>
              <a:rPr lang="ru-RU" dirty="0" smtClean="0"/>
              <a:t> исполнитель обязан </a:t>
            </a:r>
            <a:r>
              <a:rPr lang="ru-RU" u="sng" dirty="0" smtClean="0"/>
              <a:t>провести</a:t>
            </a:r>
            <a:r>
              <a:rPr lang="ru-RU" dirty="0" smtClean="0"/>
              <a:t> проверку </a:t>
            </a:r>
          </a:p>
          <a:p>
            <a:pPr>
              <a:buNone/>
            </a:pPr>
            <a:r>
              <a:rPr lang="ru-RU" dirty="0" smtClean="0"/>
              <a:t>и снять показания прибора учета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дней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со дня истечения </a:t>
            </a: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ru-RU" sz="2400" dirty="0" smtClean="0">
                <a:solidFill>
                  <a:srgbClr val="0000FF"/>
                </a:solidFill>
              </a:rPr>
              <a:t> Правил №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 </a:t>
            </a:r>
            <a:r>
              <a:rPr lang="ru-RU" sz="2400" u="sng" dirty="0" smtClean="0"/>
              <a:t>6-ти месячного</a:t>
            </a:r>
            <a:r>
              <a:rPr lang="ru-RU" sz="2400" dirty="0" smtClean="0"/>
              <a:t> срока; 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иного</a:t>
            </a:r>
            <a:r>
              <a:rPr lang="ru-RU" sz="2400" dirty="0" smtClean="0"/>
              <a:t> срока, установленного </a:t>
            </a:r>
            <a:r>
              <a:rPr lang="ru-RU" sz="2400" u="sng" dirty="0" smtClean="0"/>
              <a:t>договором</a:t>
            </a:r>
            <a:r>
              <a:rPr lang="ru-RU" sz="2400" dirty="0" smtClean="0"/>
              <a:t>, содержащим</a:t>
            </a:r>
          </a:p>
          <a:p>
            <a:pPr>
              <a:buNone/>
            </a:pPr>
            <a:r>
              <a:rPr lang="ru-RU" sz="2400" dirty="0" smtClean="0"/>
              <a:t>положения о предоставлении КУ или </a:t>
            </a:r>
            <a:r>
              <a:rPr lang="ru-RU" sz="2400" u="sng" dirty="0" smtClean="0"/>
              <a:t>решениями ОСС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1490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Если в ходе проверки ИПУ будет установлено, что прибор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учета находится в </a:t>
            </a:r>
            <a:r>
              <a:rPr lang="ru-RU" u="sng" dirty="0" smtClean="0"/>
              <a:t>исправном</a:t>
            </a:r>
            <a:r>
              <a:rPr lang="ru-RU" dirty="0" smtClean="0"/>
              <a:t> состоянии, пломбы на нем</a:t>
            </a:r>
          </a:p>
          <a:p>
            <a:pPr>
              <a:spcAft>
                <a:spcPts val="600"/>
              </a:spcAft>
              <a:buNone/>
            </a:pPr>
            <a:r>
              <a:rPr lang="ru-RU" u="sng" dirty="0" smtClean="0"/>
              <a:t>не повреждены</a:t>
            </a:r>
            <a:r>
              <a:rPr lang="ru-RU" dirty="0" smtClean="0"/>
              <a:t>, но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имеются расхождения между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показаниями</a:t>
            </a:r>
            <a:r>
              <a:rPr lang="ru-RU" dirty="0" smtClean="0"/>
              <a:t>  ИПУ и объемом коммунального ресурса,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который был </a:t>
            </a:r>
            <a:r>
              <a:rPr lang="ru-RU" u="sng" dirty="0" smtClean="0"/>
              <a:t>предъявлен</a:t>
            </a:r>
            <a:r>
              <a:rPr lang="ru-RU" dirty="0" smtClean="0"/>
              <a:t> потребителю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за </a:t>
            </a:r>
            <a:r>
              <a:rPr lang="ru-RU" u="sng" dirty="0" smtClean="0"/>
              <a:t>предшествующий</a:t>
            </a:r>
            <a:r>
              <a:rPr lang="ru-RU" dirty="0" smtClean="0"/>
              <a:t> проверке расчетный период,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то исполнитель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 произвести перерасчет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размера платы за коммунальную услугу исходя из </a:t>
            </a:r>
            <a:r>
              <a:rPr lang="ru-RU" u="sng" dirty="0" smtClean="0"/>
              <a:t>снятых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в ходе проверки показаний прибора учета.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 результатам проверки составляется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проверки </a:t>
            </a:r>
            <a:r>
              <a:rPr lang="ru-RU" dirty="0" smtClean="0"/>
              <a:t>ИПУ  </a:t>
            </a:r>
            <a:r>
              <a:rPr lang="ru-RU" u="sng" dirty="0" smtClean="0"/>
              <a:t>в 2-х экземплярах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акте должны быть указаны</a:t>
            </a:r>
            <a:r>
              <a:rPr lang="ru-RU" b="1" i="1" dirty="0" smtClean="0"/>
              <a:t>:</a:t>
            </a:r>
            <a:endParaRPr lang="ru-RU" dirty="0" smtClean="0"/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а) дата, место, время </a:t>
            </a:r>
            <a:r>
              <a:rPr lang="ru-RU" sz="2400" u="sng" dirty="0" smtClean="0"/>
              <a:t>составления</a:t>
            </a:r>
            <a:r>
              <a:rPr lang="ru-RU" sz="2400" dirty="0" smtClean="0"/>
              <a:t> акта;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б) </a:t>
            </a:r>
            <a:r>
              <a:rPr lang="ru-RU" sz="2400" u="sng" dirty="0" smtClean="0"/>
              <a:t>обстоятельства</a:t>
            </a:r>
            <a:r>
              <a:rPr lang="ru-RU" sz="2400" dirty="0" smtClean="0"/>
              <a:t>, в связи с которыми проводилась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проверка, и выявленные </a:t>
            </a:r>
            <a:r>
              <a:rPr lang="ru-RU" sz="2400" u="sng" dirty="0" smtClean="0"/>
              <a:t>нарушения</a:t>
            </a:r>
            <a:r>
              <a:rPr lang="ru-RU" sz="2400" dirty="0" smtClean="0"/>
              <a:t>;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в) </a:t>
            </a:r>
            <a:r>
              <a:rPr lang="ru-RU" sz="2400" u="sng" dirty="0" smtClean="0"/>
              <a:t>состав лиц</a:t>
            </a:r>
            <a:r>
              <a:rPr lang="ru-RU" sz="2400" dirty="0" smtClean="0"/>
              <a:t>, участвовавших в проверке, составлении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акта;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г) подписи </a:t>
            </a:r>
            <a:r>
              <a:rPr lang="ru-RU" sz="2400" u="sng" dirty="0" smtClean="0"/>
              <a:t>исполнителя</a:t>
            </a:r>
            <a:r>
              <a:rPr lang="ru-RU" sz="2400" dirty="0" smtClean="0"/>
              <a:t> (представителя), </a:t>
            </a:r>
            <a:r>
              <a:rPr lang="ru-RU" sz="2400" u="sng" dirty="0" smtClean="0"/>
              <a:t>потребителя</a:t>
            </a:r>
          </a:p>
          <a:p>
            <a:pPr>
              <a:lnSpc>
                <a:spcPct val="110000"/>
              </a:lnSpc>
              <a:buNone/>
            </a:pPr>
            <a:r>
              <a:rPr lang="ru-RU" sz="2400" dirty="0" smtClean="0"/>
              <a:t>(представителя);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д</a:t>
            </a:r>
            <a:r>
              <a:rPr lang="ru-RU" sz="2400" dirty="0" smtClean="0"/>
              <a:t>) отметка об </a:t>
            </a:r>
            <a:r>
              <a:rPr lang="ru-RU" sz="2400" u="sng" dirty="0" smtClean="0"/>
              <a:t>отказе</a:t>
            </a:r>
            <a:r>
              <a:rPr lang="ru-RU" sz="2400" dirty="0" smtClean="0"/>
              <a:t> потребителя (представителя) </a:t>
            </a:r>
          </a:p>
          <a:p>
            <a:pPr>
              <a:buNone/>
            </a:pPr>
            <a:r>
              <a:rPr lang="ru-RU" sz="2400" dirty="0" smtClean="0"/>
              <a:t>от </a:t>
            </a:r>
            <a:r>
              <a:rPr lang="ru-RU" sz="2400" u="sng" dirty="0" smtClean="0"/>
              <a:t>подписания</a:t>
            </a:r>
            <a:r>
              <a:rPr lang="ru-RU" sz="2400" dirty="0" smtClean="0"/>
              <a:t> указанного акта, информация о причинах</a:t>
            </a:r>
          </a:p>
          <a:p>
            <a:pPr>
              <a:buNone/>
            </a:pPr>
            <a:r>
              <a:rPr lang="ru-RU" sz="2400" dirty="0" smtClean="0"/>
              <a:t>отказа (при наличии);</a:t>
            </a:r>
          </a:p>
          <a:p>
            <a:pPr>
              <a:buNone/>
            </a:pPr>
            <a:r>
              <a:rPr lang="ru-RU" sz="2400" dirty="0" smtClean="0"/>
              <a:t>е) </a:t>
            </a:r>
            <a:r>
              <a:rPr lang="ru-RU" sz="2400" u="sng" dirty="0" smtClean="0"/>
              <a:t>возражения</a:t>
            </a:r>
            <a:r>
              <a:rPr lang="ru-RU" sz="2400" dirty="0" smtClean="0"/>
              <a:t> потребителя (представителя) в связи </a:t>
            </a:r>
          </a:p>
          <a:p>
            <a:pPr>
              <a:buNone/>
            </a:pPr>
            <a:r>
              <a:rPr lang="ru-RU" sz="2400" dirty="0" smtClean="0"/>
              <a:t>с выявленным нарушением;</a:t>
            </a:r>
          </a:p>
          <a:p>
            <a:pPr>
              <a:buNone/>
            </a:pPr>
            <a:r>
              <a:rPr lang="ru-RU" sz="2400" dirty="0" smtClean="0"/>
              <a:t>ж) </a:t>
            </a:r>
            <a:r>
              <a:rPr lang="ru-RU" sz="2400" u="sng" dirty="0" smtClean="0"/>
              <a:t>иные</a:t>
            </a:r>
            <a:r>
              <a:rPr lang="ru-RU" sz="2400" dirty="0" smtClean="0"/>
              <a:t> обстоятельства, связанные с выявленным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нарушением.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из экземпляров исполнитель передает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потребителю любым способом, позволяющим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 факт передачи.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прибор учета находится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рабочем</a:t>
            </a:r>
            <a:r>
              <a:rPr lang="ru-RU" dirty="0" smtClean="0"/>
              <a:t> состоянии 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выявлено</a:t>
            </a:r>
            <a:r>
              <a:rPr lang="ru-RU" dirty="0" smtClean="0"/>
              <a:t> </a:t>
            </a:r>
            <a:r>
              <a:rPr lang="ru-RU" u="sng" dirty="0" smtClean="0"/>
              <a:t>несанкционированное</a:t>
            </a:r>
          </a:p>
          <a:p>
            <a:pPr>
              <a:buNone/>
            </a:pPr>
            <a:r>
              <a:rPr lang="ru-RU" dirty="0" smtClean="0"/>
              <a:t>вмешательство  в его работу, исполнитель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снять </a:t>
            </a:r>
            <a:r>
              <a:rPr lang="ru-RU" u="sng" dirty="0" smtClean="0"/>
              <a:t>показания</a:t>
            </a:r>
            <a:r>
              <a:rPr lang="ru-RU" dirty="0" smtClean="0"/>
              <a:t> ИПУ.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Показания прибора учета,  </a:t>
            </a:r>
            <a:r>
              <a:rPr lang="ru-RU" u="sng" dirty="0" smtClean="0"/>
              <a:t>зафиксированные</a:t>
            </a:r>
            <a:r>
              <a:rPr lang="ru-RU" dirty="0" smtClean="0"/>
              <a:t> в акте</a:t>
            </a:r>
          </a:p>
          <a:p>
            <a:pPr>
              <a:buNone/>
            </a:pPr>
            <a:r>
              <a:rPr lang="ru-RU" dirty="0" smtClean="0"/>
              <a:t>проверки, заносятся исполнителем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 учета</a:t>
            </a:r>
          </a:p>
          <a:p>
            <a:pPr>
              <a:buNone/>
            </a:pPr>
            <a:r>
              <a:rPr lang="ru-RU" dirty="0" smtClean="0"/>
              <a:t>показаний ИПУ </a:t>
            </a:r>
            <a:r>
              <a:rPr lang="ru-RU" sz="2400" dirty="0" smtClean="0"/>
              <a:t>(</a:t>
            </a:r>
            <a:r>
              <a:rPr lang="ru-RU" sz="2400" u="sng" dirty="0" err="1" smtClean="0">
                <a:solidFill>
                  <a:srgbClr val="0000FF"/>
                </a:solidFill>
              </a:rPr>
              <a:t>подп</a:t>
            </a:r>
            <a:r>
              <a:rPr lang="ru-RU" sz="2400" u="sng" dirty="0" smtClean="0">
                <a:solidFill>
                  <a:srgbClr val="0000FF"/>
                </a:solidFill>
              </a:rPr>
              <a:t>. «ж» п.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400" dirty="0" smtClean="0">
                <a:solidFill>
                  <a:srgbClr val="0000FF"/>
                </a:solidFill>
              </a:rPr>
              <a:t> Правил № 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ЗНАТЬ О ПРОВЕРКЕ И ЗАМЕНЕ </a:t>
            </a:r>
          </a:p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ПРИБОРОВ УЧЁТА ЭЛЕКТРОЭНЕРГИИ</a:t>
            </a:r>
            <a:endParaRPr lang="ru-RU" dirty="0" smtClean="0">
              <a:solidFill>
                <a:srgbClr val="8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/>
              <a:t>1.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Правильность подключения прибора учёта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электроэнергии  </a:t>
            </a:r>
            <a:r>
              <a:rPr lang="ru-RU" sz="2400" dirty="0" smtClean="0"/>
              <a:t>(</a:t>
            </a:r>
            <a:r>
              <a:rPr lang="ru-RU" sz="2400" u="sng" dirty="0" smtClean="0"/>
              <a:t>визуально</a:t>
            </a:r>
            <a:r>
              <a:rPr lang="ru-RU" sz="2400" dirty="0" smtClean="0"/>
              <a:t>)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- отсутствие </a:t>
            </a:r>
            <a:r>
              <a:rPr lang="ru-RU" sz="2400" u="sng" dirty="0" smtClean="0"/>
              <a:t>дополнительных</a:t>
            </a:r>
            <a:r>
              <a:rPr lang="ru-RU" sz="2400" dirty="0" smtClean="0"/>
              <a:t> подключений к ИПУ и</a:t>
            </a:r>
          </a:p>
          <a:p>
            <a:pPr>
              <a:buNone/>
            </a:pPr>
            <a:r>
              <a:rPr lang="ru-RU" sz="2400" u="sng" dirty="0" smtClean="0"/>
              <a:t>нарушения</a:t>
            </a:r>
            <a:r>
              <a:rPr lang="ru-RU" sz="2400" dirty="0" smtClean="0"/>
              <a:t> соединений; </a:t>
            </a:r>
          </a:p>
          <a:p>
            <a:pPr>
              <a:buNone/>
            </a:pPr>
            <a:r>
              <a:rPr lang="ru-RU" sz="2400" dirty="0" smtClean="0"/>
              <a:t>- наличие персонального </a:t>
            </a:r>
            <a:r>
              <a:rPr lang="ru-RU" sz="2400" u="sng" dirty="0" smtClean="0"/>
              <a:t>номера</a:t>
            </a:r>
            <a:r>
              <a:rPr lang="ru-RU" sz="2400" dirty="0" smtClean="0"/>
              <a:t> ПУ;</a:t>
            </a:r>
          </a:p>
          <a:p>
            <a:pPr>
              <a:buNone/>
            </a:pPr>
            <a:r>
              <a:rPr lang="ru-RU" sz="2400" dirty="0" smtClean="0"/>
              <a:t>- его </a:t>
            </a:r>
            <a:r>
              <a:rPr lang="ru-RU" sz="2400" u="sng" dirty="0" smtClean="0"/>
              <a:t>комплектация</a:t>
            </a:r>
            <a:r>
              <a:rPr lang="ru-RU" sz="2400" dirty="0" smtClean="0"/>
              <a:t> или маркировка,</a:t>
            </a:r>
          </a:p>
          <a:p>
            <a:pPr>
              <a:buNone/>
            </a:pPr>
            <a:r>
              <a:rPr lang="ru-RU" sz="2400" dirty="0" smtClean="0"/>
              <a:t>- факт </a:t>
            </a:r>
            <a:r>
              <a:rPr lang="ru-RU" sz="2400" u="sng" dirty="0" smtClean="0"/>
              <a:t>сохранности</a:t>
            </a:r>
            <a:r>
              <a:rPr lang="ru-RU" sz="2400" dirty="0" smtClean="0"/>
              <a:t> пломбировки, подтверждающей</a:t>
            </a:r>
          </a:p>
          <a:p>
            <a:pPr>
              <a:buNone/>
            </a:pPr>
            <a:r>
              <a:rPr lang="ru-RU" sz="2400" dirty="0" smtClean="0"/>
              <a:t>целостность изоляции.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того, что нарушаются правила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пользования счётчиком и электроэнергией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пользуются незаконно: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/>
              <a:t>- наличие в счётчике </a:t>
            </a:r>
            <a:r>
              <a:rPr lang="ru-RU" sz="2400" u="sng" dirty="0" smtClean="0"/>
              <a:t>отверстий</a:t>
            </a:r>
            <a:r>
              <a:rPr lang="ru-RU" sz="2400" dirty="0" smtClean="0"/>
              <a:t>, которые 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/>
              <a:t>не  предусмотрены</a:t>
            </a:r>
            <a:r>
              <a:rPr lang="ru-RU" sz="2400" dirty="0" smtClean="0"/>
              <a:t> заводом-изготовителем;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нарушения в </a:t>
            </a:r>
            <a:r>
              <a:rPr lang="ru-RU" sz="2400" u="sng" dirty="0" smtClean="0"/>
              <a:t>креплении</a:t>
            </a:r>
            <a:r>
              <a:rPr lang="ru-RU" sz="2400" dirty="0" smtClean="0"/>
              <a:t> стекла прибора учёта;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наличие </a:t>
            </a:r>
            <a:r>
              <a:rPr lang="ru-RU" sz="2400" u="sng" dirty="0" smtClean="0"/>
              <a:t>непредусмотренного</a:t>
            </a:r>
            <a:r>
              <a:rPr lang="ru-RU" sz="2400" dirty="0" smtClean="0"/>
              <a:t> подключения;</a:t>
            </a:r>
          </a:p>
          <a:p>
            <a:pPr>
              <a:buNone/>
            </a:pPr>
            <a:r>
              <a:rPr lang="ru-RU" sz="2400" dirty="0" smtClean="0"/>
              <a:t>- наличие </a:t>
            </a:r>
            <a:r>
              <a:rPr lang="ru-RU" sz="2400" u="sng" dirty="0" smtClean="0"/>
              <a:t>ослабленного</a:t>
            </a:r>
            <a:r>
              <a:rPr lang="ru-RU" sz="2400" dirty="0" smtClean="0"/>
              <a:t> винта подключения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214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Проверяющий вычисляет самоход </a:t>
            </a:r>
            <a:r>
              <a:rPr lang="ru-RU" sz="2400" dirty="0" smtClean="0"/>
              <a:t>(ситуации,</a:t>
            </a:r>
          </a:p>
          <a:p>
            <a:pPr>
              <a:buNone/>
            </a:pPr>
            <a:r>
              <a:rPr lang="ru-RU" sz="2400" dirty="0" smtClean="0"/>
              <a:t>при которых диск прибора учёта вращается без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нагрузки).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погрешности измерений ИПУ. 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/>
              <a:t>Если проверка счётчика выявит погрешность</a:t>
            </a:r>
          </a:p>
          <a:p>
            <a:pPr>
              <a:buNone/>
            </a:pPr>
            <a:r>
              <a:rPr lang="ru-RU" i="1" dirty="0" smtClean="0"/>
              <a:t>измерений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свыше 10 %, </a:t>
            </a:r>
            <a:r>
              <a:rPr lang="ru-RU" i="1" dirty="0" smtClean="0"/>
              <a:t>прибор  подлежит </a:t>
            </a:r>
            <a:r>
              <a:rPr lang="ru-RU" i="1" u="sng" dirty="0" smtClean="0"/>
              <a:t>замене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b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42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</a:t>
            </a:r>
            <a:endParaRPr lang="ru-RU" sz="3200" b="1" dirty="0">
              <a:solidFill>
                <a:srgbClr val="0042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7116</TotalTime>
  <Words>4911</Words>
  <Application>Microsoft Office PowerPoint</Application>
  <PresentationFormat>Экран (4:3)</PresentationFormat>
  <Paragraphs>1293</Paragraphs>
  <Slides>134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35" baseType="lpstr">
      <vt:lpstr>Бумажная</vt:lpstr>
      <vt:lpstr>ИНДИВИДУАЛЬНЫЕ   ПРИБОРЫ  УЧЕТА.  Что нужно знать  потребителю?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УСТАНОВКА  ИПУ</vt:lpstr>
      <vt:lpstr>УСТАНОВКА  ИПУ</vt:lpstr>
      <vt:lpstr>УСТАНОВКА  ИПУ</vt:lpstr>
      <vt:lpstr>УСТАНОВКА  ИПУ</vt:lpstr>
      <vt:lpstr>ВЫБОР  ВОДОМЕРА</vt:lpstr>
      <vt:lpstr>ВЫБОР  ВОДОМЕРА</vt:lpstr>
      <vt:lpstr>ВЫБОР  ВОДОМЕРА</vt:lpstr>
      <vt:lpstr>ВЫБОР  ВОДОМЕРА</vt:lpstr>
      <vt:lpstr>ВЫБОР  ВОДОМЕРА</vt:lpstr>
      <vt:lpstr>ВЫБОР  ВОДОМЕРА</vt:lpstr>
      <vt:lpstr>ВЫБОР  ВОДОМЕРА</vt:lpstr>
      <vt:lpstr>ВЫБОР  ВОДОМЕРА</vt:lpstr>
      <vt:lpstr>ВЫБОР  ВОДОМЕРА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ВВОД ИПУ В ЭКСПЛУАТАЦИЮ</vt:lpstr>
      <vt:lpstr>ПРОВЕРКА  ПРИБОРОВ УЧЕТА 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 ПРОВЕРКА  ПРИБОРОВ УЧЕТА</vt:lpstr>
      <vt:lpstr> ПРОВЕРКА ПРИБОРОВ УЧЕТА</vt:lpstr>
      <vt:lpstr> 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ПРОВЕРКА  ПРИБОРОВ УЧЕТА</vt:lpstr>
      <vt:lpstr> ПОВЕРКА  ПРИБОРОВ УЧЕТА</vt:lpstr>
      <vt:lpstr> ПРОВЕРКА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ПОВЕРКА  ПРИБОРОВ УЧЕТА</vt:lpstr>
      <vt:lpstr> ЗАМЕНА ПРИБОРОВ УЧЕТА</vt:lpstr>
      <vt:lpstr> ЗАМЕНА ПРИБОРОВ УЧЕТА</vt:lpstr>
      <vt:lpstr> ЗАМЕНА ПРИБОРОВ УЧЕТА</vt:lpstr>
      <vt:lpstr> ЗАМЕНА ПРИБОРОВ УЧЕТА</vt:lpstr>
      <vt:lpstr> ЗАМЕНА ПРИБОРОВ УЧЕТА</vt:lpstr>
      <vt:lpstr> ЗАМЕНА ПРИБОРОВ УЧЕТА</vt:lpstr>
      <vt:lpstr> ЗАМЕНА ПРИБОРОВ УЧЕТА</vt:lpstr>
      <vt:lpstr> ЗАМЕНА ПРИБОРОВ УЧЕТА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AKozlov</cp:lastModifiedBy>
  <cp:revision>918</cp:revision>
  <cp:lastPrinted>2018-07-03T07:43:48Z</cp:lastPrinted>
  <dcterms:created xsi:type="dcterms:W3CDTF">2015-10-22T11:53:11Z</dcterms:created>
  <dcterms:modified xsi:type="dcterms:W3CDTF">2019-01-21T13:10:06Z</dcterms:modified>
</cp:coreProperties>
</file>