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56" r:id="rId6"/>
    <p:sldId id="257" r:id="rId7"/>
    <p:sldId id="258" r:id="rId8"/>
    <p:sldId id="259" r:id="rId9"/>
    <p:sldId id="260" r:id="rId10"/>
    <p:sldId id="261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116" d="100"/>
          <a:sy n="116" d="100"/>
        </p:scale>
        <p:origin x="-132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3AE2-29C4-4D28-B303-F7E552605665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C86B-400F-436A-BDF5-0F6B55F9F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459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3AE2-29C4-4D28-B303-F7E552605665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C86B-400F-436A-BDF5-0F6B55F9F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693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3AE2-29C4-4D28-B303-F7E552605665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C86B-400F-436A-BDF5-0F6B55F9F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63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3AE2-29C4-4D28-B303-F7E552605665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C86B-400F-436A-BDF5-0F6B55F9F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855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3AE2-29C4-4D28-B303-F7E552605665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C86B-400F-436A-BDF5-0F6B55F9F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120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3AE2-29C4-4D28-B303-F7E552605665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C86B-400F-436A-BDF5-0F6B55F9F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57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3AE2-29C4-4D28-B303-F7E552605665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C86B-400F-436A-BDF5-0F6B55F9F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99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3AE2-29C4-4D28-B303-F7E552605665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C86B-400F-436A-BDF5-0F6B55F9F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272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3AE2-29C4-4D28-B303-F7E552605665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C86B-400F-436A-BDF5-0F6B55F9F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94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3AE2-29C4-4D28-B303-F7E552605665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C86B-400F-436A-BDF5-0F6B55F9F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3AE2-29C4-4D28-B303-F7E552605665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C86B-400F-436A-BDF5-0F6B55F9F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056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E3AE2-29C4-4D28-B303-F7E552605665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BC86B-400F-436A-BDF5-0F6B55F9F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97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mailto:oprf2012@mail.ru" TargetMode="Externa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94"/>
            <a:ext cx="12192000" cy="6833394"/>
          </a:xfrm>
        </p:spPr>
      </p:pic>
      <p:sp>
        <p:nvSpPr>
          <p:cNvPr id="7" name="Прямоугольник 6"/>
          <p:cNvSpPr/>
          <p:nvPr/>
        </p:nvSpPr>
        <p:spPr>
          <a:xfrm>
            <a:off x="0" y="14289"/>
            <a:ext cx="12192000" cy="6857999"/>
          </a:xfrm>
          <a:prstGeom prst="rect">
            <a:avLst/>
          </a:prstGeom>
          <a:solidFill>
            <a:srgbClr val="01559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912961"/>
            <a:ext cx="12192000" cy="286232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92911" y="1937566"/>
            <a:ext cx="11806177" cy="2862322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ОРГАНИЗАЦИЯ И ПРОВЕДЕНИЕ ОБЩЕСТВЕННОГОКОНТРОЛЯ</a:t>
            </a:r>
          </a:p>
          <a:p>
            <a:pPr algn="ctr"/>
            <a:r>
              <a:rPr lang="ru-RU" sz="3600" dirty="0" smtClean="0">
                <a:solidFill>
                  <a:srgbClr val="01559D"/>
                </a:solidFill>
                <a:latin typeface="Arial Black" panose="020B0A04020102020204" pitchFamily="34" charset="0"/>
              </a:rPr>
              <a:t>ПРИОРИТЕТНОГО ПРОЕКТА </a:t>
            </a:r>
          </a:p>
          <a:p>
            <a:pPr algn="ctr"/>
            <a:r>
              <a:rPr lang="ru-RU" sz="3600" dirty="0" smtClean="0">
                <a:solidFill>
                  <a:srgbClr val="EB1E2E"/>
                </a:solidFill>
                <a:latin typeface="Arial Black" panose="020B0A04020102020204" pitchFamily="34" charset="0"/>
              </a:rPr>
              <a:t>«ФОРМИРОВАНИЕ КОМФОРТНОЙ ГОРОДСКОЙ СРЕДЫ»</a:t>
            </a:r>
            <a:endParaRPr lang="ru-RU" sz="3600" dirty="0">
              <a:solidFill>
                <a:srgbClr val="EB1E2E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Рисунок 12" descr="kont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71"/>
            <a:ext cx="2620203" cy="1008112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96826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0"/>
            <a:ext cx="54356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6756400" y="1"/>
            <a:ext cx="5435600" cy="6857999"/>
          </a:xfrm>
          <a:prstGeom prst="rect">
            <a:avLst/>
          </a:prstGeom>
          <a:solidFill>
            <a:srgbClr val="01559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5500" y="1216025"/>
            <a:ext cx="42672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ПАРКОВОЧНЫЕ КАРМАНЫ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5800" y="266700"/>
            <a:ext cx="5740400" cy="632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Санитарные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нормы:</a:t>
            </a:r>
          </a:p>
          <a:p>
            <a:pPr algn="just"/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Расстояние между парковочным карманом и стоянкой для автомобилей (не превышающей 10 единиц ТС) не может составлять менее 10м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на парковке могут разместиться до 50 единиц транспортных средств, то необходимо соблюдать все требования нормативных актов и обустроить специализированную территорию для парковки автомобилей.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Она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должна располагаться не ближе 15 м от окон жилого дома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количестве ТС от 51 до 100 этот интервал составляет не менее 25м.</a:t>
            </a:r>
          </a:p>
          <a:p>
            <a:pPr algn="just"/>
            <a:endParaRPr lang="ru-RU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101-300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автомобилей следует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припарковывать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ближе 35м от жилого дома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для стоянки, которая вмещает в себя свыше 300 транспортных средств, это расстояние не может быть менее 50м.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53" y="986301"/>
            <a:ext cx="459447" cy="4594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52" y="2082141"/>
            <a:ext cx="459447" cy="4594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52" y="3983501"/>
            <a:ext cx="459447" cy="4594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51" y="4827953"/>
            <a:ext cx="459447" cy="4594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51" y="5726526"/>
            <a:ext cx="459447" cy="45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69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84957" y="4442161"/>
            <a:ext cx="80220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это образовательная площадка, созданная для изучения</a:t>
            </a:r>
            <a:r>
              <a:rPr lang="en-US" sz="20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организации лучших практик общественного контроля, реализуемых на территориях субъектов </a:t>
            </a:r>
            <a:r>
              <a:rPr lang="en-US" sz="20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http://www.alidi.ru/upload/iblock/df4/df4f04fe8354639d140aca130b78bbe6.png"/>
          <p:cNvPicPr>
            <a:picLocks noChangeAspect="1" noChangeArrowheads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36" y="220031"/>
            <a:ext cx="3616325" cy="189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567112" y="4356436"/>
            <a:ext cx="51149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574" y="5761663"/>
            <a:ext cx="1008000" cy="1008000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3719511" y="4221242"/>
            <a:ext cx="51149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228974" y="459783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об основных мероприятиях прошедших в 2018 году и планы по общественному и партийному контролю в 2019 году на территории Пермского края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889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-28575" y="-1"/>
            <a:ext cx="12220574" cy="6888891"/>
          </a:xfrm>
          <a:prstGeom prst="rect">
            <a:avLst/>
          </a:prstGeom>
          <a:solidFill>
            <a:srgbClr val="01559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-28578" y="0"/>
            <a:ext cx="12220574" cy="688889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-28577" y="0"/>
            <a:ext cx="12220575" cy="68888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endParaRPr lang="ru-RU" dirty="0" smtClean="0"/>
          </a:p>
          <a:p>
            <a:endParaRPr lang="ru-RU" sz="4800" b="1" dirty="0" smtClean="0">
              <a:solidFill>
                <a:srgbClr val="0070C0"/>
              </a:solidFill>
            </a:endParaRPr>
          </a:p>
          <a:p>
            <a:endParaRPr lang="ru-RU" sz="4800" b="1" dirty="0">
              <a:solidFill>
                <a:srgbClr val="0070C0"/>
              </a:solidFill>
            </a:endParaRPr>
          </a:p>
          <a:p>
            <a:r>
              <a:rPr lang="ru-RU" sz="4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 </a:t>
            </a:r>
          </a:p>
          <a:p>
            <a:endParaRPr lang="ru-RU" sz="4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Председатель федеральной комиссии </a:t>
            </a:r>
          </a:p>
          <a:p>
            <a:pPr algn="l"/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мониторингу за реализацией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</a:p>
          <a:p>
            <a:pPr algn="l"/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«Формирование комфортной городской среды» 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Борисов Михаил Александрович</a:t>
            </a:r>
          </a:p>
          <a:p>
            <a:pPr algn="l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gsperm.er@yandex.ru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(342)202-54-56</a:t>
            </a:r>
          </a:p>
          <a:p>
            <a:pPr algn="l"/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(342)202-5-777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 descr="kont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6" y="220031"/>
            <a:ext cx="2620203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2869" y="221280"/>
            <a:ext cx="11309127" cy="551230"/>
          </a:xfr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НП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"Национальный центр общественного контроля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сфере ЖКХ "ЖКХ Контроль"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9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0"/>
            <a:ext cx="54356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6756400" y="-1"/>
            <a:ext cx="5435600" cy="6857999"/>
          </a:xfrm>
          <a:prstGeom prst="rect">
            <a:avLst/>
          </a:prstGeom>
          <a:solidFill>
            <a:srgbClr val="01559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2150" y="355601"/>
            <a:ext cx="4864100" cy="58039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КОМИССИЯ ПО МОНИТОРИНГУ РЕАЛИЗАЦИИ ПРОЕКТА «ФОРМИРОВАНИЕ КОМФОРТНОЙ ГОРОДСКОЙ СРЕДЫ»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27001" y="266697"/>
            <a:ext cx="6343650" cy="6591301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Комиссия создана в целях мониторинга, выявления нарушений по реализации приоритетного проекта «Формирование комфортной городской среды» в субъектах и муниципальных образованиях Российской Федерации</a:t>
            </a:r>
            <a:r>
              <a:rPr lang="ru-R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Полномочия Комиссии:</a:t>
            </a:r>
            <a:endParaRPr lang="ru-RU" sz="3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вырабатывать </a:t>
            </a:r>
            <a:r>
              <a:rPr lang="ru-RU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для Национального центра НП “ЖКХ Контроль”, организаций собственников жилья с целью обеспечения прав собственников многоквартирных домов на основе требований Конституции Российской Федерации, Жилищного кодекса, правил благоустройства, нормативными правовыми актами, федерального и регионального паспортов национального проекта «Жилье и городская среда</a:t>
            </a:r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just"/>
            <a:r>
              <a:rPr lang="ru-RU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участвовать в работе общественных советов, межведомственных комиссий, общественных комиссий и иных комиссий, рассматривающих вопросы по утверждению муниципальной программы, включению и исключению из муниципальных программ объекты благоустройства в рамках реализации приоритетного проекта «Формирование комфортной городской среды</a:t>
            </a:r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just"/>
            <a:r>
              <a:rPr lang="ru-RU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проводить консультационную и разъяснительную работу по участию в приоритетном проекте «Формирование комфортной городской среды», обеспечения прав собственников многоквартирных </a:t>
            </a:r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домов</a:t>
            </a:r>
          </a:p>
          <a:p>
            <a:pPr algn="just"/>
            <a:r>
              <a:rPr lang="ru-RU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проводить выездные заседания по ходатайству региональных центров общественного контроля, организаций собственников жилья или органов власти субъектов или муниципальных образований Российской Федерации</a:t>
            </a:r>
            <a:endParaRPr lang="ru-RU" sz="3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83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5435600" cy="6857999"/>
          </a:xfrm>
          <a:prstGeom prst="rect">
            <a:avLst/>
          </a:prstGeom>
          <a:solidFill>
            <a:srgbClr val="01559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00" y="1012825"/>
            <a:ext cx="4889500" cy="228917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ЗА ПОСТУПАЮЩИМИ ОБРАЩЕНИЯМИ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933146" y="279399"/>
            <a:ext cx="6258853" cy="6591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 Крым.</a:t>
            </a:r>
          </a:p>
          <a:p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Г.Севастополь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ул.Светлая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29</a:t>
            </a:r>
          </a:p>
          <a:p>
            <a:pPr marL="342900" indent="-342900" algn="just">
              <a:buFontTx/>
              <a:buChar char="-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Объем финансирования 23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млн.руб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Подрядчику выплачен аванс 6 млн. р</a:t>
            </a:r>
          </a:p>
          <a:p>
            <a:pPr marL="342900" indent="-342900" algn="just">
              <a:buFontTx/>
              <a:buChar char="-"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273" y="3213100"/>
            <a:ext cx="2791754" cy="2349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00" y="3213100"/>
            <a:ext cx="2859852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19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0"/>
            <a:ext cx="54356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6756400" y="1"/>
            <a:ext cx="5435600" cy="6857999"/>
          </a:xfrm>
          <a:prstGeom prst="rect">
            <a:avLst/>
          </a:prstGeom>
          <a:solidFill>
            <a:srgbClr val="01559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029450" y="987425"/>
            <a:ext cx="4889500" cy="228917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ЗА ПОСТУПАЮЩИМИ ОБРАЩЕНИЯМИ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24497" y="393699"/>
            <a:ext cx="6258853" cy="6591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Пермский край</a:t>
            </a:r>
          </a:p>
          <a:p>
            <a:pPr marL="0" indent="0" algn="just">
              <a:buNone/>
            </a:pP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Г.Пермь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УК «ЭКС Ком»</a:t>
            </a:r>
          </a:p>
          <a:p>
            <a:pPr marL="342900" indent="-342900" algn="just">
              <a:buFontTx/>
              <a:buChar char="-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Обращения жителей по начислениям ФКГС (тех надзор, дизайн-проекты)</a:t>
            </a:r>
          </a:p>
          <a:p>
            <a:pPr marL="0" indent="0" algn="just">
              <a:buNone/>
            </a:pP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Г.Соликамск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Качество работ</a:t>
            </a:r>
          </a:p>
          <a:p>
            <a:pPr algn="just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Амурская область</a:t>
            </a:r>
          </a:p>
          <a:p>
            <a:pPr marL="0" indent="0" algn="just">
              <a:buNone/>
            </a:pP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Г.Благовещенск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-Затопление дворов и подвалов</a:t>
            </a:r>
          </a:p>
          <a:p>
            <a:pPr algn="just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Белгородская область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Низкое качество материалов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Архангельск (завышенные сметы), Рязань (отсутствие контроля) и т.д.</a:t>
            </a:r>
          </a:p>
          <a:p>
            <a:pPr algn="just"/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610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97500" cy="68834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38100" y="0"/>
            <a:ext cx="5435600" cy="6857999"/>
          </a:xfrm>
          <a:prstGeom prst="rect">
            <a:avLst/>
          </a:prstGeom>
          <a:solidFill>
            <a:srgbClr val="01559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8100" y="0"/>
            <a:ext cx="5435600" cy="23876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АСФАЛЬТИРОВАНИЕ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33146" y="279399"/>
            <a:ext cx="6258853" cy="6591301"/>
          </a:xfrm>
        </p:spPr>
        <p:txBody>
          <a:bodyPr>
            <a:normAutofit fontScale="77500" lnSpcReduction="20000"/>
          </a:bodyPr>
          <a:lstStyle/>
          <a:p>
            <a:r>
              <a:rPr lang="ru-RU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моменты на которые необходимо обратить внимание во время проведения работ:</a:t>
            </a: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Снятие старого полотна на глубину не менее 20 см</a:t>
            </a:r>
          </a:p>
          <a:p>
            <a:pPr algn="just"/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дно траншеи засыпается песчаная «подушка»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Укладка щебня разной фракции – 15 см</a:t>
            </a:r>
          </a:p>
          <a:p>
            <a:pPr algn="just"/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Непосредственно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укладкой асфальта, на подготовленную поверхность наносится подогретый битум или битумная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эмульсия.</a:t>
            </a:r>
          </a:p>
          <a:p>
            <a:pPr algn="just"/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Обратить внимание на а/б покрытие (должно быть мелкозернистой фракции)</a:t>
            </a:r>
          </a:p>
          <a:p>
            <a:pPr algn="just"/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Укладка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горячего асфальта должна проводиться исключительно при плюсовой температуре воздуха (не ниже 5 градусов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Смесь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должна быть определенной температуры, поэтому перед нанесением она поддерживается в горячем (не ниже 100 градусов) состоянии.</a:t>
            </a:r>
          </a:p>
          <a:p>
            <a:pPr marL="342900" indent="-342900" algn="just">
              <a:buFontTx/>
              <a:buChar char="-"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99" y="1193800"/>
            <a:ext cx="459447" cy="4594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221" y="1790700"/>
            <a:ext cx="459447" cy="4594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921" y="2337924"/>
            <a:ext cx="459447" cy="4594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521" y="3141396"/>
            <a:ext cx="459447" cy="3948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221" y="4166722"/>
            <a:ext cx="459447" cy="3948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821" y="5055724"/>
            <a:ext cx="459447" cy="3948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521" y="6176697"/>
            <a:ext cx="459447" cy="39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46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0"/>
            <a:ext cx="54356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6756400" y="1"/>
            <a:ext cx="5435600" cy="6857999"/>
          </a:xfrm>
          <a:prstGeom prst="rect">
            <a:avLst/>
          </a:prstGeom>
          <a:solidFill>
            <a:srgbClr val="01559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34300" y="1177925"/>
            <a:ext cx="36195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ОСВЕЩЕНИЕ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67346" y="266699"/>
            <a:ext cx="6258853" cy="65913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ФЗ 131 освещение улицы, дороги, а также аллеи находятся под покровительством органов местного самоуправления ровно, как и дворы. Организация освещения двора многоквартирного дома ночью, вечером, а также рано утром является вопросом местного значения и ответственность за них несет ОИГВ. Таким образом, за это отвечает окружная администрация. Но несмотря на это непосредственная обязанность поддержания осветительных приборов в рабочем состоянии ложиться на плечи самих жильцов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Нормы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освещения придомовой территории многоквартирного дома устанавливаются в соответствии с СП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52.13330.2011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входе в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здание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дорожке пешеходного типа которая ведёт к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зданию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проезды, пролегающие в микрорайонах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проезды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второстепенного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типа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дворы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различные хозяйственные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площадки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254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4289"/>
            <a:ext cx="5486400" cy="6857999"/>
          </a:xfrm>
          <a:prstGeom prst="rect">
            <a:avLst/>
          </a:prstGeom>
          <a:solidFill>
            <a:srgbClr val="01559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1266825"/>
            <a:ext cx="23241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ПАНДУС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248400" y="177800"/>
            <a:ext cx="5740400" cy="6464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Пандусы обеспечиваются ограждениями, перилами и бортиками. </a:t>
            </a:r>
          </a:p>
          <a:p>
            <a:pPr algn="just"/>
            <a:endParaRPr lang="ru-RU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Ширина одной полосы движения пешеходов на пандусе принимается не менее 1,0 м.</a:t>
            </a:r>
          </a:p>
          <a:p>
            <a:pPr algn="just"/>
            <a:endParaRPr lang="ru-RU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зоне размещения коротких и длинных пандусов необходимо предусматривать водоотвод.</a:t>
            </a:r>
          </a:p>
          <a:p>
            <a:pPr algn="just"/>
            <a:endParaRPr lang="ru-RU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Длинные пандусы следует защищать от атмосферных осадков, а при необходимости предусматривать их подогрев.</a:t>
            </a:r>
          </a:p>
          <a:p>
            <a:pPr algn="just"/>
            <a:endParaRPr lang="ru-RU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обеспечения наиболее комфортных условий для движения людей в кресле-коляске при пересечении ими проезжей части автомобильной дороги применяется приподнятый пешеходный переход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953" y="807378"/>
            <a:ext cx="459447" cy="4594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953" y="1571759"/>
            <a:ext cx="459447" cy="4594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953" y="2362664"/>
            <a:ext cx="459447" cy="4594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952" y="3481753"/>
            <a:ext cx="459447" cy="459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952" y="4573923"/>
            <a:ext cx="459447" cy="45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04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0"/>
            <a:ext cx="54356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6756400" y="1"/>
            <a:ext cx="5435600" cy="6857999"/>
          </a:xfrm>
          <a:prstGeom prst="rect">
            <a:avLst/>
          </a:prstGeom>
          <a:solidFill>
            <a:srgbClr val="01559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5300" y="923925"/>
            <a:ext cx="5054600" cy="2771775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УЛИЧНАЯ МЕБЕЛЬ. Оборудование для сидения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12800" y="0"/>
            <a:ext cx="5740400" cy="6464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Скамья наклонного типа предназначена для кратковременного отдыха людей. Она требует минимального ухода, занимает мало места.</a:t>
            </a:r>
          </a:p>
          <a:p>
            <a:pPr algn="just"/>
            <a:endParaRPr lang="ru-RU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Деревянные кресла и диваны с подлокотниками по краям. Сидения данного типа удобны для длительного пребывания человека. Их преимущества характеризуются физическим свойствами дерева (полимерные материалы): низкая теплопроводность,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влагоустойчивость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нескользкость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поверхности.</a:t>
            </a:r>
          </a:p>
          <a:p>
            <a:pPr algn="just"/>
            <a:endParaRPr lang="ru-RU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Диваны и многосекционные кресла из проволочной сетки или перфорированного металла характеризуются большей прочностью, долговечностью и пожаробезопасностью по сравнению с изделиями из дерева.</a:t>
            </a:r>
          </a:p>
          <a:p>
            <a:pPr algn="just"/>
            <a:endParaRPr lang="ru-RU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для инвалидов сидений и скамеек без спинки не рекомендуется 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53" y="464478"/>
            <a:ext cx="459447" cy="4594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53" y="1359828"/>
            <a:ext cx="459447" cy="4594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52" y="3695700"/>
            <a:ext cx="459447" cy="4594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52" y="5620678"/>
            <a:ext cx="459447" cy="45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81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54356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-38100" y="0"/>
            <a:ext cx="5435600" cy="6857999"/>
          </a:xfrm>
          <a:prstGeom prst="rect">
            <a:avLst/>
          </a:prstGeom>
          <a:solidFill>
            <a:srgbClr val="01559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9850" y="1419225"/>
            <a:ext cx="2679700" cy="1325563"/>
          </a:xfrm>
        </p:spPr>
        <p:txBody>
          <a:bodyPr>
            <a:noAutofit/>
          </a:bodyPr>
          <a:lstStyle/>
          <a:p>
            <a:pPr algn="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ТРОТУАР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07100" y="139700"/>
            <a:ext cx="5740400" cy="632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Ширина тротуара от 1-1,5 м.</a:t>
            </a:r>
          </a:p>
          <a:p>
            <a:pPr algn="just"/>
            <a:endParaRPr lang="ru-RU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Тротуары и пешеходные дорожки надлежит отделять от проезжей части, где это возможно, зелеными полосами с посадкой кустарников или деревьев.</a:t>
            </a:r>
          </a:p>
          <a:p>
            <a:pPr algn="just"/>
            <a:endParaRPr lang="ru-RU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ширину пешеходной части тротуаров и дорожек не включаются площади, необходимые для размещения малых архитектурных форм.</a:t>
            </a:r>
          </a:p>
          <a:p>
            <a:pPr algn="just"/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Расстояние от края тротуара или пешеходной дорожки до ствола дерева принимается 0,7 м, до кустарника – 0,5 м (нормы относятся к деревьям с диаметром кроны не более 5 м). </a:t>
            </a:r>
          </a:p>
          <a:p>
            <a:pPr algn="just"/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размещении в пределах тротуаров и пешеходных дорожек мачт освещения, опор контактного провода и т.п. указанная в таблице ширина должна быть увеличена на 0,5-1,2 м.</a:t>
            </a:r>
          </a:p>
          <a:p>
            <a:pPr algn="just"/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непосредственном примыкании тротуаров к стенам зданий, подпорным стенкам или оградам ширина увеличивается не менее чем на 0,5 м. 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76" y="350178"/>
            <a:ext cx="459447" cy="4594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14" y="959778"/>
            <a:ext cx="459447" cy="4594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883" y="2082006"/>
            <a:ext cx="459447" cy="4594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653" y="3072276"/>
            <a:ext cx="459447" cy="4594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653" y="4122077"/>
            <a:ext cx="459447" cy="459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476" y="5293188"/>
            <a:ext cx="459447" cy="45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815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953</Words>
  <Application>Microsoft Office PowerPoint</Application>
  <PresentationFormat>Произвольный</PresentationFormat>
  <Paragraphs>114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ФЕДЕРАЛЬНАЯ КОМИССИЯ ПО МОНИТОРИНГУ РЕАЛИЗАЦИИ ПРОЕКТА «ФОРМИРОВАНИЕ КОМФОРТНОЙ ГОРОДСКОЙ СРЕДЫ»</vt:lpstr>
      <vt:lpstr>КОНТРОЛЬ ЗА ПОСТУПАЮЩИМИ ОБРАЩЕНИЯМИ</vt:lpstr>
      <vt:lpstr>КОНТРОЛЬ ЗА ПОСТУПАЮЩИМИ ОБРАЩЕНИЯМИ</vt:lpstr>
      <vt:lpstr>АСФАЛЬТИРОВАНИЕ</vt:lpstr>
      <vt:lpstr>ОСВЕЩЕНИЕ</vt:lpstr>
      <vt:lpstr>ПАНДУС</vt:lpstr>
      <vt:lpstr>УЛИЧНАЯ МЕБЕЛЬ. Оборудование для сидения</vt:lpstr>
      <vt:lpstr>ТРОТУАР</vt:lpstr>
      <vt:lpstr>ПАРКОВОЧНЫЕ КАРМАНЫ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BORISOVMA</dc:creator>
  <cp:lastModifiedBy>AKozlov</cp:lastModifiedBy>
  <cp:revision>19</cp:revision>
  <dcterms:created xsi:type="dcterms:W3CDTF">2019-04-16T03:24:40Z</dcterms:created>
  <dcterms:modified xsi:type="dcterms:W3CDTF">2019-08-14T16:35:59Z</dcterms:modified>
</cp:coreProperties>
</file>