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64" r:id="rId19"/>
    <p:sldId id="282" r:id="rId20"/>
    <p:sldId id="283" r:id="rId21"/>
    <p:sldId id="284" r:id="rId22"/>
    <p:sldId id="285" r:id="rId23"/>
    <p:sldId id="286" r:id="rId24"/>
    <p:sldId id="287" r:id="rId25"/>
    <p:sldId id="288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EA46"/>
    <a:srgbClr val="979B9A"/>
    <a:srgbClr val="00ACEC"/>
    <a:srgbClr val="EB1E2E"/>
    <a:srgbClr val="0155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79" autoAdjust="0"/>
    <p:restoredTop sz="94660"/>
  </p:normalViewPr>
  <p:slideViewPr>
    <p:cSldViewPr snapToGrid="0" showGuides="1">
      <p:cViewPr>
        <p:scale>
          <a:sx n="125" d="100"/>
          <a:sy n="125" d="100"/>
        </p:scale>
        <p:origin x="-102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63AE0-DA99-4925-920E-D1B995B6F565}" type="datetimeFigureOut">
              <a:rPr lang="ru-RU" smtClean="0"/>
              <a:t>14.08.2019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BBB88-F66E-4961-B08E-99D2E6B6FE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84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63AE0-DA99-4925-920E-D1B995B6F565}" type="datetimeFigureOut">
              <a:rPr lang="ru-RU" smtClean="0"/>
              <a:t>14.08.2019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BBB88-F66E-4961-B08E-99D2E6B6FE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645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63AE0-DA99-4925-920E-D1B995B6F565}" type="datetimeFigureOut">
              <a:rPr lang="ru-RU" smtClean="0"/>
              <a:t>14.08.2019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BBB88-F66E-4961-B08E-99D2E6B6FE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334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63AE0-DA99-4925-920E-D1B995B6F565}" type="datetimeFigureOut">
              <a:rPr lang="ru-RU" smtClean="0"/>
              <a:t>14.08.2019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BBB88-F66E-4961-B08E-99D2E6B6FE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888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63AE0-DA99-4925-920E-D1B995B6F565}" type="datetimeFigureOut">
              <a:rPr lang="ru-RU" smtClean="0"/>
              <a:t>14.08.2019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BBB88-F66E-4961-B08E-99D2E6B6FE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514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63AE0-DA99-4925-920E-D1B995B6F565}" type="datetimeFigureOut">
              <a:rPr lang="ru-RU" smtClean="0"/>
              <a:t>14.08.2019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BBB88-F66E-4961-B08E-99D2E6B6FE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119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63AE0-DA99-4925-920E-D1B995B6F565}" type="datetimeFigureOut">
              <a:rPr lang="ru-RU" smtClean="0"/>
              <a:t>14.08.2019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BBB88-F66E-4961-B08E-99D2E6B6FE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473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63AE0-DA99-4925-920E-D1B995B6F565}" type="datetimeFigureOut">
              <a:rPr lang="ru-RU" smtClean="0"/>
              <a:t>14.08.2019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BBB88-F66E-4961-B08E-99D2E6B6FE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189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63AE0-DA99-4925-920E-D1B995B6F565}" type="datetimeFigureOut">
              <a:rPr lang="ru-RU" smtClean="0"/>
              <a:t>14.08.2019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BBB88-F66E-4961-B08E-99D2E6B6FE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348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63AE0-DA99-4925-920E-D1B995B6F565}" type="datetimeFigureOut">
              <a:rPr lang="ru-RU" smtClean="0"/>
              <a:t>14.08.2019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BBB88-F66E-4961-B08E-99D2E6B6FE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752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63AE0-DA99-4925-920E-D1B995B6F565}" type="datetimeFigureOut">
              <a:rPr lang="ru-RU" smtClean="0"/>
              <a:t>14.08.2019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BBB88-F66E-4961-B08E-99D2E6B6FE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822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63AE0-DA99-4925-920E-D1B995B6F565}" type="datetimeFigureOut">
              <a:rPr lang="ru-RU" smtClean="0"/>
              <a:t>14.08.2019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BBB88-F66E-4961-B08E-99D2E6B6FE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924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mailto:oprf2012@mail.ru" TargetMode="External"/><Relationship Id="rId4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9.gif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hyperlink" Target="http://legalacts.ru/doc/federalnyi-zakon-ot-13032006-n-38-fz-o/glava-2/statja-19/#00012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084957" y="4442161"/>
            <a:ext cx="802208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это образовательная площадка, созданная для изучения</a:t>
            </a:r>
            <a:r>
              <a:rPr lang="en-US" sz="2000" b="1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b="1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 организации лучших практик общественного контроля, реализуемых на территориях субъектов </a:t>
            </a:r>
            <a:r>
              <a:rPr lang="en-US" sz="2000" b="1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b="1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Российской Федераци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000" b="1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http://www.alidi.ru/upload/iblock/df4/df4f04fe8354639d140aca130b78bbe6.png"/>
          <p:cNvPicPr>
            <a:picLocks noChangeAspect="1" noChangeArrowheads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836" y="220031"/>
            <a:ext cx="3616325" cy="189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3567112" y="4356436"/>
            <a:ext cx="51149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574" y="5761663"/>
            <a:ext cx="1008000" cy="100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8574" y="1"/>
            <a:ext cx="12192000" cy="6857999"/>
          </a:xfrm>
          <a:prstGeom prst="rect">
            <a:avLst/>
          </a:prstGeom>
          <a:solidFill>
            <a:srgbClr val="01559D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1851949"/>
            <a:ext cx="12192000" cy="227325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1485" y="1912918"/>
            <a:ext cx="11806177" cy="2308324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РЕЙТИНГ СУБЪЕКТОВ ПО РЕАЛИЗАЦИИ</a:t>
            </a:r>
          </a:p>
          <a:p>
            <a:pPr algn="ctr"/>
            <a:r>
              <a:rPr lang="ru-RU" sz="3600" dirty="0" smtClean="0">
                <a:solidFill>
                  <a:srgbClr val="01559D"/>
                </a:solidFill>
                <a:latin typeface="Arial Black" panose="020B0A04020102020204" pitchFamily="34" charset="0"/>
              </a:rPr>
              <a:t>ПРИОРИТЕТНОГО ПРОЕКТА </a:t>
            </a:r>
          </a:p>
          <a:p>
            <a:pPr algn="ctr"/>
            <a:r>
              <a:rPr lang="ru-RU" sz="3600" dirty="0" smtClean="0">
                <a:solidFill>
                  <a:srgbClr val="EB1E2E"/>
                </a:solidFill>
                <a:latin typeface="Arial Black" panose="020B0A04020102020204" pitchFamily="34" charset="0"/>
              </a:rPr>
              <a:t>«ФОРМИРОВАНИЕ КОМФОРТНОЙ ГОРОДСКОЙ СРЕДЫ»</a:t>
            </a:r>
            <a:endParaRPr lang="ru-RU" sz="3600" dirty="0">
              <a:solidFill>
                <a:srgbClr val="EB1E2E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3719511" y="4221242"/>
            <a:ext cx="51149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2639027" y="4597839"/>
            <a:ext cx="692166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Рейтинг определялся по 28 показателям, участвовал 81 регион (Не оценивались субъекты Российской Федерации, которые не являлись получателями средств федерального бюджета на поддержку муниципальных программ по формированию комфортной городской среды </a:t>
            </a:r>
            <a:endParaRPr lang="ru-RU" dirty="0"/>
          </a:p>
        </p:txBody>
      </p:sp>
      <p:pic>
        <p:nvPicPr>
          <p:cNvPr id="16" name="Рисунок 15" descr="kont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45" y="398971"/>
            <a:ext cx="2620203" cy="1008112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26820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 descr="Conference, Public Speaking, Presentation, Le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0" r="28663"/>
          <a:stretch>
            <a:fillRect/>
          </a:stretch>
        </p:blipFill>
        <p:spPr bwMode="auto">
          <a:xfrm>
            <a:off x="0" y="-2"/>
            <a:ext cx="5569076" cy="6858002"/>
          </a:xfrm>
          <a:custGeom>
            <a:avLst/>
            <a:gdLst>
              <a:gd name="connsiteX0" fmla="*/ 0 w 5569076"/>
              <a:gd name="connsiteY0" fmla="*/ 0 h 6858002"/>
              <a:gd name="connsiteX1" fmla="*/ 5569076 w 5569076"/>
              <a:gd name="connsiteY1" fmla="*/ 0 h 6858002"/>
              <a:gd name="connsiteX2" fmla="*/ 4455260 w 5569076"/>
              <a:gd name="connsiteY2" fmla="*/ 6858002 h 6858002"/>
              <a:gd name="connsiteX3" fmla="*/ 0 w 5569076"/>
              <a:gd name="connsiteY3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076" h="6858002">
                <a:moveTo>
                  <a:pt x="0" y="0"/>
                </a:moveTo>
                <a:lnTo>
                  <a:pt x="5569076" y="0"/>
                </a:lnTo>
                <a:lnTo>
                  <a:pt x="4455260" y="6858002"/>
                </a:lnTo>
                <a:lnTo>
                  <a:pt x="0" y="685800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416544" y="2923585"/>
            <a:ext cx="54255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Капремонт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необходимо синхронизировать с благоустройством дворовых территорий, чтобы одни работы не портили результат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других.</a:t>
            </a:r>
          </a:p>
          <a:p>
            <a:pPr marL="285750" indent="-285750" algn="just">
              <a:buFontTx/>
              <a:buChar char="-"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-Очистка городов от визуального мусора должна стать ключевым показателем эффективности проекта по формированию комфортной городской среды</a:t>
            </a:r>
            <a:r>
              <a:rPr lang="ru-RU" dirty="0"/>
              <a:t>. </a:t>
            </a:r>
            <a:br>
              <a:rPr lang="ru-RU" dirty="0"/>
            </a:b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Блок-схема: ручной ввод 25"/>
          <p:cNvSpPr/>
          <p:nvPr/>
        </p:nvSpPr>
        <p:spPr>
          <a:xfrm rot="5400000" flipH="1">
            <a:off x="-644463" y="644463"/>
            <a:ext cx="6858002" cy="5569075"/>
          </a:xfrm>
          <a:prstGeom prst="flowChartManualInput">
            <a:avLst/>
          </a:prstGeom>
          <a:solidFill>
            <a:srgbClr val="01559D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106878" y="2122691"/>
            <a:ext cx="4838591" cy="2090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4000" b="1" dirty="0" smtClean="0">
                <a:solidFill>
                  <a:schemeClr val="bg1"/>
                </a:solidFill>
              </a:rPr>
              <a:t>Синхронизация</a:t>
            </a:r>
          </a:p>
          <a:p>
            <a:r>
              <a:rPr lang="ru-RU" sz="4000" b="1" dirty="0" smtClean="0">
                <a:solidFill>
                  <a:schemeClr val="bg1"/>
                </a:solidFill>
              </a:rPr>
              <a:t>благоустройства </a:t>
            </a:r>
          </a:p>
          <a:p>
            <a:r>
              <a:rPr lang="ru-RU" sz="4000" b="1" dirty="0">
                <a:solidFill>
                  <a:schemeClr val="bg1"/>
                </a:solidFill>
              </a:rPr>
              <a:t>о</a:t>
            </a:r>
            <a:r>
              <a:rPr lang="ru-RU" sz="4000" b="1" dirty="0" smtClean="0">
                <a:solidFill>
                  <a:schemeClr val="bg1"/>
                </a:solidFill>
              </a:rPr>
              <a:t>бъектов с другими</a:t>
            </a:r>
          </a:p>
          <a:p>
            <a:r>
              <a:rPr lang="ru-RU" sz="4000" b="1" dirty="0" smtClean="0">
                <a:solidFill>
                  <a:schemeClr val="bg1"/>
                </a:solidFill>
              </a:rPr>
              <a:t>программами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541396" y="741090"/>
            <a:ext cx="57076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Капремонт, благоустройство дворов, 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комфортная городская среда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 «визуальный мусор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» 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23" y="280614"/>
            <a:ext cx="1800000" cy="1800000"/>
          </a:xfrm>
          <a:prstGeom prst="rect">
            <a:avLst/>
          </a:prstGeom>
        </p:spPr>
      </p:pic>
      <p:sp>
        <p:nvSpPr>
          <p:cNvPr id="39" name="Блок-схема: данные 38"/>
          <p:cNvSpPr/>
          <p:nvPr/>
        </p:nvSpPr>
        <p:spPr>
          <a:xfrm rot="228285">
            <a:off x="4425185" y="5700676"/>
            <a:ext cx="324020" cy="826378"/>
          </a:xfrm>
          <a:prstGeom prst="flowChartInputOutput">
            <a:avLst/>
          </a:prstGeom>
          <a:solidFill>
            <a:srgbClr val="979B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Блок-схема: данные 43"/>
          <p:cNvSpPr/>
          <p:nvPr/>
        </p:nvSpPr>
        <p:spPr>
          <a:xfrm rot="228285">
            <a:off x="5264538" y="391142"/>
            <a:ext cx="324020" cy="826378"/>
          </a:xfrm>
          <a:prstGeom prst="flowChartInputOutput">
            <a:avLst/>
          </a:prstGeom>
          <a:solidFill>
            <a:srgbClr val="979B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619" y="804331"/>
            <a:ext cx="770247" cy="107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26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Student, Typing, Keyboard, Text, Startup, Peo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35" r="32346"/>
          <a:stretch>
            <a:fillRect/>
          </a:stretch>
        </p:blipFill>
        <p:spPr bwMode="auto">
          <a:xfrm>
            <a:off x="7416801" y="0"/>
            <a:ext cx="4775198" cy="6858000"/>
          </a:xfrm>
          <a:custGeom>
            <a:avLst/>
            <a:gdLst>
              <a:gd name="connsiteX0" fmla="*/ 0 w 4775198"/>
              <a:gd name="connsiteY0" fmla="*/ 0 h 6858000"/>
              <a:gd name="connsiteX1" fmla="*/ 4775198 w 4775198"/>
              <a:gd name="connsiteY1" fmla="*/ 0 h 6858000"/>
              <a:gd name="connsiteX2" fmla="*/ 4775198 w 4775198"/>
              <a:gd name="connsiteY2" fmla="*/ 6858000 h 6858000"/>
              <a:gd name="connsiteX3" fmla="*/ 955040 w 477519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75198" h="6858000">
                <a:moveTo>
                  <a:pt x="0" y="0"/>
                </a:moveTo>
                <a:lnTo>
                  <a:pt x="4775198" y="0"/>
                </a:lnTo>
                <a:lnTo>
                  <a:pt x="4775198" y="6858000"/>
                </a:lnTo>
                <a:lnTo>
                  <a:pt x="95504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Блок-схема: ручной ввод 3"/>
          <p:cNvSpPr/>
          <p:nvPr/>
        </p:nvSpPr>
        <p:spPr>
          <a:xfrm rot="5400000" flipH="1" flipV="1">
            <a:off x="6375400" y="1041399"/>
            <a:ext cx="6858001" cy="4775197"/>
          </a:xfrm>
          <a:prstGeom prst="flowChartManualInput">
            <a:avLst/>
          </a:prstGeom>
          <a:solidFill>
            <a:srgbClr val="01559D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612083" y="2402273"/>
            <a:ext cx="4579917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ru-RU" sz="4000" b="1" dirty="0" smtClean="0">
                <a:solidFill>
                  <a:schemeClr val="bg1"/>
                </a:solidFill>
              </a:rPr>
              <a:t>Незавершенные объекты </a:t>
            </a:r>
          </a:p>
          <a:p>
            <a:pPr algn="r"/>
            <a:r>
              <a:rPr lang="ru-RU" sz="4000" b="1" dirty="0" smtClean="0">
                <a:solidFill>
                  <a:schemeClr val="bg1"/>
                </a:solidFill>
              </a:rPr>
              <a:t>2017 и 2018 года</a:t>
            </a:r>
            <a:endParaRPr lang="ru-RU" sz="3600" b="1" dirty="0" smtClean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427" y="387893"/>
            <a:ext cx="1800000" cy="1800000"/>
          </a:xfrm>
          <a:prstGeom prst="rect">
            <a:avLst/>
          </a:prstGeom>
        </p:spPr>
      </p:pic>
      <p:sp>
        <p:nvSpPr>
          <p:cNvPr id="16" name="Блок-схема: данные 15"/>
          <p:cNvSpPr/>
          <p:nvPr/>
        </p:nvSpPr>
        <p:spPr>
          <a:xfrm rot="20871023">
            <a:off x="8120673" y="5629019"/>
            <a:ext cx="324020" cy="826378"/>
          </a:xfrm>
          <a:prstGeom prst="flowChartInputOutput">
            <a:avLst/>
          </a:prstGeom>
          <a:solidFill>
            <a:srgbClr val="979B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данные 16"/>
          <p:cNvSpPr/>
          <p:nvPr/>
        </p:nvSpPr>
        <p:spPr>
          <a:xfrm rot="20871023">
            <a:off x="7362650" y="223854"/>
            <a:ext cx="324020" cy="826378"/>
          </a:xfrm>
          <a:prstGeom prst="flowChartInputOutput">
            <a:avLst/>
          </a:prstGeom>
          <a:solidFill>
            <a:srgbClr val="979B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192316" y="1170457"/>
            <a:ext cx="43715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dirty="0" smtClean="0"/>
              <a:t>(-5) баллов – наличие незавершенных в 2018 году объектов, незавершённых в 2017 году.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13" y="1170457"/>
            <a:ext cx="693128" cy="693128"/>
          </a:xfrm>
          <a:prstGeom prst="rect">
            <a:avLst/>
          </a:prstGeom>
        </p:spPr>
      </p:pic>
      <p:sp>
        <p:nvSpPr>
          <p:cNvPr id="28" name="Заголовок 1"/>
          <p:cNvSpPr txBox="1">
            <a:spLocks/>
          </p:cNvSpPr>
          <p:nvPr/>
        </p:nvSpPr>
        <p:spPr>
          <a:xfrm>
            <a:off x="6671144" y="1059424"/>
            <a:ext cx="228918" cy="341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1600" dirty="0" smtClean="0">
                <a:solidFill>
                  <a:srgbClr val="E5322D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70243" y="2701130"/>
            <a:ext cx="43715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dirty="0" smtClean="0"/>
              <a:t>(-3) балла – завершение объектов, незавершенных в 2017 году с нарушением сроков по протоколам ВКС (до 01 сентября0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40" y="2830781"/>
            <a:ext cx="693128" cy="69312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299628" y="4328208"/>
            <a:ext cx="43715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dirty="0" smtClean="0"/>
              <a:t>(0) баллов – отсутствие незавершенных объектов 2017 года, завершение объектов в установленные сроки</a:t>
            </a:r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68" y="4435846"/>
            <a:ext cx="693128" cy="69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50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 descr="Conference, Public Speaking, Presentation, Le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0" r="28663"/>
          <a:stretch>
            <a:fillRect/>
          </a:stretch>
        </p:blipFill>
        <p:spPr bwMode="auto">
          <a:xfrm>
            <a:off x="0" y="-2"/>
            <a:ext cx="5569076" cy="6858002"/>
          </a:xfrm>
          <a:custGeom>
            <a:avLst/>
            <a:gdLst>
              <a:gd name="connsiteX0" fmla="*/ 0 w 5569076"/>
              <a:gd name="connsiteY0" fmla="*/ 0 h 6858002"/>
              <a:gd name="connsiteX1" fmla="*/ 5569076 w 5569076"/>
              <a:gd name="connsiteY1" fmla="*/ 0 h 6858002"/>
              <a:gd name="connsiteX2" fmla="*/ 4455260 w 5569076"/>
              <a:gd name="connsiteY2" fmla="*/ 6858002 h 6858002"/>
              <a:gd name="connsiteX3" fmla="*/ 0 w 5569076"/>
              <a:gd name="connsiteY3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076" h="6858002">
                <a:moveTo>
                  <a:pt x="0" y="0"/>
                </a:moveTo>
                <a:lnTo>
                  <a:pt x="5569076" y="0"/>
                </a:lnTo>
                <a:lnTo>
                  <a:pt x="4455260" y="6858002"/>
                </a:lnTo>
                <a:lnTo>
                  <a:pt x="0" y="685800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Блок-схема: ручной ввод 25"/>
          <p:cNvSpPr/>
          <p:nvPr/>
        </p:nvSpPr>
        <p:spPr>
          <a:xfrm rot="5400000" flipH="1">
            <a:off x="-644463" y="644463"/>
            <a:ext cx="6858002" cy="5569075"/>
          </a:xfrm>
          <a:prstGeom prst="flowChartManualInput">
            <a:avLst/>
          </a:prstGeom>
          <a:solidFill>
            <a:srgbClr val="01559D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106878" y="2122691"/>
            <a:ext cx="4838591" cy="2090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4000" b="1" dirty="0" smtClean="0">
                <a:solidFill>
                  <a:schemeClr val="bg1"/>
                </a:solidFill>
              </a:rPr>
              <a:t>Доля дворовых </a:t>
            </a:r>
          </a:p>
          <a:p>
            <a:r>
              <a:rPr lang="ru-RU" sz="4000" b="1" dirty="0">
                <a:solidFill>
                  <a:schemeClr val="bg1"/>
                </a:solidFill>
              </a:rPr>
              <a:t>т</a:t>
            </a:r>
            <a:r>
              <a:rPr lang="ru-RU" sz="4000" b="1" dirty="0" smtClean="0">
                <a:solidFill>
                  <a:schemeClr val="bg1"/>
                </a:solidFill>
              </a:rPr>
              <a:t>ерриторий, благоустроенных </a:t>
            </a:r>
          </a:p>
          <a:p>
            <a:r>
              <a:rPr lang="ru-RU" sz="4000" b="1" dirty="0">
                <a:solidFill>
                  <a:schemeClr val="bg1"/>
                </a:solidFill>
              </a:rPr>
              <a:t>в</a:t>
            </a:r>
            <a:r>
              <a:rPr lang="ru-RU" sz="4000" b="1" dirty="0" smtClean="0">
                <a:solidFill>
                  <a:schemeClr val="bg1"/>
                </a:solidFill>
              </a:rPr>
              <a:t> 2017 году, переданных на содержание  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23" y="280614"/>
            <a:ext cx="1800000" cy="1800000"/>
          </a:xfrm>
          <a:prstGeom prst="rect">
            <a:avLst/>
          </a:prstGeom>
        </p:spPr>
      </p:pic>
      <p:sp>
        <p:nvSpPr>
          <p:cNvPr id="39" name="Блок-схема: данные 38"/>
          <p:cNvSpPr/>
          <p:nvPr/>
        </p:nvSpPr>
        <p:spPr>
          <a:xfrm rot="228285">
            <a:off x="4425185" y="5700676"/>
            <a:ext cx="324020" cy="826378"/>
          </a:xfrm>
          <a:prstGeom prst="flowChartInputOutput">
            <a:avLst/>
          </a:prstGeom>
          <a:solidFill>
            <a:srgbClr val="979B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Блок-схема: данные 43"/>
          <p:cNvSpPr/>
          <p:nvPr/>
        </p:nvSpPr>
        <p:spPr>
          <a:xfrm rot="228285">
            <a:off x="5264538" y="391142"/>
            <a:ext cx="324020" cy="826378"/>
          </a:xfrm>
          <a:prstGeom prst="flowChartInputOutput">
            <a:avLst/>
          </a:prstGeom>
          <a:solidFill>
            <a:srgbClr val="979B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410" y="5467534"/>
            <a:ext cx="534945" cy="74496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49754" y="1521819"/>
            <a:ext cx="4371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dirty="0" smtClean="0"/>
              <a:t>(5) баллов – 100 % объектов передано на содержание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7879" y="2279700"/>
            <a:ext cx="4371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dirty="0" smtClean="0"/>
              <a:t>(4) балла – 80-100 % объектов передано на содержание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49754" y="3037581"/>
            <a:ext cx="4371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dirty="0" smtClean="0"/>
              <a:t>(3) балла – 50-80 % объектов передано на содержание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42663" y="3795462"/>
            <a:ext cx="4371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dirty="0" smtClean="0"/>
              <a:t>(2) балла – 20-50 % объектов передано на содержание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37879" y="4631498"/>
            <a:ext cx="4371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dirty="0" smtClean="0"/>
              <a:t>(1) балл – менее 20 % объектов передано на содержание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21220" y="5467534"/>
            <a:ext cx="4371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dirty="0" smtClean="0"/>
              <a:t>(0) баллов – не передано ни одного объекта либо отсутствует информация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410" y="4631498"/>
            <a:ext cx="534945" cy="74496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409" y="3795462"/>
            <a:ext cx="534945" cy="74496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409" y="2988265"/>
            <a:ext cx="534945" cy="74496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175" y="2168150"/>
            <a:ext cx="534945" cy="74496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175" y="1332114"/>
            <a:ext cx="534945" cy="7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74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Student, Typing, Keyboard, Text, Startup, Peo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35" r="32346"/>
          <a:stretch>
            <a:fillRect/>
          </a:stretch>
        </p:blipFill>
        <p:spPr bwMode="auto">
          <a:xfrm>
            <a:off x="7416801" y="0"/>
            <a:ext cx="4775198" cy="6858000"/>
          </a:xfrm>
          <a:custGeom>
            <a:avLst/>
            <a:gdLst>
              <a:gd name="connsiteX0" fmla="*/ 0 w 4775198"/>
              <a:gd name="connsiteY0" fmla="*/ 0 h 6858000"/>
              <a:gd name="connsiteX1" fmla="*/ 4775198 w 4775198"/>
              <a:gd name="connsiteY1" fmla="*/ 0 h 6858000"/>
              <a:gd name="connsiteX2" fmla="*/ 4775198 w 4775198"/>
              <a:gd name="connsiteY2" fmla="*/ 6858000 h 6858000"/>
              <a:gd name="connsiteX3" fmla="*/ 955040 w 477519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75198" h="6858000">
                <a:moveTo>
                  <a:pt x="0" y="0"/>
                </a:moveTo>
                <a:lnTo>
                  <a:pt x="4775198" y="0"/>
                </a:lnTo>
                <a:lnTo>
                  <a:pt x="4775198" y="6858000"/>
                </a:lnTo>
                <a:lnTo>
                  <a:pt x="95504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Блок-схема: ручной ввод 3"/>
          <p:cNvSpPr/>
          <p:nvPr/>
        </p:nvSpPr>
        <p:spPr>
          <a:xfrm rot="5400000" flipH="1" flipV="1">
            <a:off x="6375400" y="1041399"/>
            <a:ext cx="6858001" cy="4775197"/>
          </a:xfrm>
          <a:prstGeom prst="flowChartManualInput">
            <a:avLst/>
          </a:prstGeom>
          <a:solidFill>
            <a:srgbClr val="01559D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612083" y="2330109"/>
            <a:ext cx="4579917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ru-RU" sz="3400" b="1" dirty="0" smtClean="0">
                <a:solidFill>
                  <a:schemeClr val="bg1"/>
                </a:solidFill>
              </a:rPr>
              <a:t>Межведомственная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3500" b="1" dirty="0" smtClean="0">
                <a:solidFill>
                  <a:schemeClr val="bg1"/>
                </a:solidFill>
              </a:rPr>
              <a:t>комиссия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427" y="387893"/>
            <a:ext cx="1800000" cy="1800000"/>
          </a:xfrm>
          <a:prstGeom prst="rect">
            <a:avLst/>
          </a:prstGeom>
        </p:spPr>
      </p:pic>
      <p:sp>
        <p:nvSpPr>
          <p:cNvPr id="16" name="Блок-схема: данные 15"/>
          <p:cNvSpPr/>
          <p:nvPr/>
        </p:nvSpPr>
        <p:spPr>
          <a:xfrm rot="20871023">
            <a:off x="8120673" y="5629019"/>
            <a:ext cx="324020" cy="826378"/>
          </a:xfrm>
          <a:prstGeom prst="flowChartInputOutput">
            <a:avLst/>
          </a:prstGeom>
          <a:solidFill>
            <a:srgbClr val="979B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данные 16"/>
          <p:cNvSpPr/>
          <p:nvPr/>
        </p:nvSpPr>
        <p:spPr>
          <a:xfrm rot="20871023">
            <a:off x="7362650" y="223854"/>
            <a:ext cx="324020" cy="826378"/>
          </a:xfrm>
          <a:prstGeom prst="flowChartInputOutput">
            <a:avLst/>
          </a:prstGeom>
          <a:solidFill>
            <a:srgbClr val="979B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094676" y="1059424"/>
            <a:ext cx="6087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 правительства РФ от 10 февраля 2017 года N 169.</a:t>
            </a:r>
          </a:p>
          <a:p>
            <a:pPr algn="just" fontAlgn="base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утверждении Правил предоставления и распределения субсидий из федерального бюджета бюджетам субъектов Российской Федерации на поддержку государственных программ субъектов Российской Федерации и муниципальных программ формирования современной городской среды.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04" y="1448577"/>
            <a:ext cx="693128" cy="693128"/>
          </a:xfrm>
          <a:prstGeom prst="rect">
            <a:avLst/>
          </a:prstGeom>
        </p:spPr>
      </p:pic>
      <p:sp>
        <p:nvSpPr>
          <p:cNvPr id="28" name="Заголовок 1"/>
          <p:cNvSpPr txBox="1">
            <a:spLocks/>
          </p:cNvSpPr>
          <p:nvPr/>
        </p:nvSpPr>
        <p:spPr>
          <a:xfrm>
            <a:off x="6671144" y="1059424"/>
            <a:ext cx="228918" cy="341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1600" dirty="0" smtClean="0">
                <a:solidFill>
                  <a:srgbClr val="E5322D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81336" y="4126848"/>
            <a:ext cx="47187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Основная задача: </a:t>
            </a:r>
          </a:p>
          <a:p>
            <a:pPr algn="just" fontAlgn="base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осуществление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контроля за реализацией Приоритетного проекта и рассмотрение любого рода вопросов, возникающих в связи с его реализацией</a:t>
            </a:r>
          </a:p>
        </p:txBody>
      </p:sp>
    </p:spTree>
    <p:extLst>
      <p:ext uri="{BB962C8B-B14F-4D97-AF65-F5344CB8AC3E}">
        <p14:creationId xmlns:p14="http://schemas.microsoft.com/office/powerpoint/2010/main" val="160411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 descr="Conference, Public Speaking, Presentation, Le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0" r="28663"/>
          <a:stretch>
            <a:fillRect/>
          </a:stretch>
        </p:blipFill>
        <p:spPr bwMode="auto">
          <a:xfrm>
            <a:off x="0" y="-2"/>
            <a:ext cx="5569076" cy="6858002"/>
          </a:xfrm>
          <a:custGeom>
            <a:avLst/>
            <a:gdLst>
              <a:gd name="connsiteX0" fmla="*/ 0 w 5569076"/>
              <a:gd name="connsiteY0" fmla="*/ 0 h 6858002"/>
              <a:gd name="connsiteX1" fmla="*/ 5569076 w 5569076"/>
              <a:gd name="connsiteY1" fmla="*/ 0 h 6858002"/>
              <a:gd name="connsiteX2" fmla="*/ 4455260 w 5569076"/>
              <a:gd name="connsiteY2" fmla="*/ 6858002 h 6858002"/>
              <a:gd name="connsiteX3" fmla="*/ 0 w 5569076"/>
              <a:gd name="connsiteY3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076" h="6858002">
                <a:moveTo>
                  <a:pt x="0" y="0"/>
                </a:moveTo>
                <a:lnTo>
                  <a:pt x="5569076" y="0"/>
                </a:lnTo>
                <a:lnTo>
                  <a:pt x="4455260" y="6858002"/>
                </a:lnTo>
                <a:lnTo>
                  <a:pt x="0" y="685800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Блок-схема: ручной ввод 25"/>
          <p:cNvSpPr/>
          <p:nvPr/>
        </p:nvSpPr>
        <p:spPr>
          <a:xfrm rot="5400000" flipH="1">
            <a:off x="-644463" y="644463"/>
            <a:ext cx="6858002" cy="5569075"/>
          </a:xfrm>
          <a:prstGeom prst="flowChartManualInput">
            <a:avLst/>
          </a:prstGeom>
          <a:solidFill>
            <a:srgbClr val="01559D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106878" y="2122691"/>
            <a:ext cx="4838591" cy="2090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4000" b="1" dirty="0" smtClean="0">
                <a:solidFill>
                  <a:schemeClr val="bg1"/>
                </a:solidFill>
              </a:rPr>
              <a:t>Всероссийский конкурс лучших проектов создания комфортной городской среды в 2018 году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23" y="280614"/>
            <a:ext cx="1800000" cy="1800000"/>
          </a:xfrm>
          <a:prstGeom prst="rect">
            <a:avLst/>
          </a:prstGeom>
        </p:spPr>
      </p:pic>
      <p:sp>
        <p:nvSpPr>
          <p:cNvPr id="39" name="Блок-схема: данные 38"/>
          <p:cNvSpPr/>
          <p:nvPr/>
        </p:nvSpPr>
        <p:spPr>
          <a:xfrm rot="228285">
            <a:off x="4425185" y="5700676"/>
            <a:ext cx="324020" cy="826378"/>
          </a:xfrm>
          <a:prstGeom prst="flowChartInputOutput">
            <a:avLst/>
          </a:prstGeom>
          <a:solidFill>
            <a:srgbClr val="979B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Блок-схема: данные 43"/>
          <p:cNvSpPr/>
          <p:nvPr/>
        </p:nvSpPr>
        <p:spPr>
          <a:xfrm rot="228285">
            <a:off x="5264538" y="391142"/>
            <a:ext cx="324020" cy="826378"/>
          </a:xfrm>
          <a:prstGeom prst="flowChartInputOutput">
            <a:avLst/>
          </a:prstGeom>
          <a:solidFill>
            <a:srgbClr val="979B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849753" y="1005170"/>
            <a:ext cx="49899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Целью конкурса является поддержка проектов по созданию привлекательных городских пространств, способствующих повышению качества жизни, привлечению в город посетителей, развитию индустрии услуг.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43647" y="3533831"/>
            <a:ext cx="50018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Участвовать в конкурсе могут «малые города» с численностью до 100 000 человек включительно, а также исторические поселения федерального, регионального значения за исключением административных центров и городов Федерального значения.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230" y="4038513"/>
            <a:ext cx="534945" cy="74496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942" y="1591505"/>
            <a:ext cx="534945" cy="7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17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Student, Typing, Keyboard, Text, Startup, Peo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35" r="32346"/>
          <a:stretch>
            <a:fillRect/>
          </a:stretch>
        </p:blipFill>
        <p:spPr bwMode="auto">
          <a:xfrm>
            <a:off x="7416801" y="0"/>
            <a:ext cx="4775198" cy="6858000"/>
          </a:xfrm>
          <a:custGeom>
            <a:avLst/>
            <a:gdLst>
              <a:gd name="connsiteX0" fmla="*/ 0 w 4775198"/>
              <a:gd name="connsiteY0" fmla="*/ 0 h 6858000"/>
              <a:gd name="connsiteX1" fmla="*/ 4775198 w 4775198"/>
              <a:gd name="connsiteY1" fmla="*/ 0 h 6858000"/>
              <a:gd name="connsiteX2" fmla="*/ 4775198 w 4775198"/>
              <a:gd name="connsiteY2" fmla="*/ 6858000 h 6858000"/>
              <a:gd name="connsiteX3" fmla="*/ 955040 w 477519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75198" h="6858000">
                <a:moveTo>
                  <a:pt x="0" y="0"/>
                </a:moveTo>
                <a:lnTo>
                  <a:pt x="4775198" y="0"/>
                </a:lnTo>
                <a:lnTo>
                  <a:pt x="4775198" y="6858000"/>
                </a:lnTo>
                <a:lnTo>
                  <a:pt x="95504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Блок-схема: ручной ввод 3"/>
          <p:cNvSpPr/>
          <p:nvPr/>
        </p:nvSpPr>
        <p:spPr>
          <a:xfrm rot="5400000" flipH="1" flipV="1">
            <a:off x="6375400" y="1041399"/>
            <a:ext cx="6858001" cy="4775197"/>
          </a:xfrm>
          <a:prstGeom prst="flowChartManualInput">
            <a:avLst/>
          </a:prstGeom>
          <a:solidFill>
            <a:srgbClr val="01559D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612083" y="2330109"/>
            <a:ext cx="4579917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ru-RU" sz="3400" b="1" dirty="0" smtClean="0">
                <a:solidFill>
                  <a:schemeClr val="bg1"/>
                </a:solidFill>
              </a:rPr>
              <a:t>Участие в реализации программы</a:t>
            </a:r>
            <a:endParaRPr lang="ru-RU" sz="3500" b="1" dirty="0" smtClean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427" y="387893"/>
            <a:ext cx="1800000" cy="1800000"/>
          </a:xfrm>
          <a:prstGeom prst="rect">
            <a:avLst/>
          </a:prstGeom>
        </p:spPr>
      </p:pic>
      <p:sp>
        <p:nvSpPr>
          <p:cNvPr id="16" name="Блок-схема: данные 15"/>
          <p:cNvSpPr/>
          <p:nvPr/>
        </p:nvSpPr>
        <p:spPr>
          <a:xfrm rot="20871023">
            <a:off x="8120673" y="5629019"/>
            <a:ext cx="324020" cy="826378"/>
          </a:xfrm>
          <a:prstGeom prst="flowChartInputOutput">
            <a:avLst/>
          </a:prstGeom>
          <a:solidFill>
            <a:srgbClr val="979B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данные 16"/>
          <p:cNvSpPr/>
          <p:nvPr/>
        </p:nvSpPr>
        <p:spPr>
          <a:xfrm rot="20871023">
            <a:off x="7362650" y="223854"/>
            <a:ext cx="324020" cy="826378"/>
          </a:xfrm>
          <a:prstGeom prst="flowChartInputOutput">
            <a:avLst/>
          </a:prstGeom>
          <a:solidFill>
            <a:srgbClr val="979B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390568" y="477329"/>
            <a:ext cx="47638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Финансовое участие граждан в благоустройстве объектов в рамках Приоритетного проекта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85" y="483457"/>
            <a:ext cx="693128" cy="693128"/>
          </a:xfrm>
          <a:prstGeom prst="rect">
            <a:avLst/>
          </a:prstGeom>
        </p:spPr>
      </p:pic>
      <p:sp>
        <p:nvSpPr>
          <p:cNvPr id="28" name="Заголовок 1"/>
          <p:cNvSpPr txBox="1">
            <a:spLocks/>
          </p:cNvSpPr>
          <p:nvPr/>
        </p:nvSpPr>
        <p:spPr>
          <a:xfrm>
            <a:off x="6671144" y="1059424"/>
            <a:ext cx="228918" cy="341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1600" dirty="0" smtClean="0">
                <a:solidFill>
                  <a:srgbClr val="E5322D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08791" y="1588160"/>
            <a:ext cx="49920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 спонсоров и иных внебюджетных источников (за исключением средств граждан) 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12" y="1703261"/>
            <a:ext cx="693128" cy="69312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408791" y="2698991"/>
            <a:ext cx="3689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Трудовое участие граждан 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08790" y="3411053"/>
            <a:ext cx="5491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Муниципальное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софинансирование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программ по созданию комфортной городской	 среды 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12" y="2501516"/>
            <a:ext cx="693128" cy="69312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98" y="3340740"/>
            <a:ext cx="693128" cy="69312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390568" y="4257934"/>
            <a:ext cx="61726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Дополнительное региональное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софинансирование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программ по созданию комфортной городской среды (свыше обязательного, предусмотренного соглашением с Минстроем РФ)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98" y="4371145"/>
            <a:ext cx="693128" cy="69312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408790" y="5467613"/>
            <a:ext cx="66285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Благоустройство в соответствии с госпрограммой без участия федерального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софинансирования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(100% за счет средств субъекта (муниципалитета) или иных источников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98" y="5520048"/>
            <a:ext cx="693128" cy="69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72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 descr="Conference, Public Speaking, Presentation, Le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0" r="28663"/>
          <a:stretch>
            <a:fillRect/>
          </a:stretch>
        </p:blipFill>
        <p:spPr bwMode="auto">
          <a:xfrm>
            <a:off x="0" y="-2"/>
            <a:ext cx="5569076" cy="6858002"/>
          </a:xfrm>
          <a:custGeom>
            <a:avLst/>
            <a:gdLst>
              <a:gd name="connsiteX0" fmla="*/ 0 w 5569076"/>
              <a:gd name="connsiteY0" fmla="*/ 0 h 6858002"/>
              <a:gd name="connsiteX1" fmla="*/ 5569076 w 5569076"/>
              <a:gd name="connsiteY1" fmla="*/ 0 h 6858002"/>
              <a:gd name="connsiteX2" fmla="*/ 4455260 w 5569076"/>
              <a:gd name="connsiteY2" fmla="*/ 6858002 h 6858002"/>
              <a:gd name="connsiteX3" fmla="*/ 0 w 5569076"/>
              <a:gd name="connsiteY3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076" h="6858002">
                <a:moveTo>
                  <a:pt x="0" y="0"/>
                </a:moveTo>
                <a:lnTo>
                  <a:pt x="5569076" y="0"/>
                </a:lnTo>
                <a:lnTo>
                  <a:pt x="4455260" y="6858002"/>
                </a:lnTo>
                <a:lnTo>
                  <a:pt x="0" y="685800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Блок-схема: ручной ввод 25"/>
          <p:cNvSpPr/>
          <p:nvPr/>
        </p:nvSpPr>
        <p:spPr>
          <a:xfrm rot="5400000" flipH="1">
            <a:off x="-644463" y="644463"/>
            <a:ext cx="6858002" cy="5569075"/>
          </a:xfrm>
          <a:prstGeom prst="flowChartManualInput">
            <a:avLst/>
          </a:prstGeom>
          <a:solidFill>
            <a:srgbClr val="01559D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106878" y="2122691"/>
            <a:ext cx="4838591" cy="2090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4000" b="1" dirty="0" smtClean="0">
                <a:solidFill>
                  <a:schemeClr val="bg1"/>
                </a:solidFill>
              </a:rPr>
              <a:t>Плановые показатели благоустройства объектов на 2018 год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23" y="280614"/>
            <a:ext cx="1800000" cy="1800000"/>
          </a:xfrm>
          <a:prstGeom prst="rect">
            <a:avLst/>
          </a:prstGeom>
        </p:spPr>
      </p:pic>
      <p:sp>
        <p:nvSpPr>
          <p:cNvPr id="39" name="Блок-схема: данные 38"/>
          <p:cNvSpPr/>
          <p:nvPr/>
        </p:nvSpPr>
        <p:spPr>
          <a:xfrm rot="228285">
            <a:off x="4425185" y="5700676"/>
            <a:ext cx="324020" cy="826378"/>
          </a:xfrm>
          <a:prstGeom prst="flowChartInputOutput">
            <a:avLst/>
          </a:prstGeom>
          <a:solidFill>
            <a:srgbClr val="979B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Блок-схема: данные 43"/>
          <p:cNvSpPr/>
          <p:nvPr/>
        </p:nvSpPr>
        <p:spPr>
          <a:xfrm rot="228285">
            <a:off x="5264538" y="391142"/>
            <a:ext cx="324020" cy="826378"/>
          </a:xfrm>
          <a:prstGeom prst="flowChartInputOutput">
            <a:avLst/>
          </a:prstGeom>
          <a:solidFill>
            <a:srgbClr val="979B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300" y="1388393"/>
            <a:ext cx="534945" cy="74496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365" y="581029"/>
            <a:ext cx="534945" cy="74496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29063" y="581029"/>
            <a:ext cx="4345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(8) баллов – более 110 % объектов благоустроено в 2018 г.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29063" y="1388393"/>
            <a:ext cx="4345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(7) баллов – завершено благоустройство не менее 105 % объектов но не более 110% от плана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29063" y="2472756"/>
            <a:ext cx="4345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(6) баллов – завершено более 100%, но не более 105% от плана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008" y="2374125"/>
            <a:ext cx="534945" cy="74496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829063" y="3288317"/>
            <a:ext cx="4345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(5) баллов – завершено благоустройство заключены в отношении 100%  объектов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300" y="3189686"/>
            <a:ext cx="534945" cy="74496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829063" y="4068410"/>
            <a:ext cx="4345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(4) балла – 95-99,99 %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709" y="3715185"/>
            <a:ext cx="534945" cy="74496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829063" y="4679208"/>
            <a:ext cx="4345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(2) балла – завершено благоустройство в отношении менее 95%, но не более 40%   объектов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709" y="4717130"/>
            <a:ext cx="534945" cy="74496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829063" y="5602538"/>
            <a:ext cx="4345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(1) балла –благоустройство завершено в отношении менее 40%объектов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709" y="5516478"/>
            <a:ext cx="534945" cy="7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59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Student, Typing, Keyboard, Text, Startup, Peo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35" r="32346"/>
          <a:stretch>
            <a:fillRect/>
          </a:stretch>
        </p:blipFill>
        <p:spPr bwMode="auto">
          <a:xfrm>
            <a:off x="7416801" y="0"/>
            <a:ext cx="4775198" cy="6858000"/>
          </a:xfrm>
          <a:custGeom>
            <a:avLst/>
            <a:gdLst>
              <a:gd name="connsiteX0" fmla="*/ 0 w 4775198"/>
              <a:gd name="connsiteY0" fmla="*/ 0 h 6858000"/>
              <a:gd name="connsiteX1" fmla="*/ 4775198 w 4775198"/>
              <a:gd name="connsiteY1" fmla="*/ 0 h 6858000"/>
              <a:gd name="connsiteX2" fmla="*/ 4775198 w 4775198"/>
              <a:gd name="connsiteY2" fmla="*/ 6858000 h 6858000"/>
              <a:gd name="connsiteX3" fmla="*/ 955040 w 477519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75198" h="6858000">
                <a:moveTo>
                  <a:pt x="0" y="0"/>
                </a:moveTo>
                <a:lnTo>
                  <a:pt x="4775198" y="0"/>
                </a:lnTo>
                <a:lnTo>
                  <a:pt x="4775198" y="6858000"/>
                </a:lnTo>
                <a:lnTo>
                  <a:pt x="95504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Блок-схема: ручной ввод 3"/>
          <p:cNvSpPr/>
          <p:nvPr/>
        </p:nvSpPr>
        <p:spPr>
          <a:xfrm rot="5400000" flipH="1" flipV="1">
            <a:off x="6375400" y="1041399"/>
            <a:ext cx="6858001" cy="4775197"/>
          </a:xfrm>
          <a:prstGeom prst="flowChartManualInput">
            <a:avLst/>
          </a:prstGeom>
          <a:solidFill>
            <a:srgbClr val="01559D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416800" y="3218664"/>
            <a:ext cx="4579917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ru-RU" sz="3400" b="1" dirty="0" smtClean="0">
                <a:solidFill>
                  <a:schemeClr val="bg1"/>
                </a:solidFill>
              </a:rPr>
              <a:t>Публичные мероприятия</a:t>
            </a:r>
          </a:p>
          <a:p>
            <a:pPr algn="r"/>
            <a:endParaRPr lang="ru-RU" sz="3400" b="1" dirty="0">
              <a:solidFill>
                <a:schemeClr val="bg1"/>
              </a:solidFill>
            </a:endParaRPr>
          </a:p>
          <a:p>
            <a:pPr algn="r"/>
            <a:r>
              <a:rPr lang="ru-RU" sz="3400" b="1" dirty="0" smtClean="0">
                <a:solidFill>
                  <a:schemeClr val="bg1"/>
                </a:solidFill>
              </a:rPr>
              <a:t>Главный архитектор</a:t>
            </a:r>
            <a:endParaRPr lang="ru-RU" sz="3500" b="1" dirty="0" smtClean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427" y="387893"/>
            <a:ext cx="1800000" cy="1800000"/>
          </a:xfrm>
          <a:prstGeom prst="rect">
            <a:avLst/>
          </a:prstGeom>
        </p:spPr>
      </p:pic>
      <p:sp>
        <p:nvSpPr>
          <p:cNvPr id="16" name="Блок-схема: данные 15"/>
          <p:cNvSpPr/>
          <p:nvPr/>
        </p:nvSpPr>
        <p:spPr>
          <a:xfrm rot="20871023">
            <a:off x="8120673" y="5629019"/>
            <a:ext cx="324020" cy="826378"/>
          </a:xfrm>
          <a:prstGeom prst="flowChartInputOutput">
            <a:avLst/>
          </a:prstGeom>
          <a:solidFill>
            <a:srgbClr val="979B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данные 16"/>
          <p:cNvSpPr/>
          <p:nvPr/>
        </p:nvSpPr>
        <p:spPr>
          <a:xfrm rot="20871023">
            <a:off x="7362650" y="223854"/>
            <a:ext cx="324020" cy="826378"/>
          </a:xfrm>
          <a:prstGeom prst="flowChartInputOutput">
            <a:avLst/>
          </a:prstGeom>
          <a:solidFill>
            <a:srgbClr val="979B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368390" y="1587728"/>
            <a:ext cx="5531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проведенных в 2018 году публичных мероприятий Приоритетного проекта (слушания, рейтинговое голосование, обсуждения)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71" y="1841329"/>
            <a:ext cx="693128" cy="693128"/>
          </a:xfrm>
          <a:prstGeom prst="rect">
            <a:avLst/>
          </a:prstGeom>
        </p:spPr>
      </p:pic>
      <p:sp>
        <p:nvSpPr>
          <p:cNvPr id="28" name="Заголовок 1"/>
          <p:cNvSpPr txBox="1">
            <a:spLocks/>
          </p:cNvSpPr>
          <p:nvPr/>
        </p:nvSpPr>
        <p:spPr>
          <a:xfrm>
            <a:off x="6671144" y="1059424"/>
            <a:ext cx="228918" cy="341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1600" dirty="0" smtClean="0">
                <a:solidFill>
                  <a:srgbClr val="E5322D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90568" y="3218664"/>
            <a:ext cx="4992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Доля объектов, введенных в эксплуатацию с проведением публичных мероприятий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71" y="3242091"/>
            <a:ext cx="693128" cy="69312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40679" y="4572601"/>
            <a:ext cx="49920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Главный архитектор как инструмент формирования комфортной городской среды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85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084957" y="4442161"/>
            <a:ext cx="802208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это образовательная площадка, созданная для изучения</a:t>
            </a:r>
            <a:r>
              <a:rPr lang="en-US" sz="2000" b="1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b="1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 организации лучших практик общественного контроля, реализуемых на территориях субъектов </a:t>
            </a:r>
            <a:r>
              <a:rPr lang="en-US" sz="2000" b="1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b="1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Российской Федераци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000" b="1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http://www.alidi.ru/upload/iblock/df4/df4f04fe8354639d140aca130b78bbe6.png"/>
          <p:cNvPicPr>
            <a:picLocks noChangeAspect="1" noChangeArrowheads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836" y="220031"/>
            <a:ext cx="3616325" cy="189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3567112" y="4356436"/>
            <a:ext cx="51149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574" y="5761663"/>
            <a:ext cx="1008000" cy="1008000"/>
          </a:xfrm>
          <a:prstGeom prst="rect">
            <a:avLst/>
          </a:prstGeom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3719511" y="4221242"/>
            <a:ext cx="51149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3228974" y="459783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Отчет об основных мероприятиях прошедших в 2018 году и планы по общественному и партийному контролю в 2019 году на территории Пермского края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8891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-28575" y="-1"/>
            <a:ext cx="12220574" cy="6888891"/>
          </a:xfrm>
          <a:prstGeom prst="rect">
            <a:avLst/>
          </a:prstGeom>
          <a:solidFill>
            <a:srgbClr val="01559D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-28576" y="167114"/>
            <a:ext cx="12220574" cy="133676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57581" y="214395"/>
            <a:ext cx="12048260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Наличие регионального информационного Интернет ресурса для обратной связи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78" y="1462005"/>
            <a:ext cx="12220576" cy="542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06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264620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 descr="Conference, Public Speaking, Presentation, Le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0" r="28663"/>
          <a:stretch>
            <a:fillRect/>
          </a:stretch>
        </p:blipFill>
        <p:spPr bwMode="auto">
          <a:xfrm>
            <a:off x="0" y="-2"/>
            <a:ext cx="5569076" cy="6858002"/>
          </a:xfrm>
          <a:custGeom>
            <a:avLst/>
            <a:gdLst>
              <a:gd name="connsiteX0" fmla="*/ 0 w 5569076"/>
              <a:gd name="connsiteY0" fmla="*/ 0 h 6858002"/>
              <a:gd name="connsiteX1" fmla="*/ 5569076 w 5569076"/>
              <a:gd name="connsiteY1" fmla="*/ 0 h 6858002"/>
              <a:gd name="connsiteX2" fmla="*/ 4455260 w 5569076"/>
              <a:gd name="connsiteY2" fmla="*/ 6858002 h 6858002"/>
              <a:gd name="connsiteX3" fmla="*/ 0 w 5569076"/>
              <a:gd name="connsiteY3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076" h="6858002">
                <a:moveTo>
                  <a:pt x="0" y="0"/>
                </a:moveTo>
                <a:lnTo>
                  <a:pt x="5569076" y="0"/>
                </a:lnTo>
                <a:lnTo>
                  <a:pt x="4455260" y="6858002"/>
                </a:lnTo>
                <a:lnTo>
                  <a:pt x="0" y="685800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561167" y="450544"/>
            <a:ext cx="4935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31.03.2018 г.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87939" y="2028238"/>
            <a:ext cx="55054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программе размещена информация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состоянии сферы благоустройства в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субъекта Российской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Федерации,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численность населения в которых составляет более 1000 человек, за период, составляющий не менее 3 лет, предшествующих году начала реализации региональной (муниципальной) программы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73197" y="3960148"/>
            <a:ext cx="54255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Выявление реальных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потребностей различных групп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населения</a:t>
            </a:r>
          </a:p>
          <a:p>
            <a:pPr marL="342900" indent="-342900" algn="just">
              <a:buAutoNum type="arabicPeriod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градостроительного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анализа</a:t>
            </a:r>
          </a:p>
          <a:p>
            <a:pPr marL="342900" indent="-342900" algn="just">
              <a:buAutoNum type="arabicPeriod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текущего состояния территории муниципального образования: проведение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инвентаризации</a:t>
            </a:r>
          </a:p>
          <a:p>
            <a:pPr marL="342900" indent="-342900" algn="just">
              <a:buAutoNum type="arabicPeriod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Описание существующих проблем на основании проведенного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анализа</a:t>
            </a:r>
          </a:p>
          <a:p>
            <a:pPr marL="342900" indent="-342900" algn="just">
              <a:buAutoNum type="arabicPeriod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общественного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обсуждения</a:t>
            </a:r>
          </a:p>
          <a:p>
            <a:pPr marL="342900" indent="-342900" algn="just">
              <a:buAutoNum type="arabicPeriod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рейтингового голосования</a:t>
            </a:r>
          </a:p>
        </p:txBody>
      </p:sp>
      <p:sp>
        <p:nvSpPr>
          <p:cNvPr id="26" name="Блок-схема: ручной ввод 25"/>
          <p:cNvSpPr/>
          <p:nvPr/>
        </p:nvSpPr>
        <p:spPr>
          <a:xfrm rot="5400000" flipH="1">
            <a:off x="-644463" y="644463"/>
            <a:ext cx="6858002" cy="5569075"/>
          </a:xfrm>
          <a:prstGeom prst="flowChartManualInput">
            <a:avLst/>
          </a:prstGeom>
          <a:solidFill>
            <a:srgbClr val="01559D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293623" y="2122691"/>
            <a:ext cx="4651846" cy="2090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4000" b="1" dirty="0" smtClean="0">
                <a:solidFill>
                  <a:schemeClr val="bg1"/>
                </a:solidFill>
              </a:rPr>
              <a:t>Муниципальная программа формирования комфортной городской </a:t>
            </a:r>
          </a:p>
          <a:p>
            <a:r>
              <a:rPr lang="ru-RU" sz="4000" b="1" dirty="0" smtClean="0">
                <a:solidFill>
                  <a:schemeClr val="bg1"/>
                </a:solidFill>
              </a:rPr>
              <a:t>среды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293921" y="1031778"/>
            <a:ext cx="57048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министерства строительства и ЖКХ Российской Федерации №691/</a:t>
            </a:r>
            <a:r>
              <a:rPr lang="ru-R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 06.04.2017 г. 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Заголовок 1"/>
          <p:cNvSpPr txBox="1">
            <a:spLocks/>
          </p:cNvSpPr>
          <p:nvPr/>
        </p:nvSpPr>
        <p:spPr>
          <a:xfrm>
            <a:off x="5459853" y="-247362"/>
            <a:ext cx="2775173" cy="1455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6000" b="1" dirty="0">
                <a:solidFill>
                  <a:srgbClr val="E5322D"/>
                </a:solidFill>
                <a:latin typeface="Arial Black" panose="020B0A04020102020204" pitchFamily="34" charset="0"/>
              </a:rPr>
              <a:t> </a:t>
            </a:r>
            <a:r>
              <a:rPr lang="ru-RU" sz="6000" b="1" dirty="0" smtClean="0">
                <a:solidFill>
                  <a:srgbClr val="E5322D"/>
                </a:solidFill>
                <a:latin typeface="Arial Black" panose="020B0A04020102020204" pitchFamily="34" charset="0"/>
              </a:rPr>
              <a:t> срок</a:t>
            </a:r>
            <a:r>
              <a:rPr lang="ru-RU" sz="9000" dirty="0" smtClean="0">
                <a:solidFill>
                  <a:srgbClr val="E5322D"/>
                </a:solidFill>
                <a:latin typeface="Arial Black" panose="020B0A04020102020204" pitchFamily="34" charset="0"/>
              </a:rPr>
              <a:t> </a:t>
            </a: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23" y="280614"/>
            <a:ext cx="1800000" cy="180000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878" y="2270605"/>
            <a:ext cx="1362130" cy="136213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950" y="4415172"/>
            <a:ext cx="1308392" cy="1308392"/>
          </a:xfrm>
          <a:prstGeom prst="rect">
            <a:avLst/>
          </a:prstGeom>
        </p:spPr>
      </p:pic>
      <p:sp>
        <p:nvSpPr>
          <p:cNvPr id="39" name="Блок-схема: данные 38"/>
          <p:cNvSpPr/>
          <p:nvPr/>
        </p:nvSpPr>
        <p:spPr>
          <a:xfrm rot="228285">
            <a:off x="4425185" y="5700676"/>
            <a:ext cx="324020" cy="826378"/>
          </a:xfrm>
          <a:prstGeom prst="flowChartInputOutput">
            <a:avLst/>
          </a:prstGeom>
          <a:solidFill>
            <a:srgbClr val="979B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Блок-схема: данные 43"/>
          <p:cNvSpPr/>
          <p:nvPr/>
        </p:nvSpPr>
        <p:spPr>
          <a:xfrm rot="228285">
            <a:off x="5264538" y="391142"/>
            <a:ext cx="324020" cy="826378"/>
          </a:xfrm>
          <a:prstGeom prst="flowChartInputOutput">
            <a:avLst/>
          </a:prstGeom>
          <a:solidFill>
            <a:srgbClr val="979B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626" y="1208569"/>
            <a:ext cx="770247" cy="770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06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19606"/>
          </a:xfrm>
        </p:spPr>
      </p:pic>
    </p:spTree>
    <p:extLst>
      <p:ext uri="{BB962C8B-B14F-4D97-AF65-F5344CB8AC3E}">
        <p14:creationId xmlns:p14="http://schemas.microsoft.com/office/powerpoint/2010/main" val="30874069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532195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7901909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821628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9868865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084957" y="4442161"/>
            <a:ext cx="802208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это образовательная площадка, созданная для изучения</a:t>
            </a:r>
            <a:r>
              <a:rPr lang="en-US" sz="2000" b="1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b="1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 организации лучших практик общественного контроля, реализуемых на территориях субъектов </a:t>
            </a:r>
            <a:r>
              <a:rPr lang="en-US" sz="2000" b="1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b="1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Российской Федераци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000" b="1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http://www.alidi.ru/upload/iblock/df4/df4f04fe8354639d140aca130b78bbe6.png"/>
          <p:cNvPicPr>
            <a:picLocks noChangeAspect="1" noChangeArrowheads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836" y="220031"/>
            <a:ext cx="3616325" cy="189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3567112" y="4356436"/>
            <a:ext cx="51149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574" y="5761663"/>
            <a:ext cx="1008000" cy="1008000"/>
          </a:xfrm>
          <a:prstGeom prst="rect">
            <a:avLst/>
          </a:prstGeom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3719511" y="4221242"/>
            <a:ext cx="51149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3228974" y="459783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Отчет об основных мероприятиях прошедших в 2018 году и планы по общественному и партийному контролю в 2019 году на территории Пермского края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8891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-28575" y="-1"/>
            <a:ext cx="12220574" cy="6888891"/>
          </a:xfrm>
          <a:prstGeom prst="rect">
            <a:avLst/>
          </a:prstGeom>
          <a:solidFill>
            <a:srgbClr val="01559D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-28578" y="0"/>
            <a:ext cx="12220574" cy="688889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-28577" y="0"/>
            <a:ext cx="12220575" cy="688889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/>
          </a:p>
          <a:p>
            <a:endParaRPr lang="ru-RU" dirty="0" smtClean="0"/>
          </a:p>
          <a:p>
            <a:endParaRPr lang="ru-RU" sz="4800" b="1" dirty="0" smtClean="0">
              <a:solidFill>
                <a:srgbClr val="0070C0"/>
              </a:solidFill>
            </a:endParaRPr>
          </a:p>
          <a:p>
            <a:endParaRPr lang="ru-RU" sz="4800" b="1" dirty="0">
              <a:solidFill>
                <a:srgbClr val="0070C0"/>
              </a:solidFill>
            </a:endParaRPr>
          </a:p>
          <a:p>
            <a:r>
              <a:rPr lang="ru-RU" sz="4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 </a:t>
            </a:r>
          </a:p>
          <a:p>
            <a:endParaRPr lang="ru-RU" sz="48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Председатель федеральной комиссии </a:t>
            </a:r>
          </a:p>
          <a:p>
            <a:pPr algn="l"/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мониторингу за реализацией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проекта</a:t>
            </a:r>
          </a:p>
          <a:p>
            <a:pPr algn="l"/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«Формирование комфортной городской среды» 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Борисов Михаил Александрович</a:t>
            </a:r>
          </a:p>
          <a:p>
            <a:pPr algn="l"/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gsperm.er@yandex.ru</a:t>
            </a:r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(342)202-54-56</a:t>
            </a:r>
          </a:p>
          <a:p>
            <a:pPr algn="l"/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(342)202-5-777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 descr="kont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36" y="220031"/>
            <a:ext cx="2620203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82869" y="221280"/>
            <a:ext cx="11309127" cy="551230"/>
          </a:xfr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НП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"Национальный центр общественного контроля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в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сфере ЖКХ "ЖКХ Контроль"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05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Student, Typing, Keyboard, Text, Startup, Peo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35" r="32346"/>
          <a:stretch>
            <a:fillRect/>
          </a:stretch>
        </p:blipFill>
        <p:spPr bwMode="auto">
          <a:xfrm>
            <a:off x="7416801" y="0"/>
            <a:ext cx="4775198" cy="6858000"/>
          </a:xfrm>
          <a:custGeom>
            <a:avLst/>
            <a:gdLst>
              <a:gd name="connsiteX0" fmla="*/ 0 w 4775198"/>
              <a:gd name="connsiteY0" fmla="*/ 0 h 6858000"/>
              <a:gd name="connsiteX1" fmla="*/ 4775198 w 4775198"/>
              <a:gd name="connsiteY1" fmla="*/ 0 h 6858000"/>
              <a:gd name="connsiteX2" fmla="*/ 4775198 w 4775198"/>
              <a:gd name="connsiteY2" fmla="*/ 6858000 h 6858000"/>
              <a:gd name="connsiteX3" fmla="*/ 955040 w 477519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75198" h="6858000">
                <a:moveTo>
                  <a:pt x="0" y="0"/>
                </a:moveTo>
                <a:lnTo>
                  <a:pt x="4775198" y="0"/>
                </a:lnTo>
                <a:lnTo>
                  <a:pt x="4775198" y="6858000"/>
                </a:lnTo>
                <a:lnTo>
                  <a:pt x="95504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Блок-схема: ручной ввод 3"/>
          <p:cNvSpPr/>
          <p:nvPr/>
        </p:nvSpPr>
        <p:spPr>
          <a:xfrm rot="5400000" flipH="1" flipV="1">
            <a:off x="6375400" y="1041399"/>
            <a:ext cx="6858001" cy="4775197"/>
          </a:xfrm>
          <a:prstGeom prst="flowChartManualInput">
            <a:avLst/>
          </a:prstGeom>
          <a:solidFill>
            <a:srgbClr val="01559D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612083" y="2402273"/>
            <a:ext cx="4579917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ru-RU" sz="4000" b="1" dirty="0" smtClean="0">
                <a:solidFill>
                  <a:schemeClr val="bg1"/>
                </a:solidFill>
              </a:rPr>
              <a:t>Правила</a:t>
            </a:r>
            <a:r>
              <a:rPr lang="ru-RU" sz="3600" b="1" dirty="0" smtClean="0">
                <a:solidFill>
                  <a:schemeClr val="bg1"/>
                </a:solidFill>
              </a:rPr>
              <a:t> благоустройства</a:t>
            </a:r>
          </a:p>
          <a:p>
            <a:pPr algn="r"/>
            <a:r>
              <a:rPr lang="ru-RU" sz="3600" b="1" dirty="0" smtClean="0">
                <a:solidFill>
                  <a:schemeClr val="bg1"/>
                </a:solidFill>
              </a:rPr>
              <a:t>Муниципальных образований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427" y="387893"/>
            <a:ext cx="1800000" cy="1800000"/>
          </a:xfrm>
          <a:prstGeom prst="rect">
            <a:avLst/>
          </a:prstGeom>
        </p:spPr>
      </p:pic>
      <p:sp>
        <p:nvSpPr>
          <p:cNvPr id="16" name="Блок-схема: данные 15"/>
          <p:cNvSpPr/>
          <p:nvPr/>
        </p:nvSpPr>
        <p:spPr>
          <a:xfrm rot="20871023">
            <a:off x="8120673" y="5629019"/>
            <a:ext cx="324020" cy="826378"/>
          </a:xfrm>
          <a:prstGeom prst="flowChartInputOutput">
            <a:avLst/>
          </a:prstGeom>
          <a:solidFill>
            <a:srgbClr val="979B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данные 16"/>
          <p:cNvSpPr/>
          <p:nvPr/>
        </p:nvSpPr>
        <p:spPr>
          <a:xfrm rot="20871023">
            <a:off x="7362650" y="223854"/>
            <a:ext cx="324020" cy="826378"/>
          </a:xfrm>
          <a:prstGeom prst="flowChartInputOutput">
            <a:avLst/>
          </a:prstGeom>
          <a:solidFill>
            <a:srgbClr val="979B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062594" y="207560"/>
            <a:ext cx="49355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№463-ФЗ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29.12.2017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1232290"/>
            <a:ext cx="815580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содержания </a:t>
            </a: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территорий общего </a:t>
            </a:r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пользования</a:t>
            </a:r>
            <a:endParaRPr lang="ru-RU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внешнего вида </a:t>
            </a: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фасадов и ограждающих конструкций </a:t>
            </a:r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зданий</a:t>
            </a:r>
            <a:endParaRPr lang="ru-RU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проектирование, размещение, содержание элементов благоустройства</a:t>
            </a:r>
            <a:endParaRPr lang="ru-RU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</a:t>
            </a:r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</a:t>
            </a: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освещения территории </a:t>
            </a:r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</a:t>
            </a:r>
            <a:endParaRPr lang="ru-RU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5) </a:t>
            </a:r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</a:t>
            </a: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озеленения территории </a:t>
            </a:r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</a:t>
            </a:r>
          </a:p>
          <a:p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размещение </a:t>
            </a: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информации на территории муниципального </a:t>
            </a:r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</a:t>
            </a:r>
          </a:p>
          <a:p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размещение </a:t>
            </a: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содержания детских и спортивных </a:t>
            </a:r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площадок</a:t>
            </a:r>
            <a:endParaRPr lang="ru-RU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8) </a:t>
            </a:r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</a:t>
            </a: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пешеходных </a:t>
            </a:r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коммуникаций</a:t>
            </a:r>
            <a:endParaRPr lang="ru-RU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9) </a:t>
            </a:r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обустройство </a:t>
            </a: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территории </a:t>
            </a:r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</a:t>
            </a:r>
          </a:p>
          <a:p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уборка </a:t>
            </a: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территории </a:t>
            </a:r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</a:t>
            </a:r>
            <a:endParaRPr lang="ru-RU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11) </a:t>
            </a:r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</a:t>
            </a: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стоков ливневых </a:t>
            </a:r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</a:t>
            </a:r>
            <a:endParaRPr lang="ru-RU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участие, </a:t>
            </a: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том числе </a:t>
            </a:r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финансовое, собственников</a:t>
            </a:r>
            <a:endParaRPr lang="ru-RU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14) </a:t>
            </a:r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 </a:t>
            </a: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границ прилегающих </a:t>
            </a:r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территорий</a:t>
            </a:r>
            <a:endParaRPr lang="ru-RU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15) </a:t>
            </a:r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праздничное </a:t>
            </a: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оформления территории </a:t>
            </a:r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</a:t>
            </a:r>
            <a:endParaRPr lang="ru-RU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16) порядка участия граждан и организаций в реализации </a:t>
            </a:r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мероприятий</a:t>
            </a:r>
            <a:endParaRPr lang="ru-RU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17) осуществления контроля за соблюдением правил </a:t>
            </a:r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благоустройства</a:t>
            </a:r>
            <a:endParaRPr lang="ru-RU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49" y="205170"/>
            <a:ext cx="863746" cy="863746"/>
          </a:xfrm>
          <a:prstGeom prst="rect">
            <a:avLst/>
          </a:prstGeom>
        </p:spPr>
      </p:pic>
      <p:sp>
        <p:nvSpPr>
          <p:cNvPr id="28" name="Заголовок 1"/>
          <p:cNvSpPr txBox="1">
            <a:spLocks/>
          </p:cNvSpPr>
          <p:nvPr/>
        </p:nvSpPr>
        <p:spPr>
          <a:xfrm>
            <a:off x="6671144" y="1059424"/>
            <a:ext cx="228918" cy="341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1600" dirty="0" smtClean="0">
                <a:solidFill>
                  <a:srgbClr val="E5322D"/>
                </a:solidFill>
                <a:latin typeface="Arial Black" panose="020B0A040201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296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 descr="Conference, Public Speaking, Presentation, Le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0" r="28663"/>
          <a:stretch>
            <a:fillRect/>
          </a:stretch>
        </p:blipFill>
        <p:spPr bwMode="auto">
          <a:xfrm>
            <a:off x="0" y="-2"/>
            <a:ext cx="5569076" cy="6858002"/>
          </a:xfrm>
          <a:custGeom>
            <a:avLst/>
            <a:gdLst>
              <a:gd name="connsiteX0" fmla="*/ 0 w 5569076"/>
              <a:gd name="connsiteY0" fmla="*/ 0 h 6858002"/>
              <a:gd name="connsiteX1" fmla="*/ 5569076 w 5569076"/>
              <a:gd name="connsiteY1" fmla="*/ 0 h 6858002"/>
              <a:gd name="connsiteX2" fmla="*/ 4455260 w 5569076"/>
              <a:gd name="connsiteY2" fmla="*/ 6858002 h 6858002"/>
              <a:gd name="connsiteX3" fmla="*/ 0 w 5569076"/>
              <a:gd name="connsiteY3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076" h="6858002">
                <a:moveTo>
                  <a:pt x="0" y="0"/>
                </a:moveTo>
                <a:lnTo>
                  <a:pt x="5569076" y="0"/>
                </a:lnTo>
                <a:lnTo>
                  <a:pt x="4455260" y="6858002"/>
                </a:lnTo>
                <a:lnTo>
                  <a:pt x="0" y="685800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585441" y="2216326"/>
            <a:ext cx="55054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Настоящий Закон субъекта Российской Федерации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соответствии с требованием пункта 37 статьи 1 Градостроительного кодекса Российской устанавливает порядок определения границ прилегающих территорий.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585441" y="4188865"/>
            <a:ext cx="54255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Основные понятия:</a:t>
            </a:r>
          </a:p>
          <a:p>
            <a:r>
              <a:rPr lang="ru-RU" b="1" dirty="0" smtClean="0"/>
              <a:t>- прилегающая </a:t>
            </a:r>
            <a:r>
              <a:rPr lang="ru-RU" b="1" dirty="0"/>
              <a:t>территория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- </a:t>
            </a:r>
            <a:r>
              <a:rPr lang="ru-RU" b="1" dirty="0" smtClean="0"/>
              <a:t>территории </a:t>
            </a:r>
            <a:r>
              <a:rPr lang="ru-RU" b="1" dirty="0"/>
              <a:t>общего </a:t>
            </a:r>
            <a:r>
              <a:rPr lang="ru-RU" b="1" dirty="0" smtClean="0"/>
              <a:t>пользования</a:t>
            </a:r>
            <a:endParaRPr lang="ru-RU" dirty="0" smtClean="0"/>
          </a:p>
          <a:p>
            <a:r>
              <a:rPr lang="ru-RU" dirty="0" smtClean="0"/>
              <a:t>- </a:t>
            </a:r>
            <a:r>
              <a:rPr lang="ru-RU" b="1" dirty="0" smtClean="0"/>
              <a:t>границы прилегающей территории</a:t>
            </a:r>
            <a:endParaRPr lang="ru-RU" dirty="0" smtClean="0"/>
          </a:p>
          <a:p>
            <a:r>
              <a:rPr lang="ru-RU" dirty="0" smtClean="0"/>
              <a:t>- </a:t>
            </a:r>
            <a:r>
              <a:rPr lang="ru-RU" b="1" dirty="0" smtClean="0"/>
              <a:t>внутренняя </a:t>
            </a:r>
            <a:r>
              <a:rPr lang="ru-RU" b="1" dirty="0"/>
              <a:t>часть границ прилегающей </a:t>
            </a:r>
            <a:r>
              <a:rPr lang="ru-RU" b="1" dirty="0" smtClean="0"/>
              <a:t>территории</a:t>
            </a:r>
            <a:endParaRPr lang="ru-RU" dirty="0"/>
          </a:p>
          <a:p>
            <a:r>
              <a:rPr lang="ru-RU" dirty="0" smtClean="0"/>
              <a:t>- </a:t>
            </a:r>
            <a:r>
              <a:rPr lang="ru-RU" b="1" dirty="0" smtClean="0"/>
              <a:t>внешняя </a:t>
            </a:r>
            <a:r>
              <a:rPr lang="ru-RU" b="1" dirty="0"/>
              <a:t>часть границ прилегающей территории</a:t>
            </a:r>
            <a:r>
              <a:rPr lang="ru-RU" dirty="0"/>
              <a:t> - </a:t>
            </a:r>
            <a:r>
              <a:rPr lang="ru-RU" dirty="0" smtClean="0"/>
              <a:t>- - </a:t>
            </a:r>
            <a:r>
              <a:rPr lang="ru-RU" b="1" dirty="0" smtClean="0"/>
              <a:t>площадь </a:t>
            </a:r>
            <a:r>
              <a:rPr lang="ru-RU" b="1" dirty="0"/>
              <a:t>прилегающей </a:t>
            </a:r>
            <a:r>
              <a:rPr lang="ru-RU" b="1" dirty="0" smtClean="0"/>
              <a:t>территории</a:t>
            </a:r>
            <a:endParaRPr lang="ru-RU" dirty="0"/>
          </a:p>
        </p:txBody>
      </p:sp>
      <p:sp>
        <p:nvSpPr>
          <p:cNvPr id="26" name="Блок-схема: ручной ввод 25"/>
          <p:cNvSpPr/>
          <p:nvPr/>
        </p:nvSpPr>
        <p:spPr>
          <a:xfrm rot="5400000" flipH="1">
            <a:off x="-644463" y="644463"/>
            <a:ext cx="6858002" cy="5569075"/>
          </a:xfrm>
          <a:prstGeom prst="flowChartManualInput">
            <a:avLst/>
          </a:prstGeom>
          <a:solidFill>
            <a:srgbClr val="01559D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293623" y="2122691"/>
            <a:ext cx="4651846" cy="2090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4000" b="1" dirty="0" smtClean="0">
                <a:solidFill>
                  <a:schemeClr val="bg1"/>
                </a:solidFill>
              </a:rPr>
              <a:t>Закон субъекта об установлении порядка определения прилегающих территорий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484342" y="472505"/>
            <a:ext cx="57076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Модельный закон субъекта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РФ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 порядке определения органами местного самоуправления границ прилегающих территорий»</a:t>
            </a: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23" y="280614"/>
            <a:ext cx="1800000" cy="180000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878" y="2270605"/>
            <a:ext cx="1362130" cy="1362130"/>
          </a:xfrm>
          <a:prstGeom prst="rect">
            <a:avLst/>
          </a:prstGeom>
        </p:spPr>
      </p:pic>
      <p:sp>
        <p:nvSpPr>
          <p:cNvPr id="39" name="Блок-схема: данные 38"/>
          <p:cNvSpPr/>
          <p:nvPr/>
        </p:nvSpPr>
        <p:spPr>
          <a:xfrm rot="228285">
            <a:off x="4425185" y="5700676"/>
            <a:ext cx="324020" cy="826378"/>
          </a:xfrm>
          <a:prstGeom prst="flowChartInputOutput">
            <a:avLst/>
          </a:prstGeom>
          <a:solidFill>
            <a:srgbClr val="979B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Блок-схема: данные 43"/>
          <p:cNvSpPr/>
          <p:nvPr/>
        </p:nvSpPr>
        <p:spPr>
          <a:xfrm rot="228285">
            <a:off x="5264538" y="391142"/>
            <a:ext cx="324020" cy="826378"/>
          </a:xfrm>
          <a:prstGeom prst="flowChartInputOutput">
            <a:avLst/>
          </a:prstGeom>
          <a:solidFill>
            <a:srgbClr val="979B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384" y="578027"/>
            <a:ext cx="770247" cy="10726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969" y="4342987"/>
            <a:ext cx="1353373" cy="134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4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Student, Typing, Keyboard, Text, Startup, Peo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35" r="32346"/>
          <a:stretch>
            <a:fillRect/>
          </a:stretch>
        </p:blipFill>
        <p:spPr bwMode="auto">
          <a:xfrm>
            <a:off x="7416801" y="0"/>
            <a:ext cx="4775198" cy="6858000"/>
          </a:xfrm>
          <a:custGeom>
            <a:avLst/>
            <a:gdLst>
              <a:gd name="connsiteX0" fmla="*/ 0 w 4775198"/>
              <a:gd name="connsiteY0" fmla="*/ 0 h 6858000"/>
              <a:gd name="connsiteX1" fmla="*/ 4775198 w 4775198"/>
              <a:gd name="connsiteY1" fmla="*/ 0 h 6858000"/>
              <a:gd name="connsiteX2" fmla="*/ 4775198 w 4775198"/>
              <a:gd name="connsiteY2" fmla="*/ 6858000 h 6858000"/>
              <a:gd name="connsiteX3" fmla="*/ 955040 w 477519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75198" h="6858000">
                <a:moveTo>
                  <a:pt x="0" y="0"/>
                </a:moveTo>
                <a:lnTo>
                  <a:pt x="4775198" y="0"/>
                </a:lnTo>
                <a:lnTo>
                  <a:pt x="4775198" y="6858000"/>
                </a:lnTo>
                <a:lnTo>
                  <a:pt x="95504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Блок-схема: ручной ввод 3"/>
          <p:cNvSpPr/>
          <p:nvPr/>
        </p:nvSpPr>
        <p:spPr>
          <a:xfrm rot="5400000" flipH="1" flipV="1">
            <a:off x="6375400" y="1041399"/>
            <a:ext cx="6858001" cy="4775197"/>
          </a:xfrm>
          <a:prstGeom prst="flowChartManualInput">
            <a:avLst/>
          </a:prstGeom>
          <a:solidFill>
            <a:srgbClr val="01559D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612083" y="2402273"/>
            <a:ext cx="4579917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ru-RU" sz="4000" b="1" dirty="0" smtClean="0">
                <a:solidFill>
                  <a:schemeClr val="bg1"/>
                </a:solidFill>
              </a:rPr>
              <a:t>Принятие НПА определяющих размещение вывесок и конструкций</a:t>
            </a:r>
            <a:endParaRPr lang="ru-RU" sz="3600" b="1" dirty="0" smtClean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427" y="387893"/>
            <a:ext cx="1800000" cy="1800000"/>
          </a:xfrm>
          <a:prstGeom prst="rect">
            <a:avLst/>
          </a:prstGeom>
        </p:spPr>
      </p:pic>
      <p:sp>
        <p:nvSpPr>
          <p:cNvPr id="16" name="Блок-схема: данные 15"/>
          <p:cNvSpPr/>
          <p:nvPr/>
        </p:nvSpPr>
        <p:spPr>
          <a:xfrm rot="20871023">
            <a:off x="8120673" y="5629019"/>
            <a:ext cx="324020" cy="826378"/>
          </a:xfrm>
          <a:prstGeom prst="flowChartInputOutput">
            <a:avLst/>
          </a:prstGeom>
          <a:solidFill>
            <a:srgbClr val="979B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данные 16"/>
          <p:cNvSpPr/>
          <p:nvPr/>
        </p:nvSpPr>
        <p:spPr>
          <a:xfrm rot="20871023">
            <a:off x="7362650" y="223854"/>
            <a:ext cx="324020" cy="826378"/>
          </a:xfrm>
          <a:prstGeom prst="flowChartInputOutput">
            <a:avLst/>
          </a:prstGeom>
          <a:solidFill>
            <a:srgbClr val="979B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046377" y="1017278"/>
            <a:ext cx="64951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министерства строительства и ЖКХ Российской Федерации № 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711/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13.04.2017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56229" y="2951115"/>
            <a:ext cx="656570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Установку информационных конструкций (далее - вывесок), а также размещение иных графических элементов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рекомендуется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осуществлять в соответствии с утвержденными местными правилами, разработанными с учетом 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части 5.8 статьи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19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Федерального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закона от 13.03.2006 N 38-ФЗ "О рекламе".</a:t>
            </a:r>
            <a:endParaRPr lang="ru-RU" sz="2400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3" y="1230041"/>
            <a:ext cx="863746" cy="863746"/>
          </a:xfrm>
          <a:prstGeom prst="rect">
            <a:avLst/>
          </a:prstGeom>
        </p:spPr>
      </p:pic>
      <p:sp>
        <p:nvSpPr>
          <p:cNvPr id="28" name="Заголовок 1"/>
          <p:cNvSpPr txBox="1">
            <a:spLocks/>
          </p:cNvSpPr>
          <p:nvPr/>
        </p:nvSpPr>
        <p:spPr>
          <a:xfrm>
            <a:off x="6671144" y="1059424"/>
            <a:ext cx="228918" cy="341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1600" dirty="0" smtClean="0">
                <a:solidFill>
                  <a:srgbClr val="E5322D"/>
                </a:solidFill>
                <a:latin typeface="Arial Black" panose="020B0A04020102020204" pitchFamily="34" charset="0"/>
              </a:rPr>
              <a:t>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82" y="3164199"/>
            <a:ext cx="863746" cy="86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25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 descr="Conference, Public Speaking, Presentation, Le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0" r="28663"/>
          <a:stretch>
            <a:fillRect/>
          </a:stretch>
        </p:blipFill>
        <p:spPr bwMode="auto">
          <a:xfrm>
            <a:off x="0" y="-2"/>
            <a:ext cx="5569076" cy="6858002"/>
          </a:xfrm>
          <a:custGeom>
            <a:avLst/>
            <a:gdLst>
              <a:gd name="connsiteX0" fmla="*/ 0 w 5569076"/>
              <a:gd name="connsiteY0" fmla="*/ 0 h 6858002"/>
              <a:gd name="connsiteX1" fmla="*/ 5569076 w 5569076"/>
              <a:gd name="connsiteY1" fmla="*/ 0 h 6858002"/>
              <a:gd name="connsiteX2" fmla="*/ 4455260 w 5569076"/>
              <a:gd name="connsiteY2" fmla="*/ 6858002 h 6858002"/>
              <a:gd name="connsiteX3" fmla="*/ 0 w 5569076"/>
              <a:gd name="connsiteY3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076" h="6858002">
                <a:moveTo>
                  <a:pt x="0" y="0"/>
                </a:moveTo>
                <a:lnTo>
                  <a:pt x="5569076" y="0"/>
                </a:lnTo>
                <a:lnTo>
                  <a:pt x="4455260" y="6858002"/>
                </a:lnTo>
                <a:lnTo>
                  <a:pt x="0" y="685800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484342" y="2056686"/>
            <a:ext cx="542557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наличие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инструментов общественного контроля и участия горожан в развитии муниципалитета, 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благоустройство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городской инфраструктуры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объектов для маломобильных групп населения и иных объектов, 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вовлеченность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 в реализацию проектов по благоустройству, 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наличие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инфраструктуры спорта и отдыха, 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наличие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идентичности города, 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благоустройство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"знаковых городских объектов", популярных зон торговли, 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событийное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наполнение создаваемых пространств, 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отбор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реализация проектов, инициированных гражданами и иные мероприятия</a:t>
            </a:r>
          </a:p>
        </p:txBody>
      </p:sp>
      <p:sp>
        <p:nvSpPr>
          <p:cNvPr id="26" name="Блок-схема: ручной ввод 25"/>
          <p:cNvSpPr/>
          <p:nvPr/>
        </p:nvSpPr>
        <p:spPr>
          <a:xfrm rot="5400000" flipH="1">
            <a:off x="-644463" y="644463"/>
            <a:ext cx="6858002" cy="5569075"/>
          </a:xfrm>
          <a:prstGeom prst="flowChartManualInput">
            <a:avLst/>
          </a:prstGeom>
          <a:solidFill>
            <a:srgbClr val="01559D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106878" y="2122691"/>
            <a:ext cx="4838591" cy="2090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4000" b="1" dirty="0" smtClean="0">
                <a:solidFill>
                  <a:schemeClr val="bg1"/>
                </a:solidFill>
              </a:rPr>
              <a:t>Нарушение показателей результативности реализации проекта в 2018 году (парки)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484342" y="472505"/>
            <a:ext cx="57076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ПАСПОРТ ПРИОРИТЕТНОГО ПРОЕКТА "Формирование комфортной городской среды"</a:t>
            </a: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23" y="280614"/>
            <a:ext cx="1800000" cy="1800000"/>
          </a:xfrm>
          <a:prstGeom prst="rect">
            <a:avLst/>
          </a:prstGeom>
        </p:spPr>
      </p:pic>
      <p:sp>
        <p:nvSpPr>
          <p:cNvPr id="39" name="Блок-схема: данные 38"/>
          <p:cNvSpPr/>
          <p:nvPr/>
        </p:nvSpPr>
        <p:spPr>
          <a:xfrm rot="228285">
            <a:off x="4425185" y="5700676"/>
            <a:ext cx="324020" cy="826378"/>
          </a:xfrm>
          <a:prstGeom prst="flowChartInputOutput">
            <a:avLst/>
          </a:prstGeom>
          <a:solidFill>
            <a:srgbClr val="979B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Блок-схема: данные 43"/>
          <p:cNvSpPr/>
          <p:nvPr/>
        </p:nvSpPr>
        <p:spPr>
          <a:xfrm rot="228285">
            <a:off x="5264538" y="391142"/>
            <a:ext cx="324020" cy="826378"/>
          </a:xfrm>
          <a:prstGeom prst="flowChartInputOutput">
            <a:avLst/>
          </a:prstGeom>
          <a:solidFill>
            <a:srgbClr val="979B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384" y="578027"/>
            <a:ext cx="770247" cy="107264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644" y="3440100"/>
            <a:ext cx="1546762" cy="154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66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Student, Typing, Keyboard, Text, Startup, Peo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35" r="32346"/>
          <a:stretch>
            <a:fillRect/>
          </a:stretch>
        </p:blipFill>
        <p:spPr bwMode="auto">
          <a:xfrm>
            <a:off x="7416801" y="0"/>
            <a:ext cx="4775198" cy="6858000"/>
          </a:xfrm>
          <a:custGeom>
            <a:avLst/>
            <a:gdLst>
              <a:gd name="connsiteX0" fmla="*/ 0 w 4775198"/>
              <a:gd name="connsiteY0" fmla="*/ 0 h 6858000"/>
              <a:gd name="connsiteX1" fmla="*/ 4775198 w 4775198"/>
              <a:gd name="connsiteY1" fmla="*/ 0 h 6858000"/>
              <a:gd name="connsiteX2" fmla="*/ 4775198 w 4775198"/>
              <a:gd name="connsiteY2" fmla="*/ 6858000 h 6858000"/>
              <a:gd name="connsiteX3" fmla="*/ 955040 w 477519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75198" h="6858000">
                <a:moveTo>
                  <a:pt x="0" y="0"/>
                </a:moveTo>
                <a:lnTo>
                  <a:pt x="4775198" y="0"/>
                </a:lnTo>
                <a:lnTo>
                  <a:pt x="4775198" y="6858000"/>
                </a:lnTo>
                <a:lnTo>
                  <a:pt x="95504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Блок-схема: ручной ввод 3"/>
          <p:cNvSpPr/>
          <p:nvPr/>
        </p:nvSpPr>
        <p:spPr>
          <a:xfrm rot="5400000" flipH="1" flipV="1">
            <a:off x="6375400" y="1041399"/>
            <a:ext cx="6858001" cy="4775197"/>
          </a:xfrm>
          <a:prstGeom prst="flowChartManualInput">
            <a:avLst/>
          </a:prstGeom>
          <a:solidFill>
            <a:srgbClr val="01559D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612083" y="2402273"/>
            <a:ext cx="4579917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ru-RU" sz="4000" b="1" dirty="0" smtClean="0">
                <a:solidFill>
                  <a:schemeClr val="bg1"/>
                </a:solidFill>
              </a:rPr>
              <a:t>Освоение денежных средств </a:t>
            </a:r>
            <a:r>
              <a:rPr lang="ru-RU" sz="4000" b="1" dirty="0">
                <a:solidFill>
                  <a:schemeClr val="bg1"/>
                </a:solidFill>
              </a:rPr>
              <a:t>Ф</a:t>
            </a:r>
            <a:r>
              <a:rPr lang="ru-RU" sz="4000" b="1" dirty="0" smtClean="0">
                <a:solidFill>
                  <a:schemeClr val="bg1"/>
                </a:solidFill>
              </a:rPr>
              <a:t>едерального бюджета</a:t>
            </a:r>
            <a:endParaRPr lang="ru-RU" sz="3600" b="1" dirty="0" smtClean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427" y="387893"/>
            <a:ext cx="1800000" cy="1800000"/>
          </a:xfrm>
          <a:prstGeom prst="rect">
            <a:avLst/>
          </a:prstGeom>
        </p:spPr>
      </p:pic>
      <p:sp>
        <p:nvSpPr>
          <p:cNvPr id="16" name="Блок-схема: данные 15"/>
          <p:cNvSpPr/>
          <p:nvPr/>
        </p:nvSpPr>
        <p:spPr>
          <a:xfrm rot="20871023">
            <a:off x="8120673" y="5629019"/>
            <a:ext cx="324020" cy="826378"/>
          </a:xfrm>
          <a:prstGeom prst="flowChartInputOutput">
            <a:avLst/>
          </a:prstGeom>
          <a:solidFill>
            <a:srgbClr val="979B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данные 16"/>
          <p:cNvSpPr/>
          <p:nvPr/>
        </p:nvSpPr>
        <p:spPr>
          <a:xfrm rot="20871023">
            <a:off x="7362650" y="223854"/>
            <a:ext cx="324020" cy="826378"/>
          </a:xfrm>
          <a:prstGeom prst="flowChartInputOutput">
            <a:avLst/>
          </a:prstGeom>
          <a:solidFill>
            <a:srgbClr val="979B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046377" y="1017278"/>
            <a:ext cx="64951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 правительства РФ от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февраля 2017 года N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169.</a:t>
            </a:r>
          </a:p>
          <a:p>
            <a:pPr fontAlgn="base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утверждении Правил предоставления и распределения субсидий из федерального бюджета бюджетам субъектов Российской Федерации на поддержку государственных программ субъектов Российской Федерации и муниципальных программ формирования современной городской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среды.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3" y="1230041"/>
            <a:ext cx="863746" cy="863746"/>
          </a:xfrm>
          <a:prstGeom prst="rect">
            <a:avLst/>
          </a:prstGeom>
        </p:spPr>
      </p:pic>
      <p:sp>
        <p:nvSpPr>
          <p:cNvPr id="28" name="Заголовок 1"/>
          <p:cNvSpPr txBox="1">
            <a:spLocks/>
          </p:cNvSpPr>
          <p:nvPr/>
        </p:nvSpPr>
        <p:spPr>
          <a:xfrm>
            <a:off x="6671144" y="1059424"/>
            <a:ext cx="228918" cy="341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1600" dirty="0" smtClean="0">
                <a:solidFill>
                  <a:srgbClr val="E5322D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674004" y="3602601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>
                <a:solidFill>
                  <a:srgbClr val="333333"/>
                </a:solidFill>
                <a:latin typeface="Arial" panose="020B0604020202020204" pitchFamily="34" charset="0"/>
              </a:rPr>
              <a:t>Первоочередные задачи: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i="1" dirty="0" smtClean="0">
                <a:solidFill>
                  <a:srgbClr val="333333"/>
                </a:solidFill>
                <a:latin typeface="Arial" panose="020B0604020202020204" pitchFamily="34" charset="0"/>
              </a:rPr>
              <a:t>поощрение проектов по благоустройству, инициированных гражданами;</a:t>
            </a:r>
          </a:p>
          <a:p>
            <a:r>
              <a:rPr lang="ru-RU" i="1" dirty="0" smtClean="0">
                <a:solidFill>
                  <a:srgbClr val="333333"/>
                </a:solidFill>
                <a:latin typeface="Arial" panose="020B0604020202020204" pitchFamily="34" charset="0"/>
              </a:rPr>
              <a:t>в </a:t>
            </a:r>
            <a:r>
              <a:rPr lang="ru-RU" i="1" dirty="0">
                <a:solidFill>
                  <a:srgbClr val="333333"/>
                </a:solidFill>
                <a:latin typeface="Arial" panose="020B0604020202020204" pitchFamily="34" charset="0"/>
              </a:rPr>
              <a:t>числе его первоочередных мероприятий: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i="1" dirty="0">
                <a:solidFill>
                  <a:srgbClr val="333333"/>
                </a:solidFill>
                <a:latin typeface="Arial" panose="020B0604020202020204" pitchFamily="34" charset="0"/>
              </a:rPr>
              <a:t>благоустройство прилегающих к жилым домам территорий, в том числе дворов и популярных зон торговли;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i="1" dirty="0" smtClean="0">
                <a:solidFill>
                  <a:srgbClr val="333333"/>
                </a:solidFill>
                <a:latin typeface="Arial" panose="020B0604020202020204" pitchFamily="34" charset="0"/>
              </a:rPr>
              <a:t>благоустройство </a:t>
            </a:r>
            <a:r>
              <a:rPr lang="ru-RU" i="1" dirty="0">
                <a:solidFill>
                  <a:srgbClr val="333333"/>
                </a:solidFill>
                <a:latin typeface="Arial" panose="020B0604020202020204" pitchFamily="34" charset="0"/>
              </a:rPr>
              <a:t>пустырей и заброшенных зон в черте муниципалитет</a:t>
            </a:r>
            <a:endParaRPr lang="ru-RU" b="0" i="1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86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 descr="Conference, Public Speaking, Presentation, Le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0" r="28663"/>
          <a:stretch>
            <a:fillRect/>
          </a:stretch>
        </p:blipFill>
        <p:spPr bwMode="auto">
          <a:xfrm>
            <a:off x="0" y="-2"/>
            <a:ext cx="5569076" cy="6858002"/>
          </a:xfrm>
          <a:custGeom>
            <a:avLst/>
            <a:gdLst>
              <a:gd name="connsiteX0" fmla="*/ 0 w 5569076"/>
              <a:gd name="connsiteY0" fmla="*/ 0 h 6858002"/>
              <a:gd name="connsiteX1" fmla="*/ 5569076 w 5569076"/>
              <a:gd name="connsiteY1" fmla="*/ 0 h 6858002"/>
              <a:gd name="connsiteX2" fmla="*/ 4455260 w 5569076"/>
              <a:gd name="connsiteY2" fmla="*/ 6858002 h 6858002"/>
              <a:gd name="connsiteX3" fmla="*/ 0 w 5569076"/>
              <a:gd name="connsiteY3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076" h="6858002">
                <a:moveTo>
                  <a:pt x="0" y="0"/>
                </a:moveTo>
                <a:lnTo>
                  <a:pt x="5569076" y="0"/>
                </a:lnTo>
                <a:lnTo>
                  <a:pt x="4455260" y="6858002"/>
                </a:lnTo>
                <a:lnTo>
                  <a:pt x="0" y="685800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682440" y="1951671"/>
            <a:ext cx="54255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балов – отсутствуют выявленные нарушения;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(-2) балла – нарушения не устранены либо отсутствует информация от субъекта об устранении</a:t>
            </a:r>
          </a:p>
        </p:txBody>
      </p:sp>
      <p:sp>
        <p:nvSpPr>
          <p:cNvPr id="26" name="Блок-схема: ручной ввод 25"/>
          <p:cNvSpPr/>
          <p:nvPr/>
        </p:nvSpPr>
        <p:spPr>
          <a:xfrm rot="5400000" flipH="1">
            <a:off x="-644463" y="644463"/>
            <a:ext cx="6858002" cy="5569075"/>
          </a:xfrm>
          <a:prstGeom prst="flowChartManualInput">
            <a:avLst/>
          </a:prstGeom>
          <a:solidFill>
            <a:srgbClr val="01559D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0" y="2080614"/>
            <a:ext cx="5462198" cy="2090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4000" b="1" dirty="0" smtClean="0">
                <a:solidFill>
                  <a:schemeClr val="bg1"/>
                </a:solidFill>
              </a:rPr>
              <a:t>Устранение выявленных ОНФ, ЕР, Минстроем России нарушений</a:t>
            </a:r>
          </a:p>
          <a:p>
            <a:endParaRPr lang="ru-RU" sz="4000" b="1" dirty="0">
              <a:solidFill>
                <a:schemeClr val="bg1"/>
              </a:solidFill>
            </a:endParaRPr>
          </a:p>
          <a:p>
            <a:r>
              <a:rPr lang="ru-RU" sz="4000" b="1" dirty="0" smtClean="0">
                <a:solidFill>
                  <a:schemeClr val="bg1"/>
                </a:solidFill>
              </a:rPr>
              <a:t>Рейтинг ОНФ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541396" y="133754"/>
            <a:ext cx="57076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социальных сетей, обращения на горячие линии, письменные обращения и жалобы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23" y="280614"/>
            <a:ext cx="1800000" cy="1800000"/>
          </a:xfrm>
          <a:prstGeom prst="rect">
            <a:avLst/>
          </a:prstGeom>
        </p:spPr>
      </p:pic>
      <p:sp>
        <p:nvSpPr>
          <p:cNvPr id="39" name="Блок-схема: данные 38"/>
          <p:cNvSpPr/>
          <p:nvPr/>
        </p:nvSpPr>
        <p:spPr>
          <a:xfrm rot="228285">
            <a:off x="4425185" y="5700676"/>
            <a:ext cx="324020" cy="826378"/>
          </a:xfrm>
          <a:prstGeom prst="flowChartInputOutput">
            <a:avLst/>
          </a:prstGeom>
          <a:solidFill>
            <a:srgbClr val="979B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Блок-схема: данные 43"/>
          <p:cNvSpPr/>
          <p:nvPr/>
        </p:nvSpPr>
        <p:spPr>
          <a:xfrm rot="228285">
            <a:off x="5264538" y="391142"/>
            <a:ext cx="324020" cy="826378"/>
          </a:xfrm>
          <a:prstGeom prst="flowChartInputOutput">
            <a:avLst/>
          </a:prstGeom>
          <a:solidFill>
            <a:srgbClr val="979B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752" y="268009"/>
            <a:ext cx="770247" cy="107264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087" y="3559488"/>
            <a:ext cx="693128" cy="69312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486093" y="3428999"/>
            <a:ext cx="57076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Рейтинг ОНФ по вовлечению граждан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627137" y="4383106"/>
            <a:ext cx="54255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качество работы межведомственных и муниципальных общественных комиссий. 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информационная открытость и количество просветительских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мероприятий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непосредственно работа с заявками граждан о включении их дворов и общественных зон в муниципальные программы благоустройства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51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Student, Typing, Keyboard, Text, Startup, Peo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35" r="32346"/>
          <a:stretch>
            <a:fillRect/>
          </a:stretch>
        </p:blipFill>
        <p:spPr bwMode="auto">
          <a:xfrm>
            <a:off x="7416801" y="0"/>
            <a:ext cx="4775198" cy="6858000"/>
          </a:xfrm>
          <a:custGeom>
            <a:avLst/>
            <a:gdLst>
              <a:gd name="connsiteX0" fmla="*/ 0 w 4775198"/>
              <a:gd name="connsiteY0" fmla="*/ 0 h 6858000"/>
              <a:gd name="connsiteX1" fmla="*/ 4775198 w 4775198"/>
              <a:gd name="connsiteY1" fmla="*/ 0 h 6858000"/>
              <a:gd name="connsiteX2" fmla="*/ 4775198 w 4775198"/>
              <a:gd name="connsiteY2" fmla="*/ 6858000 h 6858000"/>
              <a:gd name="connsiteX3" fmla="*/ 955040 w 477519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75198" h="6858000">
                <a:moveTo>
                  <a:pt x="0" y="0"/>
                </a:moveTo>
                <a:lnTo>
                  <a:pt x="4775198" y="0"/>
                </a:lnTo>
                <a:lnTo>
                  <a:pt x="4775198" y="6858000"/>
                </a:lnTo>
                <a:lnTo>
                  <a:pt x="95504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Блок-схема: ручной ввод 3"/>
          <p:cNvSpPr/>
          <p:nvPr/>
        </p:nvSpPr>
        <p:spPr>
          <a:xfrm rot="5400000" flipH="1" flipV="1">
            <a:off x="6375400" y="1041399"/>
            <a:ext cx="6858001" cy="4775197"/>
          </a:xfrm>
          <a:prstGeom prst="flowChartManualInput">
            <a:avLst/>
          </a:prstGeom>
          <a:solidFill>
            <a:srgbClr val="01559D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612083" y="2402273"/>
            <a:ext cx="4579917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ru-RU" sz="4000" b="1" dirty="0" smtClean="0">
                <a:solidFill>
                  <a:schemeClr val="bg1"/>
                </a:solidFill>
              </a:rPr>
              <a:t>Центр компетенций по вопросам городской </a:t>
            </a:r>
          </a:p>
          <a:p>
            <a:pPr algn="r"/>
            <a:r>
              <a:rPr lang="ru-RU" sz="4000" b="1" dirty="0" smtClean="0">
                <a:solidFill>
                  <a:schemeClr val="bg1"/>
                </a:solidFill>
              </a:rPr>
              <a:t>среды</a:t>
            </a:r>
            <a:endParaRPr lang="ru-RU" sz="3600" b="1" dirty="0" smtClean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427" y="387893"/>
            <a:ext cx="1800000" cy="1800000"/>
          </a:xfrm>
          <a:prstGeom prst="rect">
            <a:avLst/>
          </a:prstGeom>
        </p:spPr>
      </p:pic>
      <p:sp>
        <p:nvSpPr>
          <p:cNvPr id="16" name="Блок-схема: данные 15"/>
          <p:cNvSpPr/>
          <p:nvPr/>
        </p:nvSpPr>
        <p:spPr>
          <a:xfrm rot="20871023">
            <a:off x="8120673" y="5629019"/>
            <a:ext cx="324020" cy="826378"/>
          </a:xfrm>
          <a:prstGeom prst="flowChartInputOutput">
            <a:avLst/>
          </a:prstGeom>
          <a:solidFill>
            <a:srgbClr val="979B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данные 16"/>
          <p:cNvSpPr/>
          <p:nvPr/>
        </p:nvSpPr>
        <p:spPr>
          <a:xfrm rot="20871023">
            <a:off x="7362650" y="223854"/>
            <a:ext cx="324020" cy="826378"/>
          </a:xfrm>
          <a:prstGeom prst="flowChartInputOutput">
            <a:avLst/>
          </a:prstGeom>
          <a:solidFill>
            <a:srgbClr val="979B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046377" y="1017278"/>
            <a:ext cx="64951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dirty="0" smtClean="0"/>
              <a:t>Структура </a:t>
            </a:r>
            <a:r>
              <a:rPr lang="ru-RU" dirty="0"/>
              <a:t>будет работать во взаимодействии с Минстроем России, центром компетенций по вопросам городской среды профильного министерства, территориальными органами исполнительной власти и местного самоуправления муниципальных </a:t>
            </a:r>
            <a:r>
              <a:rPr lang="ru-RU" dirty="0" smtClean="0"/>
              <a:t>образований, </a:t>
            </a:r>
            <a:r>
              <a:rPr lang="ru-RU" dirty="0"/>
              <a:t>общественными и волонтёрскими объединениями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3" y="1230041"/>
            <a:ext cx="863746" cy="863746"/>
          </a:xfrm>
          <a:prstGeom prst="rect">
            <a:avLst/>
          </a:prstGeom>
        </p:spPr>
      </p:pic>
      <p:sp>
        <p:nvSpPr>
          <p:cNvPr id="28" name="Заголовок 1"/>
          <p:cNvSpPr txBox="1">
            <a:spLocks/>
          </p:cNvSpPr>
          <p:nvPr/>
        </p:nvSpPr>
        <p:spPr>
          <a:xfrm>
            <a:off x="6671144" y="1059424"/>
            <a:ext cx="228918" cy="341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1600" dirty="0" smtClean="0">
                <a:solidFill>
                  <a:srgbClr val="E5322D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674004" y="3602601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В спектр основных задач РЦК </a:t>
            </a:r>
            <a:r>
              <a:rPr lang="ru-RU" dirty="0" smtClean="0"/>
              <a:t>входит: </a:t>
            </a:r>
          </a:p>
          <a:p>
            <a:r>
              <a:rPr lang="ru-RU" dirty="0" smtClean="0"/>
              <a:t>проектное</a:t>
            </a:r>
            <a:r>
              <a:rPr lang="ru-RU" dirty="0"/>
              <a:t>, экспертное, методическое и информационное сопровождение муниципальных образований автономного округа по вопросам реализации мероприятий приоритетного проекта, развитие волонтерского движения наряду с привлечением граждан, общественных объединений и представителей средств массовой информации в сфере благоустройства.</a:t>
            </a:r>
            <a:endParaRPr lang="ru-RU" b="0" i="1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13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1710</TotalTime>
  <Words>1349</Words>
  <Application>Microsoft Office PowerPoint</Application>
  <PresentationFormat>Произвольный</PresentationFormat>
  <Paragraphs>160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AKozlov</cp:lastModifiedBy>
  <cp:revision>105</cp:revision>
  <dcterms:created xsi:type="dcterms:W3CDTF">2019-02-24T13:33:50Z</dcterms:created>
  <dcterms:modified xsi:type="dcterms:W3CDTF">2019-08-14T16:35:29Z</dcterms:modified>
</cp:coreProperties>
</file>