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5F0-96FF-4F22-8715-5AAEE10BD377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57B2-11E5-48BE-846E-20CA30B0B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952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5F0-96FF-4F22-8715-5AAEE10BD377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57B2-11E5-48BE-846E-20CA30B0B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91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5F0-96FF-4F22-8715-5AAEE10BD377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57B2-11E5-48BE-846E-20CA30B0B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5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5F0-96FF-4F22-8715-5AAEE10BD377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57B2-11E5-48BE-846E-20CA30B0B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040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5F0-96FF-4F22-8715-5AAEE10BD377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57B2-11E5-48BE-846E-20CA30B0B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00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5F0-96FF-4F22-8715-5AAEE10BD377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57B2-11E5-48BE-846E-20CA30B0B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29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5F0-96FF-4F22-8715-5AAEE10BD377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57B2-11E5-48BE-846E-20CA30B0B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53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5F0-96FF-4F22-8715-5AAEE10BD377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57B2-11E5-48BE-846E-20CA30B0B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11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5F0-96FF-4F22-8715-5AAEE10BD377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57B2-11E5-48BE-846E-20CA30B0B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47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5F0-96FF-4F22-8715-5AAEE10BD377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57B2-11E5-48BE-846E-20CA30B0B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526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5F0-96FF-4F22-8715-5AAEE10BD377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57B2-11E5-48BE-846E-20CA30B0B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809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5F5F0-96FF-4F22-8715-5AAEE10BD377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E57B2-11E5-48BE-846E-20CA30B0B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69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ОБЕСПЕЧЕНИЕ ЖИЛЬЕМ ГРАЖДАН С НИЗКИМИ ДОХОДАМИ – ПРОБЛЕМЫ И РЕШЕНИЯ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Светлана </a:t>
            </a:r>
            <a:r>
              <a:rPr lang="ru-RU" b="1" dirty="0" err="1"/>
              <a:t>Разворотнева</a:t>
            </a:r>
            <a:r>
              <a:rPr lang="ru-RU" b="1" dirty="0"/>
              <a:t>, Председатель Комиссии по ЖКХ, </a:t>
            </a:r>
            <a:r>
              <a:rPr lang="ru-RU" b="1" dirty="0" err="1"/>
              <a:t>сроительству</a:t>
            </a:r>
            <a:r>
              <a:rPr lang="ru-RU" b="1" dirty="0"/>
              <a:t> и дорогам ОПРФ , заместитель Председателя Общественного совета при Минстрое РФ, исполнительный директор НП «ЖКХ Контроль»</a:t>
            </a:r>
          </a:p>
        </p:txBody>
      </p:sp>
    </p:spTree>
    <p:extLst>
      <p:ext uri="{BB962C8B-B14F-4D97-AF65-F5344CB8AC3E}">
        <p14:creationId xmlns:p14="http://schemas.microsoft.com/office/powerpoint/2010/main" val="712086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ПРОБЛЕМА ОБЕСПЕЧЕНИЯ ЖИЛЬЕМ ГРАЖДАН С НИЗКИМИ ДОХОДАМИ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u="sng" dirty="0"/>
              <a:t>Национальная цель</a:t>
            </a:r>
            <a:r>
              <a:rPr lang="ru-RU" dirty="0"/>
              <a:t>: улучшение жилищных условий не менее 5 миллионов семей ежегодно </a:t>
            </a:r>
          </a:p>
          <a:p>
            <a:pPr marL="0" indent="0">
              <a:buNone/>
            </a:pPr>
            <a:r>
              <a:rPr lang="ru-RU" b="1" u="sng" dirty="0"/>
              <a:t>Приоритетный инструмент реализации национальных целей - ипотека</a:t>
            </a:r>
          </a:p>
          <a:p>
            <a:pPr marL="0" indent="0">
              <a:buNone/>
            </a:pPr>
            <a:endParaRPr lang="ru-RU" b="1" u="sng" dirty="0"/>
          </a:p>
          <a:p>
            <a:pPr marL="0" indent="0">
              <a:buNone/>
            </a:pPr>
            <a:r>
              <a:rPr lang="ru-RU" b="1" u="sng" dirty="0"/>
              <a:t>Проблема:  </a:t>
            </a:r>
            <a:r>
              <a:rPr lang="ru-RU" dirty="0"/>
              <a:t>Только 35% российских семей могут позволить себе ипотеку при покупке квартир из расчета 18 кв. м жилой площади на человека. (Доклад о жилищном строительстве, Центробанка,  2019 год)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 настоящее время государством накоплены обязательства по обеспечению жильем более чем 4 млн семей в рамках отдельных программ, из них – не менее 2,4 млн очередников (средний срок ожидания – 20 лет).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666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НЕЭФФЕКТИВНОСТЬ ГОСПОЛИТИКИ ПО ОБЕСПЕЧЕНИЮ ЖИЛЬЕМ</a:t>
            </a:r>
            <a:br>
              <a:rPr lang="ru-RU" sz="3600" b="1" dirty="0">
                <a:solidFill>
                  <a:srgbClr val="FF0000"/>
                </a:solidFill>
              </a:rPr>
            </a:b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/>
              <a:t>Недостаточно прозрачная система учета граждан, нуждающихся в улучшении жилищных условий: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Отсутствует единый порядок обеспечения жильем граждан льготных категорий.  Только на федеральном уровне 140 категорий граждан, которые могут рассчитывать на помощь государства на основании 46 НПА. </a:t>
            </a:r>
          </a:p>
          <a:p>
            <a:r>
              <a:rPr lang="ru-RU" dirty="0"/>
              <a:t>Дополнительные списки – на уровне регионов и муниципалитетов. </a:t>
            </a:r>
          </a:p>
          <a:p>
            <a:r>
              <a:rPr lang="ru-RU" dirty="0"/>
              <a:t>Граждане могут быть поставлены на учет по всем основаниям одновременно или без постановки на учет.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4924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НЕЭФФЕКТИВНОСТЬ ГОСПОЛИТИКИ ПО ОБЕСПЕЧЕНИЮ ЖИЛЬЕМ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Предоставление жилья в наем – наиболее распространенная форма защиты жилищных прав граждан во всем мире. </a:t>
            </a:r>
          </a:p>
          <a:p>
            <a:pPr marL="0" indent="0">
              <a:buNone/>
            </a:pPr>
            <a:r>
              <a:rPr lang="ru-RU" dirty="0"/>
              <a:t>Проблемы России:</a:t>
            </a:r>
          </a:p>
          <a:p>
            <a:pPr lvl="0"/>
            <a:r>
              <a:rPr lang="ru-RU" dirty="0"/>
              <a:t>Низкая доля наемного - менее 10 %. (В Германии она составляет 57 %, в Нидерландах – 43,5 %, в Дании и Австрии – 42 %.). </a:t>
            </a:r>
          </a:p>
          <a:p>
            <a:pPr lvl="0"/>
            <a:r>
              <a:rPr lang="ru-RU" dirty="0"/>
              <a:t>Раздробленность социального жилищного фонда (Только в ЖКХ РФ – 9 категорий наемного жилья. Каждая из категорий – для обеспечения жильем отдельной категории, уникальные условия договора для каждой категории).</a:t>
            </a:r>
          </a:p>
          <a:p>
            <a:pPr lvl="0"/>
            <a:r>
              <a:rPr lang="ru-RU" dirty="0"/>
              <a:t>Неэффективность самого массового института – социального найма (бессрочный, оплата не зависит от доходов, право на приватизацию). В итоге – постоянное сокращение жилищного фонда для </a:t>
            </a:r>
            <a:r>
              <a:rPr lang="ru-RU" dirty="0" err="1"/>
              <a:t>соцнайма</a:t>
            </a:r>
            <a:r>
              <a:rPr lang="ru-RU" dirty="0"/>
              <a:t>, отсутствие возможности помощь нуждающимся. </a:t>
            </a:r>
          </a:p>
          <a:p>
            <a:pPr lvl="0"/>
            <a:r>
              <a:rPr lang="ru-RU" dirty="0"/>
              <a:t>Низкая информированность граждан о наличии помещений, предоставляемых по договору социального найма в конкретном муниципальном образовании.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4111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ПРЕДЛАГАЕМЫЕ РЕШЕНИЯ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b="1" dirty="0"/>
              <a:t>Создание на федеральном уровне единой системы персонифицированного учета граждан</a:t>
            </a:r>
            <a:r>
              <a:rPr lang="ru-RU" dirty="0"/>
              <a:t>, нуждающихся в жилищной поддержке.  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Отказ от множества разновидностей жилищного фонда, предназначенного для предоставления гражданам на условиях найма и </a:t>
            </a:r>
            <a:r>
              <a:rPr lang="ru-RU" b="1" dirty="0"/>
              <a:t>введение единого понятия «социального жилищного фонда»</a:t>
            </a:r>
            <a:r>
              <a:rPr lang="ru-RU" dirty="0"/>
              <a:t>, не подлежащего приватизации и предоставляемых по договору найма всем категориям граждан, состоящим на жилищном учете по унифицированным типовым договорам по расценкам, установленным на уровне субъекта РФ.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/>
              <a:t>Расширение способов формирования социального жилищного фонда</a:t>
            </a:r>
          </a:p>
          <a:p>
            <a:pPr lvl="1"/>
            <a:r>
              <a:rPr lang="ru-RU" sz="2800" dirty="0"/>
              <a:t>строительство, покупка и аренда </a:t>
            </a:r>
          </a:p>
          <a:p>
            <a:pPr lvl="1"/>
            <a:r>
              <a:rPr lang="ru-RU" sz="2800" dirty="0"/>
              <a:t>передача в доверительное управление муниципального, регионального и федерального жилфонда, а также частного жилищного фонда, </a:t>
            </a:r>
          </a:p>
          <a:p>
            <a:pPr lvl="1"/>
            <a:r>
              <a:rPr lang="ru-RU" sz="2800" dirty="0"/>
              <a:t>Наемные дома и отдельные помещения в МКД и ИЖС</a:t>
            </a:r>
          </a:p>
        </p:txBody>
      </p:sp>
    </p:spTree>
    <p:extLst>
      <p:ext uri="{BB962C8B-B14F-4D97-AF65-F5344CB8AC3E}">
        <p14:creationId xmlns:p14="http://schemas.microsoft.com/office/powerpoint/2010/main" val="2917415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ПРЕДЛАГАЕМЫЕ РЕШЕНИЯ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ru-RU" dirty="0"/>
              <a:t>4. Создание на федеральном уровне </a:t>
            </a:r>
            <a:r>
              <a:rPr lang="ru-RU" b="1" dirty="0"/>
              <a:t>единой системы учета всех помещений социального жилищного фонда</a:t>
            </a:r>
            <a:r>
              <a:rPr lang="ru-RU" dirty="0"/>
              <a:t>, публикация реестра в открытом доступе.</a:t>
            </a:r>
          </a:p>
          <a:p>
            <a:pPr marL="0" indent="0">
              <a:buNone/>
            </a:pPr>
            <a:r>
              <a:rPr lang="ru-RU" dirty="0"/>
              <a:t>5. Создание на уровне субъектов </a:t>
            </a:r>
            <a:r>
              <a:rPr lang="ru-RU" b="1" dirty="0"/>
              <a:t>региональных жилищных корпораций, осуществляющих работу по формированию и управлению социальным жилищным фондом</a:t>
            </a:r>
            <a:r>
              <a:rPr lang="ru-RU" dirty="0"/>
              <a:t>. </a:t>
            </a:r>
          </a:p>
          <a:p>
            <a:pPr marL="0" lvl="0" indent="0">
              <a:buNone/>
            </a:pPr>
            <a:r>
              <a:rPr lang="ru-RU" dirty="0"/>
              <a:t>6. Введение нового инструмента социальной поддержки граждан с низкими доходами – </a:t>
            </a:r>
            <a:r>
              <a:rPr lang="ru-RU" b="1" dirty="0"/>
              <a:t>субсидии на наем жилого помещения</a:t>
            </a:r>
            <a:r>
              <a:rPr lang="ru-RU" dirty="0"/>
              <a:t>, выплачиваемой в случае, если плата за наем жилого помещения превышает предельную долю расходов семьи на наем помещения. (рассчитывается на основании предельной стоимости найма 1 </a:t>
            </a:r>
            <a:r>
              <a:rPr lang="ru-RU" dirty="0" err="1"/>
              <a:t>кв.метра</a:t>
            </a:r>
            <a:r>
              <a:rPr lang="ru-RU" dirty="0"/>
              <a:t>, установленного субъектом РФ и нормы предоставления жилья для граждан, нуждающихся в улучшении жилищных условий, установленной Правительством РФ)</a:t>
            </a:r>
          </a:p>
          <a:p>
            <a:pPr marL="0" indent="0">
              <a:buNone/>
            </a:pPr>
            <a:endParaRPr lang="ru-RU" dirty="0"/>
          </a:p>
          <a:p>
            <a:pPr marL="0" lv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6125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СОЦИАЛЬНЫЙ ЭФФЕКТ ПРИНЯТИЯ ЗАКОНОПРОЕКТА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Сокращение сроков обеспечения жильем нуждающихся</a:t>
            </a:r>
          </a:p>
          <a:p>
            <a:r>
              <a:rPr lang="ru-RU" dirty="0"/>
              <a:t>Повышение адресности предоставления поддержи</a:t>
            </a:r>
          </a:p>
          <a:p>
            <a:r>
              <a:rPr lang="ru-RU" dirty="0"/>
              <a:t>Повышение прозрачности в сфере жилищного учета и предоставления жилья</a:t>
            </a:r>
          </a:p>
          <a:p>
            <a:r>
              <a:rPr lang="ru-RU" dirty="0"/>
              <a:t>Оптимизация бюджетных расходов (за счет единой системы учета и обеспечения жильем)</a:t>
            </a:r>
          </a:p>
          <a:p>
            <a:r>
              <a:rPr lang="ru-RU" dirty="0"/>
              <a:t>Повышение заинтересованности инвесторов в строительстве социального жилищного фонда, так как экономически обоснованная плата за </a:t>
            </a:r>
            <a:r>
              <a:rPr lang="ru-RU" dirty="0" err="1"/>
              <a:t>найм</a:t>
            </a:r>
            <a:r>
              <a:rPr lang="ru-RU" dirty="0"/>
              <a:t> сократит срок окупаемости проекта. </a:t>
            </a:r>
          </a:p>
          <a:p>
            <a:r>
              <a:rPr lang="ru-RU" dirty="0"/>
              <a:t>Введение такого института как «региональная жилищная корпорация» позволит создать на региональном уровне полноценные институты развития, позволяющие наращивать и эффективно управлять социальным жилищным фондом. </a:t>
            </a:r>
          </a:p>
        </p:txBody>
      </p:sp>
    </p:spTree>
    <p:extLst>
      <p:ext uri="{BB962C8B-B14F-4D97-AF65-F5344CB8AC3E}">
        <p14:creationId xmlns:p14="http://schemas.microsoft.com/office/powerpoint/2010/main" val="1530317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3920</TotalTime>
  <Words>555</Words>
  <Application>Microsoft Office PowerPoint</Application>
  <PresentationFormat>Широкоэкранный</PresentationFormat>
  <Paragraphs>42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ОБЕСПЕЧЕНИЕ ЖИЛЬЕМ ГРАЖДАН С НИЗКИМИ ДОХОДАМИ – ПРОБЛЕМЫ И РЕШЕНИЯ</vt:lpstr>
      <vt:lpstr>ПРОБЛЕМА ОБЕСПЕЧЕНИЯ ЖИЛЬЕМ ГРАЖДАН С НИЗКИМИ ДОХОДАМИ </vt:lpstr>
      <vt:lpstr>НЕЭФФЕКТИВНОСТЬ ГОСПОЛИТИКИ ПО ОБЕСПЕЧЕНИЮ ЖИЛЬЕМ </vt:lpstr>
      <vt:lpstr>НЕЭФФЕКТИВНОСТЬ ГОСПОЛИТИКИ ПО ОБЕСПЕЧЕНИЮ ЖИЛЬЕМ</vt:lpstr>
      <vt:lpstr>ПРЕДЛАГАЕМЫЕ РЕШЕНИЯ</vt:lpstr>
      <vt:lpstr>ПРЕДЛАГАЕМЫЕ РЕШЕНИЯ</vt:lpstr>
      <vt:lpstr>СОЦИАЛЬНЫЙ ЭФФЕКТ ПРИНЯТИЯ ЗАКОНОПРОЕКТА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ЖИЛЬЕМ ГРАЖДАН С НИЗКИМИ ДОХОДАМИ – ПРОБЛЕМЫ И РЕШЕНИЯ</dc:title>
  <dc:creator>Сохранов</dc:creator>
  <cp:lastModifiedBy>Пользователь</cp:lastModifiedBy>
  <cp:revision>11</cp:revision>
  <dcterms:created xsi:type="dcterms:W3CDTF">2020-09-04T14:00:34Z</dcterms:created>
  <dcterms:modified xsi:type="dcterms:W3CDTF">2021-03-10T13:33:10Z</dcterms:modified>
</cp:coreProperties>
</file>