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5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20104100" cy="11309350"/>
  <p:notesSz cx="20104100" cy="113093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672" y="-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78021" y="567318"/>
            <a:ext cx="17548056" cy="1010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373134" y="3957658"/>
            <a:ext cx="1357829" cy="20367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263"/>
                </a:lnTo>
                <a:lnTo>
                  <a:pt x="20104100" y="11309263"/>
                </a:lnTo>
                <a:lnTo>
                  <a:pt x="20104100" y="0"/>
                </a:lnTo>
                <a:close/>
              </a:path>
            </a:pathLst>
          </a:custGeom>
          <a:solidFill>
            <a:srgbClr val="3993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40362" y="4083243"/>
            <a:ext cx="10888288" cy="22974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lang="ru-RU" sz="4950" spc="-15" dirty="0">
                <a:solidFill>
                  <a:srgbClr val="FFFFFF"/>
                </a:solidFill>
              </a:rPr>
              <a:t>Электронный Дом – </a:t>
            </a:r>
            <a:br>
              <a:rPr lang="ru-RU" sz="4950" spc="-15" dirty="0">
                <a:solidFill>
                  <a:srgbClr val="FFFFFF"/>
                </a:solidFill>
              </a:rPr>
            </a:br>
            <a:r>
              <a:rPr lang="ru-RU" sz="4950" spc="-15" dirty="0">
                <a:solidFill>
                  <a:srgbClr val="FFFFFF"/>
                </a:solidFill>
              </a:rPr>
              <a:t>Система взаимодействия жителей </a:t>
            </a:r>
            <a:r>
              <a:rPr lang="ru-RU" sz="4950" spc="-15" dirty="0" err="1">
                <a:solidFill>
                  <a:srgbClr val="FFFFFF"/>
                </a:solidFill>
              </a:rPr>
              <a:t>МногоКвартирных</a:t>
            </a:r>
            <a:r>
              <a:rPr lang="ru-RU" sz="4950" spc="-15" dirty="0">
                <a:solidFill>
                  <a:srgbClr val="FFFFFF"/>
                </a:solidFill>
              </a:rPr>
              <a:t> Домов</a:t>
            </a:r>
            <a:endParaRPr sz="4950" dirty="0"/>
          </a:p>
        </p:txBody>
      </p:sp>
      <p:sp>
        <p:nvSpPr>
          <p:cNvPr id="5" name="object 5"/>
          <p:cNvSpPr txBox="1"/>
          <p:nvPr/>
        </p:nvSpPr>
        <p:spPr>
          <a:xfrm>
            <a:off x="2442666" y="9176662"/>
            <a:ext cx="4795520" cy="10752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Иванов</a:t>
            </a:r>
            <a:r>
              <a:rPr sz="2300" spc="3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sz="2300" spc="-40" dirty="0">
                <a:solidFill>
                  <a:srgbClr val="FFFFFF"/>
                </a:solidFill>
                <a:latin typeface="Microsoft Sans Serif"/>
                <a:cs typeface="Microsoft Sans Serif"/>
              </a:rPr>
              <a:t>Денис,</a:t>
            </a:r>
            <a:r>
              <a:rPr sz="2300" spc="20" dirty="0">
                <a:solidFill>
                  <a:srgbClr val="FFFFFF"/>
                </a:solidFill>
                <a:latin typeface="Microsoft Sans Serif"/>
                <a:cs typeface="Microsoft Sans Serif"/>
              </a:rPr>
              <a:t> </a:t>
            </a:r>
            <a:r>
              <a:rPr lang="ru-RU" sz="23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руководитель «Электронный дом», ДИТ</a:t>
            </a:r>
            <a:br>
              <a:rPr lang="ru-RU" sz="23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</a:br>
            <a:r>
              <a:rPr lang="en-US" sz="23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ivanovdv@it.mos.ru</a:t>
            </a:r>
            <a:endParaRPr sz="2300" dirty="0">
              <a:latin typeface="Microsoft Sans Serif"/>
              <a:cs typeface="Microsoft Sans Serif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220819" y="3279686"/>
            <a:ext cx="9486900" cy="7421880"/>
            <a:chOff x="9220819" y="3279686"/>
            <a:chExt cx="9486900" cy="7421880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96079" y="3279686"/>
              <a:ext cx="3811326" cy="5937363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20819" y="5951185"/>
              <a:ext cx="8464354" cy="4749890"/>
            </a:xfrm>
            <a:prstGeom prst="rect">
              <a:avLst/>
            </a:prstGeom>
          </p:spPr>
        </p:pic>
      </p:grp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402756" y="606930"/>
            <a:ext cx="972596" cy="1485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6A30EB-EEBF-445B-98BA-D58790224B85}"/>
              </a:ext>
            </a:extLst>
          </p:cNvPr>
          <p:cNvSpPr txBox="1"/>
          <p:nvPr/>
        </p:nvSpPr>
        <p:spPr>
          <a:xfrm rot="20090744">
            <a:off x="721465" y="1558693"/>
            <a:ext cx="3348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C000"/>
                </a:solidFill>
              </a:rPr>
              <a:t>27 тыс. подключенных домов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82337A-5EED-484E-B61B-6683994D8BA3}"/>
              </a:ext>
            </a:extLst>
          </p:cNvPr>
          <p:cNvSpPr txBox="1"/>
          <p:nvPr/>
        </p:nvSpPr>
        <p:spPr>
          <a:xfrm rot="560673">
            <a:off x="12111664" y="2402523"/>
            <a:ext cx="3348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92D050"/>
                </a:solidFill>
              </a:rPr>
              <a:t>100</a:t>
            </a:r>
            <a:r>
              <a:rPr lang="ru-RU" sz="3600" b="1" dirty="0">
                <a:solidFill>
                  <a:srgbClr val="92D050"/>
                </a:solidFill>
              </a:rPr>
              <a:t> тыс. скаченных </a:t>
            </a:r>
            <a:r>
              <a:rPr lang="ru-RU" sz="3600" b="1" dirty="0" err="1">
                <a:solidFill>
                  <a:srgbClr val="92D050"/>
                </a:solidFill>
              </a:rPr>
              <a:t>моб.прилож</a:t>
            </a:r>
            <a:r>
              <a:rPr lang="ru-RU" sz="3600" b="1" dirty="0">
                <a:solidFill>
                  <a:srgbClr val="92D050"/>
                </a:solidFill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42E40E-1B64-480D-B26D-0BF5083EE790}"/>
              </a:ext>
            </a:extLst>
          </p:cNvPr>
          <p:cNvSpPr txBox="1"/>
          <p:nvPr/>
        </p:nvSpPr>
        <p:spPr>
          <a:xfrm rot="21304844">
            <a:off x="5079879" y="7009083"/>
            <a:ext cx="33482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Проведено более 1000 ОСС и опросов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65242" y="659976"/>
            <a:ext cx="848254" cy="127309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5280FF7C-7D81-442E-A0BA-6CF4AB1685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651" y="1082675"/>
            <a:ext cx="4592797" cy="9944404"/>
          </a:xfrm>
          <a:prstGeom prst="rect">
            <a:avLst/>
          </a:prstGeom>
        </p:spPr>
      </p:pic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DFD3012-4102-48F6-A16E-AD3C474315FA}"/>
              </a:ext>
            </a:extLst>
          </p:cNvPr>
          <p:cNvCxnSpPr/>
          <p:nvPr/>
        </p:nvCxnSpPr>
        <p:spPr>
          <a:xfrm>
            <a:off x="5708650" y="3521075"/>
            <a:ext cx="2971800" cy="17526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CC336F5-D6C1-4B3F-A0E6-9ABC84BFB6B6}"/>
              </a:ext>
            </a:extLst>
          </p:cNvPr>
          <p:cNvSpPr txBox="1"/>
          <p:nvPr/>
        </p:nvSpPr>
        <p:spPr>
          <a:xfrm>
            <a:off x="3792101" y="287474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Новости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405A2EBB-0A96-44EE-AA59-D1F74D5BC0DF}"/>
              </a:ext>
            </a:extLst>
          </p:cNvPr>
          <p:cNvCxnSpPr/>
          <p:nvPr/>
        </p:nvCxnSpPr>
        <p:spPr>
          <a:xfrm>
            <a:off x="5696857" y="5198311"/>
            <a:ext cx="2971800" cy="17526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9FA59B5-1353-4845-B228-1E01868EA869}"/>
              </a:ext>
            </a:extLst>
          </p:cNvPr>
          <p:cNvSpPr txBox="1"/>
          <p:nvPr/>
        </p:nvSpPr>
        <p:spPr>
          <a:xfrm>
            <a:off x="2789708" y="455198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База знаний по услугам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76593A74-159F-4E7F-90B3-86748042AB64}"/>
              </a:ext>
            </a:extLst>
          </p:cNvPr>
          <p:cNvCxnSpPr>
            <a:cxnSpLocks/>
          </p:cNvCxnSpPr>
          <p:nvPr/>
        </p:nvCxnSpPr>
        <p:spPr>
          <a:xfrm>
            <a:off x="5480050" y="7864475"/>
            <a:ext cx="3200400" cy="586007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5E8B941-5633-430C-9ACC-4BAC914BA5BD}"/>
              </a:ext>
            </a:extLst>
          </p:cNvPr>
          <p:cNvSpPr txBox="1"/>
          <p:nvPr/>
        </p:nvSpPr>
        <p:spPr>
          <a:xfrm>
            <a:off x="1822450" y="6564667"/>
            <a:ext cx="365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Информация по произведенным платежам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7772BAE1-2EDA-415C-890D-F0C687496A73}"/>
              </a:ext>
            </a:extLst>
          </p:cNvPr>
          <p:cNvCxnSpPr>
            <a:cxnSpLocks/>
          </p:cNvCxnSpPr>
          <p:nvPr/>
        </p:nvCxnSpPr>
        <p:spPr>
          <a:xfrm>
            <a:off x="5327650" y="9131351"/>
            <a:ext cx="3312886" cy="55900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508D8BC2-5E99-45BE-9FED-177F8E991570}"/>
              </a:ext>
            </a:extLst>
          </p:cNvPr>
          <p:cNvSpPr txBox="1"/>
          <p:nvPr/>
        </p:nvSpPr>
        <p:spPr>
          <a:xfrm>
            <a:off x="2474022" y="8486819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Объявления по МКД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2257D2E5-10BE-4C48-B48E-B16B6B50682B}"/>
              </a:ext>
            </a:extLst>
          </p:cNvPr>
          <p:cNvCxnSpPr>
            <a:cxnSpLocks/>
          </p:cNvCxnSpPr>
          <p:nvPr/>
        </p:nvCxnSpPr>
        <p:spPr>
          <a:xfrm flipH="1">
            <a:off x="11271251" y="4054475"/>
            <a:ext cx="2816444" cy="1219200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4033125-60A7-4783-990E-1CEADEAE2CF8}"/>
              </a:ext>
            </a:extLst>
          </p:cNvPr>
          <p:cNvSpPr txBox="1"/>
          <p:nvPr/>
        </p:nvSpPr>
        <p:spPr>
          <a:xfrm>
            <a:off x="14330798" y="3197046"/>
            <a:ext cx="3341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Проведение ОСС и Опросов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B87EAF5C-4A18-4445-934D-4520D45282B1}"/>
              </a:ext>
            </a:extLst>
          </p:cNvPr>
          <p:cNvCxnSpPr>
            <a:cxnSpLocks/>
          </p:cNvCxnSpPr>
          <p:nvPr/>
        </p:nvCxnSpPr>
        <p:spPr>
          <a:xfrm flipH="1">
            <a:off x="11271251" y="5752309"/>
            <a:ext cx="2816444" cy="74555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D32F323-B9FE-4D9C-8B26-A019D27392A6}"/>
              </a:ext>
            </a:extLst>
          </p:cNvPr>
          <p:cNvSpPr txBox="1"/>
          <p:nvPr/>
        </p:nvSpPr>
        <p:spPr>
          <a:xfrm>
            <a:off x="14330798" y="5061181"/>
            <a:ext cx="3493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Заявки ЕДЦ и НГ</a:t>
            </a:r>
          </a:p>
        </p:txBody>
      </p:sp>
      <p:cxnSp>
        <p:nvCxnSpPr>
          <p:cNvPr id="32" name="Прямая со стрелкой 31">
            <a:extLst>
              <a:ext uri="{FF2B5EF4-FFF2-40B4-BE49-F238E27FC236}">
                <a16:creationId xmlns:a16="http://schemas.microsoft.com/office/drawing/2014/main" id="{5C8F067A-0C3C-4A23-B9E0-AEFDB1366A02}"/>
              </a:ext>
            </a:extLst>
          </p:cNvPr>
          <p:cNvCxnSpPr>
            <a:cxnSpLocks/>
          </p:cNvCxnSpPr>
          <p:nvPr/>
        </p:nvCxnSpPr>
        <p:spPr>
          <a:xfrm flipH="1">
            <a:off x="11308445" y="7559675"/>
            <a:ext cx="2779250" cy="840451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6794F9D-4631-4058-9CC4-5C6F0B215EE1}"/>
              </a:ext>
            </a:extLst>
          </p:cNvPr>
          <p:cNvSpPr txBox="1"/>
          <p:nvPr/>
        </p:nvSpPr>
        <p:spPr>
          <a:xfrm>
            <a:off x="14346219" y="6957149"/>
            <a:ext cx="42182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Внесение данных по приборам учета</a:t>
            </a:r>
          </a:p>
        </p:txBody>
      </p: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9D5C80E0-F1D6-481F-8CE2-1D2B1FA47B3F}"/>
              </a:ext>
            </a:extLst>
          </p:cNvPr>
          <p:cNvCxnSpPr>
            <a:cxnSpLocks/>
          </p:cNvCxnSpPr>
          <p:nvPr/>
        </p:nvCxnSpPr>
        <p:spPr>
          <a:xfrm flipH="1">
            <a:off x="11259458" y="9293377"/>
            <a:ext cx="2828237" cy="588785"/>
          </a:xfrm>
          <a:prstGeom prst="straightConnector1">
            <a:avLst/>
          </a:prstGeom>
          <a:ln w="3810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E4E2E40-1CC7-4C1A-A7CA-3AD6AC06CF19}"/>
              </a:ext>
            </a:extLst>
          </p:cNvPr>
          <p:cNvSpPr txBox="1"/>
          <p:nvPr/>
        </p:nvSpPr>
        <p:spPr>
          <a:xfrm>
            <a:off x="14330798" y="8844229"/>
            <a:ext cx="4218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Чат с соседом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75EBD3-BF3E-4080-A336-DA8C900D3C00}"/>
              </a:ext>
            </a:extLst>
          </p:cNvPr>
          <p:cNvSpPr txBox="1"/>
          <p:nvPr/>
        </p:nvSpPr>
        <p:spPr>
          <a:xfrm>
            <a:off x="2083951" y="985192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Информация по дому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F61B3C-910C-4872-BFBA-B86A43810456}"/>
              </a:ext>
            </a:extLst>
          </p:cNvPr>
          <p:cNvSpPr txBox="1"/>
          <p:nvPr/>
        </p:nvSpPr>
        <p:spPr>
          <a:xfrm>
            <a:off x="14700250" y="9687148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C000"/>
                </a:solidFill>
              </a:rPr>
              <a:t>Информация по УК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465242" y="659976"/>
            <a:ext cx="848254" cy="12730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7DD8882-116D-4F93-84BA-1E2932A3DE55}"/>
              </a:ext>
            </a:extLst>
          </p:cNvPr>
          <p:cNvSpPr txBox="1"/>
          <p:nvPr/>
        </p:nvSpPr>
        <p:spPr>
          <a:xfrm>
            <a:off x="1060450" y="659976"/>
            <a:ext cx="1104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>
                <a:solidFill>
                  <a:srgbClr val="FFC000"/>
                </a:solidFill>
              </a:rPr>
              <a:t>Будущие проекты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3219DC2-2ABC-4204-868F-7A75C837F0FE}"/>
              </a:ext>
            </a:extLst>
          </p:cNvPr>
          <p:cNvSpPr txBox="1"/>
          <p:nvPr/>
        </p:nvSpPr>
        <p:spPr>
          <a:xfrm>
            <a:off x="1517650" y="2454275"/>
            <a:ext cx="118872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Общедомовые чаты</a:t>
            </a:r>
          </a:p>
          <a:p>
            <a:pPr marL="914400" indent="-914400">
              <a:buAutoNum type="arabicPeriod"/>
            </a:pPr>
            <a:r>
              <a:rPr lang="ru-RU" sz="48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Маркетплэйс</a:t>
            </a: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бытовых услуг</a:t>
            </a:r>
          </a:p>
          <a:p>
            <a:pPr marL="914400" indent="-914400">
              <a:buAutoNum type="arabicPeriod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«Умный дом»:</a:t>
            </a:r>
          </a:p>
          <a:p>
            <a:pPr marL="1371600" lvl="1" indent="-914400"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Шлагбаумы</a:t>
            </a:r>
          </a:p>
          <a:p>
            <a:pPr marL="1371600" lvl="1" indent="-914400"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Домофоны</a:t>
            </a:r>
          </a:p>
          <a:p>
            <a:pPr marL="1371600" lvl="1" indent="-914400"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Парковки</a:t>
            </a:r>
          </a:p>
          <a:p>
            <a:pPr marL="1371600" lvl="1" indent="-914400">
              <a:buFont typeface="Arial" panose="020B0604020202020204" pitchFamily="34" charset="0"/>
              <a:buChar char="•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Счетчики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Проведение опросов по нескольким адресам</a:t>
            </a:r>
          </a:p>
          <a:p>
            <a:pPr marL="914400" indent="-914400">
              <a:buAutoNum type="arabicPeriod"/>
            </a:pP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46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99</Words>
  <Application>Microsoft Office PowerPoint</Application>
  <PresentationFormat>Произвольный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Microsoft Sans Serif</vt:lpstr>
      <vt:lpstr>Office Theme</vt:lpstr>
      <vt:lpstr>Презентация PowerPoint</vt:lpstr>
      <vt:lpstr>Электронный Дом –  Система взаимодействия жителей МногоКвартирных Домов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Депцова</dc:creator>
  <cp:lastModifiedBy>Иванов Денис Владимирович</cp:lastModifiedBy>
  <cp:revision>11</cp:revision>
  <dcterms:created xsi:type="dcterms:W3CDTF">2021-04-29T12:43:19Z</dcterms:created>
  <dcterms:modified xsi:type="dcterms:W3CDTF">2021-08-26T20:48:09Z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2021-04-27T00:00:00Z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2021-04-29T00:00:00Z</vt:filetime>
  </property>
</Properties>
</file>