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4" r:id="rId9"/>
    <p:sldId id="262" r:id="rId10"/>
    <p:sldId id="267" r:id="rId11"/>
    <p:sldId id="263" r:id="rId12"/>
    <p:sldId id="265" r:id="rId13"/>
    <p:sldId id="266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4CA9A-4C71-44E5-B593-7EDDF9302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14062-2AF4-4AF6-98BD-DC29C3E04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BE67F-74D9-4E1E-96E3-709DB612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77E-8687-4021-B7DE-8DDB8DAA2C7A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5A3B1-5203-44F9-A047-17D15371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CDB89-DEC8-490B-A01F-D5A21089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E31-CBB6-4806-962D-9312C547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2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3B7A3-CE43-4AFA-B2AB-A908CE7CA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1DCFE-07EC-44D6-92D2-CE4ECD924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38043-F479-4082-8126-2DCA1018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77E-8687-4021-B7DE-8DDB8DAA2C7A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500E0-3D11-4483-9808-20BA7A63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7DEC9-25DB-45F7-B45C-D9EB630F6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E31-CBB6-4806-962D-9312C547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89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159B26-5F5B-4042-9AF5-DC025AD74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856B0-2AB8-4A64-958C-A66F5B1B4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46FE6-123D-427A-BC63-962347E2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77E-8687-4021-B7DE-8DDB8DAA2C7A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C19DE-F75F-47C8-B79D-D3F9D2EE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D366B-B7F7-4F09-B2B9-E498D181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E31-CBB6-4806-962D-9312C547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1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EA07-BD92-469B-B3D1-953A9E077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B98F4-D4C3-4E68-8E8B-A6D2F890F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55709-00CA-4F52-B2CB-1E6508844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77E-8687-4021-B7DE-8DDB8DAA2C7A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BA7BF-6B4F-4A62-9281-7F20505B7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9C755-BB5C-4C52-89F9-E4D88541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E31-CBB6-4806-962D-9312C547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4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A227-3C13-400D-8283-8C3A8FA7A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1D771-3DCB-4A93-9E6F-899E108E0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24086-2BC5-4460-B4B8-A258887F1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77E-8687-4021-B7DE-8DDB8DAA2C7A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CA6F1-D43D-40A5-9F81-3AF535A5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DD4C1-60A9-4639-B76E-7C07C6F9A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E31-CBB6-4806-962D-9312C547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2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5B59-3CD2-4E19-8C21-597ABEE3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72B07-B7E4-4F10-A10C-99D766FAD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0453F-8D83-4AD5-8A9C-1CED2CAC0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0D34E-3F60-439D-92F5-4D59A90B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77E-8687-4021-B7DE-8DDB8DAA2C7A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01F73-BCB9-48EC-90CF-6E3CDCA4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1529C-F65E-48F0-A6E3-4145A7313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E31-CBB6-4806-962D-9312C547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8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BB937-4624-4F39-B2B8-8076D1188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FE557-98B2-4958-A95A-B1E22616B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F0510-8003-427D-B396-0F1B036F7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EADAB3-E68C-48AE-A980-AC44B64F3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D3CDD5-B645-4E2D-BA5B-EFBF0265D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3F21DA-12A2-4A0A-9E30-87C1B172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77E-8687-4021-B7DE-8DDB8DAA2C7A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5B1CB6-77E8-43B8-9B3F-327C6D62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63F61-8D9C-4A6A-BF9A-081F41E0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E31-CBB6-4806-962D-9312C547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6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062E-161E-47DF-9634-9319F5C3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64A3BB-3AE1-45B5-A107-3B10BF60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77E-8687-4021-B7DE-8DDB8DAA2C7A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42DB2D-A91A-430B-98DE-A6AD097A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FE9D-10D3-4939-BA1E-8400AD4E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E31-CBB6-4806-962D-9312C547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6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D28EF-FB10-4359-B2A3-BB3E077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77E-8687-4021-B7DE-8DDB8DAA2C7A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EEED36-5A5C-43D0-B711-63AEA40A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7CECE-E8FD-4EC2-8BF9-7B8ECEEE2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E31-CBB6-4806-962D-9312C547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4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38246-719F-4634-8124-5C90607E9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6498A-AC20-4DF5-9902-ACE47DB25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B780B-6405-4F74-86BB-D953C9313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AB270-8FB8-4933-B904-C717BB2D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77E-8687-4021-B7DE-8DDB8DAA2C7A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8A85-FE03-4CFC-9E33-D5A5770E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49337-79E9-4DFA-8FC9-84FF672B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E31-CBB6-4806-962D-9312C547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5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8D297-4647-4A24-B5CB-A94F576B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8F29E4-748A-4E47-88F3-5F77E739D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40C4D-E383-4988-A461-08D55DE30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04C0E-9F40-48E6-9AD2-AD511F09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F77E-8687-4021-B7DE-8DDB8DAA2C7A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970A3-B2EC-4F3C-8BA4-6CA7B108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AD6D4-35E3-44C8-A6FE-6423D843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3E31-CBB6-4806-962D-9312C547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1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0F076-7AC9-493B-BBE1-A5C56AE6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9C676-7447-4DDA-9C77-5A79869ED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DD9F1-02EA-4E29-9977-76E91379D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FF77E-8687-4021-B7DE-8DDB8DAA2C7A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7A3C8-93E6-4122-ADDF-E402CDB56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AE9E0-362E-4E26-950E-3F5B5A5CA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53E31-CBB6-4806-962D-9312C5475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9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E0485-32BF-4694-9AD5-1EE3F011E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600" dirty="0"/>
              <a:t>Инструменты осознанного выбора управляющей компании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EB668-B0E0-4A58-95A4-73D3074D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Руководитель РЦОК в Красноярском крае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Директор АНО «Институт развития ЖКХ»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Р.В. Казаков</a:t>
            </a:r>
          </a:p>
        </p:txBody>
      </p:sp>
    </p:spTree>
    <p:extLst>
      <p:ext uri="{BB962C8B-B14F-4D97-AF65-F5344CB8AC3E}">
        <p14:creationId xmlns:p14="http://schemas.microsoft.com/office/powerpoint/2010/main" val="2854653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2E32-936D-4D49-AD04-C20DB15F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не работает?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BDA1A3-AF25-4FF1-99FC-A86FAEE38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572457"/>
            <a:ext cx="10515600" cy="2857674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2E5B698-CC77-4B3A-9720-153043BEB1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169083"/>
              </p:ext>
            </p:extLst>
          </p:nvPr>
        </p:nvGraphicFramePr>
        <p:xfrm>
          <a:off x="8597265" y="508178"/>
          <a:ext cx="3218815" cy="91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Bitmap Image" r:id="rId4" imgW="4121280" imgH="1174680" progId="Paint.Picture">
                  <p:embed/>
                </p:oleObj>
              </mc:Choice>
              <mc:Fallback>
                <p:oleObj name="Bitmap Image" r:id="rId4" imgW="4121280" imgH="1174680" progId="Paint.Pictur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570C263-1B4C-4706-B039-576DFDF42C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97265" y="508178"/>
                        <a:ext cx="3218815" cy="917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9022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2CDBD-9B1D-494D-8C66-D6963853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работает?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A547FD-C0CF-4FA8-9DF3-EBB948D583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44" y="1911425"/>
            <a:ext cx="10151712" cy="3950895"/>
          </a:xfr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E977DB1-451C-4AFA-A5FC-581573B191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197146"/>
              </p:ext>
            </p:extLst>
          </p:nvPr>
        </p:nvGraphicFramePr>
        <p:xfrm>
          <a:off x="8597265" y="508178"/>
          <a:ext cx="3218815" cy="91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Bitmap Image" r:id="rId4" imgW="4121280" imgH="1174680" progId="Paint.Picture">
                  <p:embed/>
                </p:oleObj>
              </mc:Choice>
              <mc:Fallback>
                <p:oleObj name="Bitmap Image" r:id="rId4" imgW="4121280" imgH="117468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64B844E-3808-4592-9166-7997A6B542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97265" y="508178"/>
                        <a:ext cx="3218815" cy="917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66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ECF4-4228-4E94-B0CC-DCD18F87F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работает?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694C33-AFD5-41D1-9B73-131CDEDFF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8549" y="1825625"/>
            <a:ext cx="8074901" cy="4351338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2E648CD-0CF0-48AE-8837-D4264B14D7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197146"/>
              </p:ext>
            </p:extLst>
          </p:nvPr>
        </p:nvGraphicFramePr>
        <p:xfrm>
          <a:off x="8597265" y="508178"/>
          <a:ext cx="3218815" cy="91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Bitmap Image" r:id="rId4" imgW="4121280" imgH="1174680" progId="Paint.Picture">
                  <p:embed/>
                </p:oleObj>
              </mc:Choice>
              <mc:Fallback>
                <p:oleObj name="Bitmap Image" r:id="rId4" imgW="4121280" imgH="117468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64B844E-3808-4592-9166-7997A6B542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97265" y="508178"/>
                        <a:ext cx="3218815" cy="917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090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CEBD5-0683-44B7-96FB-4AE14ACE7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Город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E663CA-F75D-43F1-9F58-0A3AA6E52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4640"/>
            <a:ext cx="10515600" cy="4253307"/>
          </a:xfr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49130AB-7AD7-42AD-9262-2485910E9C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952760"/>
              </p:ext>
            </p:extLst>
          </p:nvPr>
        </p:nvGraphicFramePr>
        <p:xfrm>
          <a:off x="8597265" y="508178"/>
          <a:ext cx="3218815" cy="91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Bitmap Image" r:id="rId4" imgW="4121280" imgH="1174680" progId="Paint.Picture">
                  <p:embed/>
                </p:oleObj>
              </mc:Choice>
              <mc:Fallback>
                <p:oleObj name="Bitmap Image" r:id="rId4" imgW="4121280" imgH="1174680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2E648CD-0CF0-48AE-8837-D4264B14D7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97265" y="508178"/>
                        <a:ext cx="3218815" cy="917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187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8B0653C-675F-475E-B724-9907D9F132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044011"/>
              </p:ext>
            </p:extLst>
          </p:nvPr>
        </p:nvGraphicFramePr>
        <p:xfrm>
          <a:off x="3332480" y="2641247"/>
          <a:ext cx="5527040" cy="1575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Bitmap Image" r:id="rId3" imgW="4121280" imgH="1174680" progId="Paint.Picture">
                  <p:embed/>
                </p:oleObj>
              </mc:Choice>
              <mc:Fallback>
                <p:oleObj name="Bitmap Image" r:id="rId3" imgW="4121280" imgH="1174680" progId="Paint.Picture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49130AB-7AD7-42AD-9262-2485910E9C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2480" y="2641247"/>
                        <a:ext cx="5527040" cy="1575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094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33E1-831A-40C5-8977-F05F9316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1DDB7-B0D6-4619-BEA9-086D37671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/>
              <a:t>Участие в нем не может быть добровольным. Если управляющая компания имеет в управлении хотя бы один дом, она должна быть в рейтинге.</a:t>
            </a:r>
          </a:p>
          <a:p>
            <a:pPr lvl="0"/>
            <a:r>
              <a:rPr lang="ru-RU" dirty="0"/>
              <a:t>Информация о каждой управляющей компании должна быть получена только из открытых источников с проверенными (верифицированными) данными.</a:t>
            </a:r>
          </a:p>
          <a:p>
            <a:pPr lvl="0"/>
            <a:r>
              <a:rPr lang="ru-RU" dirty="0"/>
              <a:t>Определение позиции в рейтинге должно проходить по единой, максимально открытой и понятной методике независимой организацией.</a:t>
            </a:r>
          </a:p>
          <a:p>
            <a:pPr lvl="0"/>
            <a:r>
              <a:rPr lang="ru-RU" dirty="0"/>
              <a:t>Подсчет рейтинга должен проводиться ежемесячно. Только так можно не ввести в заблуждение потребителя «несвежей» оценкой положения в компании и её подхода к работе.</a:t>
            </a:r>
          </a:p>
          <a:p>
            <a:r>
              <a:rPr lang="ru-RU" dirty="0"/>
              <a:t>Рейтинг должен учитывать мнение потребителя о качестве оказываемой услуги.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C2B0EB0-FB57-416B-B6BF-0C9B076FBD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686586"/>
              </p:ext>
            </p:extLst>
          </p:nvPr>
        </p:nvGraphicFramePr>
        <p:xfrm>
          <a:off x="8597265" y="508178"/>
          <a:ext cx="3218815" cy="91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3" imgW="4121280" imgH="1174680" progId="Paint.Picture">
                  <p:embed/>
                </p:oleObj>
              </mc:Choice>
              <mc:Fallback>
                <p:oleObj name="Bitmap Image" r:id="rId3" imgW="4121280" imgH="1174680" progId="Paint.Pictur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570C263-1B4C-4706-B039-576DFDF42C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97265" y="508178"/>
                        <a:ext cx="3218815" cy="917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955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1BE14-10F2-44C0-90A9-E577F75A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3A25E-4C7A-481C-883D-98B43862D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База Генеральной прокуратуры РФ.</a:t>
            </a:r>
          </a:p>
          <a:p>
            <a:pPr lvl="0"/>
            <a:r>
              <a:rPr lang="ru-RU" dirty="0"/>
              <a:t>База Федеральной налоговой службы.</a:t>
            </a:r>
          </a:p>
          <a:p>
            <a:pPr lvl="0"/>
            <a:r>
              <a:rPr lang="ru-RU" dirty="0"/>
              <a:t>База ГИС ЖКХ.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86DC7B9-51E9-4B87-BE4C-211EDA2CDA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686586"/>
              </p:ext>
            </p:extLst>
          </p:nvPr>
        </p:nvGraphicFramePr>
        <p:xfrm>
          <a:off x="8597265" y="508178"/>
          <a:ext cx="3218815" cy="91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Bitmap Image" r:id="rId3" imgW="4121280" imgH="1174680" progId="Paint.Picture">
                  <p:embed/>
                </p:oleObj>
              </mc:Choice>
              <mc:Fallback>
                <p:oleObj name="Bitmap Image" r:id="rId3" imgW="4121280" imgH="1174680" progId="Paint.Pictur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570C263-1B4C-4706-B039-576DFDF42C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97265" y="508178"/>
                        <a:ext cx="3218815" cy="917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0409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DE032-ED9E-4D51-9644-51B42DAE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7A77C-C205-453A-AD64-20CE2FA96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Мнение жителей многоквартирных домов. </a:t>
            </a:r>
          </a:p>
          <a:p>
            <a:pPr lvl="1"/>
            <a:r>
              <a:rPr lang="ru-RU" dirty="0"/>
              <a:t>Количество внеочередных проверок надзорных органов и выявленных при проведении таких проверок нарушений в пересчете на 1 квадратные метр в управлении организации.</a:t>
            </a:r>
          </a:p>
          <a:p>
            <a:pPr lvl="1"/>
            <a:r>
              <a:rPr lang="ru-RU" dirty="0"/>
              <a:t>Динамика изменения площади многоквартирных домов в управлении УК.</a:t>
            </a:r>
          </a:p>
          <a:p>
            <a:pPr lvl="0"/>
            <a:r>
              <a:rPr lang="ru-RU" dirty="0"/>
              <a:t>Финансовое положение организации.</a:t>
            </a:r>
          </a:p>
          <a:p>
            <a:pPr lvl="1"/>
            <a:r>
              <a:rPr lang="ru-RU" dirty="0"/>
              <a:t>Показатели дебиторской и кредиторской задолженности на 1 квадратный метр в управлении организации, а также их отношение.</a:t>
            </a:r>
          </a:p>
          <a:p>
            <a:pPr lvl="1"/>
            <a:r>
              <a:rPr lang="ru-RU" dirty="0"/>
              <a:t>Показатели финансовой устойчивости и обеспеченности собственными средствами.</a:t>
            </a:r>
          </a:p>
          <a:p>
            <a:pPr lvl="0"/>
            <a:r>
              <a:rPr lang="ru-RU" dirty="0"/>
              <a:t>Общие характеристики.</a:t>
            </a:r>
          </a:p>
          <a:p>
            <a:pPr lvl="1"/>
            <a:r>
              <a:rPr lang="ru-RU" dirty="0"/>
              <a:t>Масштаб организации.</a:t>
            </a:r>
          </a:p>
          <a:p>
            <a:pPr lvl="1"/>
            <a:r>
              <a:rPr lang="ru-RU" dirty="0"/>
              <a:t>Опыт организации.</a:t>
            </a:r>
          </a:p>
          <a:p>
            <a:endParaRPr lang="ru-RU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D9B61FB-2494-4D0B-A926-50E6D465D9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686586"/>
              </p:ext>
            </p:extLst>
          </p:nvPr>
        </p:nvGraphicFramePr>
        <p:xfrm>
          <a:off x="8597265" y="508178"/>
          <a:ext cx="3218815" cy="91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Bitmap Image" r:id="rId3" imgW="4121280" imgH="1174680" progId="Paint.Picture">
                  <p:embed/>
                </p:oleObj>
              </mc:Choice>
              <mc:Fallback>
                <p:oleObj name="Bitmap Image" r:id="rId3" imgW="4121280" imgH="1174680" progId="Paint.Pictur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570C263-1B4C-4706-B039-576DFDF42C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97265" y="508178"/>
                        <a:ext cx="3218815" cy="917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20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F974-BB1D-4399-8E4D-7ACA43311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/>
          <a:lstStyle/>
          <a:p>
            <a:r>
              <a:rPr lang="ru-RU" dirty="0"/>
              <a:t>Рейтинг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45BA4B-700D-4159-8BD9-FFABFFCF5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0870"/>
            <a:ext cx="10515600" cy="4160848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91768D-9E6B-4C75-8C8B-AF43E79059B6}"/>
              </a:ext>
            </a:extLst>
          </p:cNvPr>
          <p:cNvSpPr txBox="1">
            <a:spLocks/>
          </p:cNvSpPr>
          <p:nvPr/>
        </p:nvSpPr>
        <p:spPr>
          <a:xfrm>
            <a:off x="838200" y="304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570C263-1B4C-4706-B039-576DFDF42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614515"/>
              </p:ext>
            </p:extLst>
          </p:nvPr>
        </p:nvGraphicFramePr>
        <p:xfrm>
          <a:off x="8597265" y="508178"/>
          <a:ext cx="3218815" cy="91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Bitmap Image" r:id="rId4" imgW="4121280" imgH="1174680" progId="Paint.Picture">
                  <p:embed/>
                </p:oleObj>
              </mc:Choice>
              <mc:Fallback>
                <p:oleObj name="Bitmap Image" r:id="rId4" imgW="4121280" imgH="1174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97265" y="508178"/>
                        <a:ext cx="3218815" cy="917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250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A76C-5299-4364-A9F4-E3ECED232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/>
          <a:lstStyle/>
          <a:p>
            <a:r>
              <a:rPr lang="ru-RU" dirty="0"/>
              <a:t>Расчет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D8AE897-A4B6-4F0C-A919-BD5054028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60" y="1991360"/>
            <a:ext cx="11004959" cy="3165696"/>
          </a:xfr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BBC6579-7E71-44AC-9895-3ACCE43CD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169083"/>
              </p:ext>
            </p:extLst>
          </p:nvPr>
        </p:nvGraphicFramePr>
        <p:xfrm>
          <a:off x="8597265" y="508178"/>
          <a:ext cx="3218815" cy="91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Bitmap Image" r:id="rId4" imgW="4121280" imgH="1174680" progId="Paint.Picture">
                  <p:embed/>
                </p:oleObj>
              </mc:Choice>
              <mc:Fallback>
                <p:oleObj name="Bitmap Image" r:id="rId4" imgW="4121280" imgH="1174680" progId="Paint.Pictur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570C263-1B4C-4706-B039-576DFDF42C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97265" y="508178"/>
                        <a:ext cx="3218815" cy="917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439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27B18-64F4-4848-96AA-C3953944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/>
          <a:lstStyle/>
          <a:p>
            <a:r>
              <a:rPr lang="ru-RU" dirty="0"/>
              <a:t>Компания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C04109-9CB4-4D46-8262-60EBF6531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285" y="1825625"/>
            <a:ext cx="9345429" cy="4351338"/>
          </a:xfr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64B844E-3808-4592-9166-7997A6B542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686586"/>
              </p:ext>
            </p:extLst>
          </p:nvPr>
        </p:nvGraphicFramePr>
        <p:xfrm>
          <a:off x="8597265" y="508178"/>
          <a:ext cx="3218815" cy="91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itmap Image" r:id="rId4" imgW="4121280" imgH="1174680" progId="Paint.Picture">
                  <p:embed/>
                </p:oleObj>
              </mc:Choice>
              <mc:Fallback>
                <p:oleObj name="Bitmap Image" r:id="rId4" imgW="4121280" imgH="1174680" progId="Paint.Pictur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570C263-1B4C-4706-B039-576DFDF42C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97265" y="508178"/>
                        <a:ext cx="3218815" cy="917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53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35EAC-C12F-4D98-8B3A-16FFBF00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информация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D1E422-B632-4F5E-93EB-BE705D737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778" y="1825625"/>
            <a:ext cx="8838443" cy="4351338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5799A5E-B0D9-4170-B0F9-FFE6B1529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197146"/>
              </p:ext>
            </p:extLst>
          </p:nvPr>
        </p:nvGraphicFramePr>
        <p:xfrm>
          <a:off x="8597265" y="508178"/>
          <a:ext cx="3218815" cy="91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Bitmap Image" r:id="rId4" imgW="4121280" imgH="1174680" progId="Paint.Picture">
                  <p:embed/>
                </p:oleObj>
              </mc:Choice>
              <mc:Fallback>
                <p:oleObj name="Bitmap Image" r:id="rId4" imgW="4121280" imgH="117468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64B844E-3808-4592-9166-7997A6B542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97265" y="508178"/>
                        <a:ext cx="3218815" cy="917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054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7852-347A-4462-B583-4DE2FD81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работает?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800B38-C6C0-47D0-903E-523ADF40E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5623" y="1825625"/>
            <a:ext cx="9080754" cy="4351338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0A25E2B-2291-4607-B4FE-33D5A10A8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197146"/>
              </p:ext>
            </p:extLst>
          </p:nvPr>
        </p:nvGraphicFramePr>
        <p:xfrm>
          <a:off x="8597265" y="508178"/>
          <a:ext cx="3218815" cy="917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Bitmap Image" r:id="rId4" imgW="4121280" imgH="1174680" progId="Paint.Picture">
                  <p:embed/>
                </p:oleObj>
              </mc:Choice>
              <mc:Fallback>
                <p:oleObj name="Bitmap Image" r:id="rId4" imgW="4121280" imgH="1174680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64B844E-3808-4592-9166-7997A6B542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97265" y="508178"/>
                        <a:ext cx="3218815" cy="917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93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231</Words>
  <Application>Microsoft Office PowerPoint</Application>
  <PresentationFormat>Widescreen</PresentationFormat>
  <Paragraphs>35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Paintbrush Picture</vt:lpstr>
      <vt:lpstr>Инструменты осознанного выбора управляющей компании</vt:lpstr>
      <vt:lpstr>Принципы</vt:lpstr>
      <vt:lpstr>Источники</vt:lpstr>
      <vt:lpstr>Критерии</vt:lpstr>
      <vt:lpstr>Рейтинг</vt:lpstr>
      <vt:lpstr>Расчет</vt:lpstr>
      <vt:lpstr>Компания</vt:lpstr>
      <vt:lpstr>Общая информация</vt:lpstr>
      <vt:lpstr>Где работает?</vt:lpstr>
      <vt:lpstr>Где не работает?</vt:lpstr>
      <vt:lpstr>Как работает?</vt:lpstr>
      <vt:lpstr>Как работает?</vt:lpstr>
      <vt:lpstr>Город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Роман Казаков</dc:creator>
  <cp:lastModifiedBy>Роман Казаков</cp:lastModifiedBy>
  <cp:revision>12</cp:revision>
  <dcterms:created xsi:type="dcterms:W3CDTF">2021-12-09T17:02:30Z</dcterms:created>
  <dcterms:modified xsi:type="dcterms:W3CDTF">2021-12-09T18:46:37Z</dcterms:modified>
</cp:coreProperties>
</file>