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79" r:id="rId4"/>
    <p:sldId id="288" r:id="rId5"/>
    <p:sldId id="286" r:id="rId6"/>
    <p:sldId id="293" r:id="rId7"/>
    <p:sldId id="294" r:id="rId8"/>
    <p:sldId id="295" r:id="rId9"/>
    <p:sldId id="296" r:id="rId10"/>
    <p:sldId id="297" r:id="rId11"/>
    <p:sldId id="292" r:id="rId12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Количественные характеристики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договоров</c:v>
                </c:pt>
                <c:pt idx="1">
                  <c:v>Кол-во договоров с ЭКР</c:v>
                </c:pt>
                <c:pt idx="2">
                  <c:v>из них АУУ СО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договоров</c:v>
                </c:pt>
                <c:pt idx="1">
                  <c:v>Кол-во договоров с ЭКР</c:v>
                </c:pt>
                <c:pt idx="2">
                  <c:v>из них АУУ СО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</c:v>
                </c:pt>
                <c:pt idx="1">
                  <c:v>62</c:v>
                </c:pt>
                <c:pt idx="2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877368"/>
        <c:axId val="230873448"/>
        <c:axId val="0"/>
      </c:bar3DChart>
      <c:catAx>
        <c:axId val="23087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873448"/>
        <c:crosses val="autoZero"/>
        <c:auto val="1"/>
        <c:lblAlgn val="ctr"/>
        <c:lblOffset val="100"/>
        <c:noMultiLvlLbl val="0"/>
      </c:catAx>
      <c:valAx>
        <c:axId val="230873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877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Финансовые характеристики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Средняя сумма договоров</c:v>
                </c:pt>
                <c:pt idx="1">
                  <c:v>Средняя стоимость договора с ЭКР</c:v>
                </c:pt>
              </c:strCache>
            </c:strRef>
          </c:cat>
          <c:val>
            <c:numRef>
              <c:f>Лист1!$B$2:$B$3</c:f>
              <c:numCache>
                <c:formatCode>_("₽"* #,##0.00_);_("₽"* \(#,##0.00\);_("₽"* "-"??_);_(@_)</c:formatCode>
                <c:ptCount val="2"/>
                <c:pt idx="0">
                  <c:v>484920</c:v>
                </c:pt>
                <c:pt idx="1">
                  <c:v>401251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Средняя сумма договоров</c:v>
                </c:pt>
                <c:pt idx="1">
                  <c:v>Средняя стоимость договора с ЭКР</c:v>
                </c:pt>
              </c:strCache>
            </c:strRef>
          </c:cat>
          <c:val>
            <c:numRef>
              <c:f>Лист1!$C$2:$C$3</c:f>
              <c:numCache>
                <c:formatCode>_("₽"* #,##0.00_);_("₽"* \(#,##0.00\);_("₽"* "-"??_);_(@_)</c:formatCode>
                <c:ptCount val="2"/>
                <c:pt idx="0">
                  <c:v>1027055</c:v>
                </c:pt>
                <c:pt idx="1">
                  <c:v>1101358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881288"/>
        <c:axId val="230875408"/>
        <c:axId val="0"/>
      </c:bar3DChart>
      <c:catAx>
        <c:axId val="23088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875408"/>
        <c:crosses val="autoZero"/>
        <c:auto val="1"/>
        <c:lblAlgn val="ctr"/>
        <c:lblOffset val="100"/>
        <c:noMultiLvlLbl val="0"/>
      </c:catAx>
      <c:valAx>
        <c:axId val="23087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₽&quot;* #,##0.00_);_(&quot;₽&quot;* \(#,##0.00\);_(&quot;₽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881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</a:t>
            </a:r>
            <a:r>
              <a:rPr lang="ru-RU" baseline="0" dirty="0" smtClean="0"/>
              <a:t> договоров с рассрочкой платежа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442672"/>
        <c:axId val="653451688"/>
        <c:axId val="0"/>
      </c:bar3DChart>
      <c:catAx>
        <c:axId val="65344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451688"/>
        <c:crosses val="autoZero"/>
        <c:auto val="1"/>
        <c:lblAlgn val="ctr"/>
        <c:lblOffset val="100"/>
        <c:noMultiLvlLbl val="0"/>
      </c:catAx>
      <c:valAx>
        <c:axId val="65345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44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Средняя сумма рассрочки по договорам ЭКР</a:t>
            </a:r>
            <a:endParaRPr lang="ru-RU" dirty="0"/>
          </a:p>
        </c:rich>
      </c:tx>
      <c:layout>
        <c:manualLayout>
          <c:xMode val="edge"/>
          <c:yMode val="edge"/>
          <c:x val="0.197485357179375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55253444881888"/>
          <c:y val="0.13601961515627367"/>
          <c:w val="0.89844746555118116"/>
          <c:h val="0.801728912295219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56000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417788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452080"/>
        <c:axId val="653440320"/>
        <c:axId val="0"/>
      </c:bar3DChart>
      <c:catAx>
        <c:axId val="65345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440320"/>
        <c:crosses val="autoZero"/>
        <c:auto val="1"/>
        <c:lblAlgn val="ctr"/>
        <c:lblOffset val="100"/>
        <c:noMultiLvlLbl val="0"/>
      </c:catAx>
      <c:valAx>
        <c:axId val="65344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45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87795-F515-4D0E-AA50-9E5E93A6BEAB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C4CB8-BE3C-4F58-93FF-B7565F172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0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C4CB8-BE3C-4F58-93FF-B7565F17260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0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96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65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4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6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8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6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0D03-41B4-4ECC-9566-D4AB5D3C69CE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F769-7126-46EA-BE8D-01E7A8A10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3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ckr59@yandex.ru" TargetMode="External"/><Relationship Id="rId2" Type="http://schemas.openxmlformats.org/officeDocument/2006/relationships/hyperlink" Target="mailto:info@rckr.s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2135" y="34308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Оценка эффективности технологий, применяемых при проведении КР МКД, опыт регионов России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4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результатов исполнителя работ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191897" cy="431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/>
          </p:nvPr>
        </p:nvGraphicFramePr>
        <p:xfrm>
          <a:off x="6346568" y="2016612"/>
          <a:ext cx="5007232" cy="40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60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Сайт </a:t>
            </a:r>
            <a:r>
              <a:rPr lang="en-US" dirty="0"/>
              <a:t>rckr.su</a:t>
            </a:r>
          </a:p>
          <a:p>
            <a:pPr marL="0" indent="0">
              <a:buNone/>
            </a:pPr>
            <a:r>
              <a:rPr lang="en-US" dirty="0"/>
              <a:t>E-mail </a:t>
            </a:r>
            <a:r>
              <a:rPr lang="en-US" dirty="0">
                <a:hlinkClick r:id="rId2"/>
              </a:rPr>
              <a:t>info@rckr.su</a:t>
            </a:r>
            <a:r>
              <a:rPr lang="en-US" dirty="0"/>
              <a:t>; </a:t>
            </a:r>
            <a:r>
              <a:rPr lang="en-US" dirty="0">
                <a:hlinkClick r:id="rId3"/>
              </a:rPr>
              <a:t>rckr59@yandex.ru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Телефон (342) 259-30-22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4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Калининградская область, </a:t>
            </a:r>
            <a:r>
              <a:rPr lang="ru-RU" dirty="0"/>
              <a:t>г. Калининград, наб. </a:t>
            </a:r>
            <a:r>
              <a:rPr lang="ru-RU" sz="4900" dirty="0"/>
              <a:t>Генерала</a:t>
            </a:r>
            <a:r>
              <a:rPr lang="ru-RU" dirty="0"/>
              <a:t> </a:t>
            </a:r>
            <a:r>
              <a:rPr lang="ru-RU" dirty="0" err="1"/>
              <a:t>Карбышева</a:t>
            </a:r>
            <a:r>
              <a:rPr lang="ru-RU" dirty="0"/>
              <a:t>, д. 12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04093"/>
              </p:ext>
            </p:extLst>
          </p:nvPr>
        </p:nvGraphicFramePr>
        <p:xfrm>
          <a:off x="838200" y="1717588"/>
          <a:ext cx="10515600" cy="3645244"/>
        </p:xfrm>
        <a:graphic>
          <a:graphicData uri="http://schemas.openxmlformats.org/drawingml/2006/table">
            <a:tbl>
              <a:tblPr/>
              <a:tblGrid>
                <a:gridCol w="5964073"/>
                <a:gridCol w="4551527"/>
              </a:tblGrid>
              <a:tr h="97575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Описание:</a:t>
                      </a:r>
                    </a:p>
                  </a:txBody>
                  <a:tcPr marL="253772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Повышение теплозащиты наружных стен, Установка узлов управления и регулирования потребления ТЭ</a:t>
                      </a:r>
                    </a:p>
                  </a:txBody>
                  <a:tcPr marL="152263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4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Затраты на КР (в руб.):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11,7 млн. руб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.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4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Год</a:t>
                      </a:r>
                      <a:r>
                        <a:rPr lang="ru-RU" sz="1600" b="0" baseline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 постройки, к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оличество этажей: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53772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1983, 10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52263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59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Прогнозный показатель энергосбережения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</a:t>
                      </a:r>
                      <a:r>
                        <a:rPr lang="ru-RU" sz="1600" b="0" baseline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 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53772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39.84 </a:t>
                      </a:r>
                    </a:p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(0,77)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52263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59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Фактический показатель энергосбережения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53772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69.19 </a:t>
                      </a:r>
                    </a:p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(1,34)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52263" marR="152263" marT="84591" marB="8459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Калининградская область, г. Калининград, наб. Генерала </a:t>
            </a:r>
            <a:r>
              <a:rPr lang="ru-RU" dirty="0" err="1"/>
              <a:t>Карбышева</a:t>
            </a:r>
            <a:r>
              <a:rPr lang="ru-RU" dirty="0"/>
              <a:t>, д. 12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 ЭКР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89" y="2505075"/>
            <a:ext cx="4912784" cy="3684588"/>
          </a:xfrm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После ЭКР</a:t>
            </a:r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18796"/>
            <a:ext cx="5183188" cy="345714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Алтайский край, </a:t>
            </a:r>
            <a:r>
              <a:rPr lang="ru-RU" dirty="0"/>
              <a:t>г. Барнаул, ул. Анатолия, д. 224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70091"/>
              </p:ext>
            </p:extLst>
          </p:nvPr>
        </p:nvGraphicFramePr>
        <p:xfrm>
          <a:off x="838200" y="1875314"/>
          <a:ext cx="10515600" cy="3777905"/>
        </p:xfrm>
        <a:graphic>
          <a:graphicData uri="http://schemas.openxmlformats.org/drawingml/2006/table">
            <a:tbl>
              <a:tblPr/>
              <a:tblGrid>
                <a:gridCol w="5964072"/>
                <a:gridCol w="4551528"/>
              </a:tblGrid>
              <a:tr h="99159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Описание:</a:t>
                      </a: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Повышение теплозащиты окон МОП, Установка узлов управления и регулирования потребления 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ТЭ (АИТП)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57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Затраты на КР (в руб.):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1,04 млн. руб.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57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Год</a:t>
                      </a:r>
                      <a:r>
                        <a:rPr lang="ru-RU" sz="1600" b="0" baseline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 постройки, к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оличество </a:t>
                      </a:r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этажей:</a:t>
                      </a: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1981, 9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57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Прогнозный показатель энергосбережения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руб./год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25.29</a:t>
                      </a:r>
                      <a:r>
                        <a:rPr lang="ru-RU" sz="1600" b="0" baseline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 </a:t>
                      </a:r>
                    </a:p>
                    <a:p>
                      <a:pPr algn="r"/>
                      <a:r>
                        <a:rPr lang="ru-RU" sz="1600" b="0" baseline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(2,6)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57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Фактический показатель энергосбережения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19.81 </a:t>
                      </a:r>
                    </a:p>
                    <a:p>
                      <a:pPr algn="r"/>
                      <a:r>
                        <a:rPr lang="ru-RU" sz="16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(2,03) </a:t>
                      </a:r>
                      <a:endParaRPr lang="ru-RU" sz="16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Воронежская обл., </a:t>
            </a:r>
            <a:r>
              <a:rPr lang="ru-RU" dirty="0"/>
              <a:t>г. Воронеж, наб. Авиастроителей, д. 38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517270"/>
              </p:ext>
            </p:extLst>
          </p:nvPr>
        </p:nvGraphicFramePr>
        <p:xfrm>
          <a:off x="838197" y="1819384"/>
          <a:ext cx="10515602" cy="3355901"/>
        </p:xfrm>
        <a:graphic>
          <a:graphicData uri="http://schemas.openxmlformats.org/drawingml/2006/table">
            <a:tbl>
              <a:tblPr/>
              <a:tblGrid>
                <a:gridCol w="5257801"/>
                <a:gridCol w="5257801"/>
              </a:tblGrid>
              <a:tr h="120706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Описание:</a:t>
                      </a: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Повышение теплозащиты окон МОП, Установка узлов управления и регулирования потребления ТЭ, Установка систем автоматического контроля и регулирования освещения в МОП</a:t>
                      </a: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4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Затраты на КР (в руб.):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11,7 млн. руб.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4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Год 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постройки, количество этажей: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1987, 9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5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Прогнозный показатель энергосбережения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29.03 </a:t>
                      </a:r>
                    </a:p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(1,024)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5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Фактический показатель энергосбережения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28.71</a:t>
                      </a:r>
                    </a:p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(1,013)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4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Пермский край, г. Пермь, ул. Уфимская, д. 14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574017"/>
              </p:ext>
            </p:extLst>
          </p:nvPr>
        </p:nvGraphicFramePr>
        <p:xfrm>
          <a:off x="838197" y="1819384"/>
          <a:ext cx="10515602" cy="3355901"/>
        </p:xfrm>
        <a:graphic>
          <a:graphicData uri="http://schemas.openxmlformats.org/drawingml/2006/table">
            <a:tbl>
              <a:tblPr/>
              <a:tblGrid>
                <a:gridCol w="5257801"/>
                <a:gridCol w="5257801"/>
              </a:tblGrid>
              <a:tr h="120706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Описание:</a:t>
                      </a: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Установка </a:t>
                      </a:r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узлов управления и регулирования потребления 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ТЭ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4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Затраты на КР (в руб.):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0,5 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4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Год 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постройки, количество этажей: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1972, 5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5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Прогнозный показатель энергосбережения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13,2 </a:t>
                      </a:r>
                    </a:p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(0,312)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5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Фактический показатель энергосбережения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15,6</a:t>
                      </a:r>
                    </a:p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(0,370)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3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Воронежская обл., </a:t>
            </a:r>
            <a:r>
              <a:rPr lang="ru-RU" dirty="0"/>
              <a:t>г. Воронеж, наб. Авиастроителей, д. 38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197" y="1819384"/>
          <a:ext cx="10515602" cy="3355901"/>
        </p:xfrm>
        <a:graphic>
          <a:graphicData uri="http://schemas.openxmlformats.org/drawingml/2006/table">
            <a:tbl>
              <a:tblPr/>
              <a:tblGrid>
                <a:gridCol w="5257801"/>
                <a:gridCol w="5257801"/>
              </a:tblGrid>
              <a:tr h="120706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Описание:</a:t>
                      </a: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Повышение теплозащиты окон МОП, Установка узлов управления и регулирования потребления ТЭ, Установка систем автоматического контроля и регулирования освещения в МОП</a:t>
                      </a: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4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Затраты на КР (в руб.):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857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11,7 млн. руб.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71450" marR="1714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49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Год 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постройки, количество этажей: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1987, 9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5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Прогнозный показатель энергосбережения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29.03 </a:t>
                      </a:r>
                    </a:p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(1,024)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5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Фактический показатель энергосбережения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(%, 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млн. руб./год</a:t>
                      </a:r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):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220805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28.71</a:t>
                      </a:r>
                    </a:p>
                    <a:p>
                      <a:pPr algn="r"/>
                      <a:r>
                        <a:rPr lang="ru-RU" sz="1400" b="0" dirty="0" smtClean="0">
                          <a:solidFill>
                            <a:srgbClr val="101010"/>
                          </a:solidFill>
                          <a:effectLst/>
                          <a:latin typeface="Ubuntu"/>
                        </a:rPr>
                        <a:t>(1,013)</a:t>
                      </a:r>
                      <a:endParaRPr lang="ru-RU" sz="1400" b="0" dirty="0">
                        <a:solidFill>
                          <a:srgbClr val="101010"/>
                        </a:solidFill>
                        <a:effectLst/>
                        <a:latin typeface="Ubuntu"/>
                      </a:endParaRPr>
                    </a:p>
                  </a:txBody>
                  <a:tcPr marL="132483" marR="132483" marT="73602" marB="7360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461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Динамика результатов исполнителя работ</a:t>
            </a:r>
            <a:br>
              <a:rPr lang="ru-RU" sz="2800" dirty="0" smtClean="0"/>
            </a:br>
            <a:r>
              <a:rPr lang="ru-RU" sz="2800" dirty="0" smtClean="0"/>
              <a:t>(данные одной из организаций-партнеров, специализирующихся на работе с инженерными сетями и автоматизацией)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1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461"/>
          </a:xfrm>
        </p:spPr>
        <p:txBody>
          <a:bodyPr>
            <a:noAutofit/>
          </a:bodyPr>
          <a:lstStyle/>
          <a:p>
            <a:r>
              <a:rPr lang="ru-RU" sz="2800" dirty="0"/>
              <a:t>Динамика результатов исполнителя работ</a:t>
            </a:r>
            <a:br>
              <a:rPr lang="ru-RU" sz="2800" dirty="0"/>
            </a:br>
            <a:r>
              <a:rPr lang="ru-RU" sz="2800" dirty="0"/>
              <a:t>(данные одной из организаций-партнеров, специализирующихся на работе с инженерными </a:t>
            </a:r>
            <a:r>
              <a:rPr lang="ru-RU" sz="2800" dirty="0" smtClean="0"/>
              <a:t>сетями и автоматизацией)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5653218"/>
            <a:ext cx="2973000" cy="863077"/>
          </a:xfrm>
          <a:prstGeom prst="rect">
            <a:avLst/>
          </a:prstGeom>
        </p:spPr>
      </p:pic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36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1421</TotalTime>
  <Words>476</Words>
  <Application>Microsoft Office PowerPoint</Application>
  <PresentationFormat>Широкоэкранный</PresentationFormat>
  <Paragraphs>91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Ubuntu</vt:lpstr>
      <vt:lpstr>Тема Office</vt:lpstr>
      <vt:lpstr>Оценка эффективности технологий, применяемых при проведении КР МКД, опыт регионов России</vt:lpstr>
      <vt:lpstr>Калининградская область, г. Калининград, наб. Генерала Карбышева, д. 12</vt:lpstr>
      <vt:lpstr>Калининградская область, г. Калининград, наб. Генерала Карбышева, д. 12</vt:lpstr>
      <vt:lpstr>Алтайский край, г. Барнаул, ул. Анатолия, д. 224</vt:lpstr>
      <vt:lpstr>Воронежская обл., г. Воронеж, наб. Авиастроителей, д. 38</vt:lpstr>
      <vt:lpstr>Пермский край, г. Пермь, ул. Уфимская, д. 14</vt:lpstr>
      <vt:lpstr>Воронежская обл., г. Воронеж, наб. Авиастроителей, д. 38</vt:lpstr>
      <vt:lpstr>Динамика результатов исполнителя работ (данные одной из организаций-партнеров, специализирующихся на работе с инженерными сетями и автоматизацией)</vt:lpstr>
      <vt:lpstr>Динамика результатов исполнителя работ (данные одной из организаций-партнеров, специализирующихся на работе с инженерными сетями и автоматизацией)</vt:lpstr>
      <vt:lpstr>Динамика результатов исполнителя работ</vt:lpstr>
      <vt:lpstr>Контакты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Энергоэффектинвый капитальный ремонт в Пермском крае</dc:title>
  <dc:creator>Юра</dc:creator>
  <cp:lastModifiedBy>Юра</cp:lastModifiedBy>
  <cp:revision>100</cp:revision>
  <cp:lastPrinted>2021-04-15T07:18:46Z</cp:lastPrinted>
  <dcterms:created xsi:type="dcterms:W3CDTF">2019-07-03T05:15:31Z</dcterms:created>
  <dcterms:modified xsi:type="dcterms:W3CDTF">2022-03-01T10:07:43Z</dcterms:modified>
</cp:coreProperties>
</file>