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300" r:id="rId4"/>
    <p:sldId id="301" r:id="rId5"/>
    <p:sldId id="295" r:id="rId6"/>
    <p:sldId id="302" r:id="rId7"/>
    <p:sldId id="298" r:id="rId8"/>
    <p:sldId id="299" r:id="rId9"/>
    <p:sldId id="29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хранов" initials="С" lastIdx="1" clrIdx="0">
    <p:extLst>
      <p:ext uri="{19B8F6BF-5375-455C-9EA6-DF929625EA0E}">
        <p15:presenceInfo xmlns:p15="http://schemas.microsoft.com/office/powerpoint/2012/main" userId="Сохранов" providerId="None"/>
      </p:ext>
    </p:extLst>
  </p:cmAuthor>
  <p:cmAuthor id="2" name="Sergey" initials="Sokhranov" lastIdx="1" clrIdx="1">
    <p:extLst>
      <p:ext uri="{19B8F6BF-5375-455C-9EA6-DF929625EA0E}">
        <p15:presenceInfo xmlns:p15="http://schemas.microsoft.com/office/powerpoint/2012/main" userId="Serg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FF3"/>
    <a:srgbClr val="79B7C2"/>
    <a:srgbClr val="2878BD"/>
    <a:srgbClr val="008BAB"/>
    <a:srgbClr val="2E949F"/>
    <a:srgbClr val="E88834"/>
    <a:srgbClr val="EA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34-4FB2-9163-440A1FF363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334-4FB2-9163-440A1FF363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334-4FB2-9163-440A1FF363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334-4FB2-9163-440A1FF363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334-4FB2-9163-440A1FF363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334-4FB2-9163-440A1FF363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334-4FB2-9163-440A1FF363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34-4FB2-9163-440A1FF3633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34-4FB2-9163-440A1FF3633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34-4FB2-9163-440A1FF3633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34-4FB2-9163-440A1FF3633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34-4FB2-9163-440A1FF3633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334-4FB2-9163-440A1FF36334}"/>
                </c:ext>
              </c:extLst>
            </c:dLbl>
            <c:dLbl>
              <c:idx val="6"/>
              <c:layout>
                <c:manualLayout>
                  <c:x val="2.9697939069584928E-2"/>
                  <c:y val="9.8163994945620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34-4FB2-9163-440A1FF363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Утепление фасадов и кровель</c:v>
                </c:pt>
                <c:pt idx="1">
                  <c:v>Установка узлов погодного регулирования</c:v>
                </c:pt>
                <c:pt idx="2">
                  <c:v>Теплоизоляция трубопроводов</c:v>
                </c:pt>
                <c:pt idx="3">
                  <c:v>Установка светодиодного освещения</c:v>
                </c:pt>
                <c:pt idx="4">
                  <c:v>Автоматизированная система учета электроэнергии</c:v>
                </c:pt>
                <c:pt idx="5">
                  <c:v>Замена лифтов</c:v>
                </c:pt>
                <c:pt idx="6">
                  <c:v>Замена окон в местах общего пользования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0.378</c:v>
                </c:pt>
                <c:pt idx="1">
                  <c:v>0.318</c:v>
                </c:pt>
                <c:pt idx="2">
                  <c:v>0.17</c:v>
                </c:pt>
                <c:pt idx="3">
                  <c:v>3.5999999999999997E-2</c:v>
                </c:pt>
                <c:pt idx="4">
                  <c:v>1.9E-2</c:v>
                </c:pt>
                <c:pt idx="5">
                  <c:v>1.2E-2</c:v>
                </c:pt>
                <c:pt idx="6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4-4FB2-9163-440A1FF36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132753937801478"/>
          <c:y val="3.588502485943499E-2"/>
          <c:w val="0.32892099858785584"/>
          <c:h val="0.73208373941414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2E9-46CB-97FD-A1C6C2F13D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E9-46CB-97FD-A1C6C2F13D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E9-46CB-97FD-A1C6C2F13D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2E9-46CB-97FD-A1C6C2F13D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2E9-46CB-97FD-A1C6C2F13D3E}"/>
              </c:ext>
            </c:extLst>
          </c:dPt>
          <c:dLbls>
            <c:dLbl>
              <c:idx val="0"/>
              <c:layout>
                <c:manualLayout>
                  <c:x val="-0.12396516338601567"/>
                  <c:y val="-0.273757549596607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E9-46CB-97FD-A1C6C2F13D3E}"/>
                </c:ext>
              </c:extLst>
            </c:dLbl>
            <c:dLbl>
              <c:idx val="1"/>
              <c:layout>
                <c:manualLayout>
                  <c:x val="0.14081214353324245"/>
                  <c:y val="0.105060155938720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E9-46CB-97FD-A1C6C2F13D3E}"/>
                </c:ext>
              </c:extLst>
            </c:dLbl>
            <c:dLbl>
              <c:idx val="2"/>
              <c:layout>
                <c:manualLayout>
                  <c:x val="-9.3040280534942857E-2"/>
                  <c:y val="6.1964686148825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E9-46CB-97FD-A1C6C2F13D3E}"/>
                </c:ext>
              </c:extLst>
            </c:dLbl>
            <c:dLbl>
              <c:idx val="3"/>
              <c:layout>
                <c:manualLayout>
                  <c:x val="-9.2974047545378483E-2"/>
                  <c:y val="1.7497845872425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E9-46CB-97FD-A1C6C2F13D3E}"/>
                </c:ext>
              </c:extLst>
            </c:dLbl>
            <c:dLbl>
              <c:idx val="4"/>
              <c:layout>
                <c:manualLayout>
                  <c:x val="7.1899302593543865E-2"/>
                  <c:y val="1.2352669023580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E9-46CB-97FD-A1C6C2F13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Утепление фасадов</c:v>
                </c:pt>
                <c:pt idx="1">
                  <c:v>Установка погодозависимой автоматики</c:v>
                </c:pt>
                <c:pt idx="2">
                  <c:v>Замена лифтов</c:v>
                </c:pt>
                <c:pt idx="3">
                  <c:v>Энергосберегающие приборы в местах общего пользования</c:v>
                </c:pt>
                <c:pt idx="4">
                  <c:v>Ремонт входных групп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0.66700000000000004</c:v>
                </c:pt>
                <c:pt idx="1">
                  <c:v>0.221</c:v>
                </c:pt>
                <c:pt idx="2">
                  <c:v>1.6E-2</c:v>
                </c:pt>
                <c:pt idx="3">
                  <c:v>3.2000000000000001E-2</c:v>
                </c:pt>
                <c:pt idx="4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9-46CB-97FD-A1C6C2F13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34159282047316"/>
          <c:y val="3.1926671264362121E-5"/>
          <c:w val="0.40045197822862399"/>
          <c:h val="0.847592221481777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3-01T18:50:27.97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39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70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9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4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9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54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8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6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98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33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010C-065B-45DD-9ED6-9502252FAAA1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877F4-B75D-48CF-8F90-4593C2F93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9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0060" y="1779224"/>
            <a:ext cx="10501940" cy="238857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Препятствия на пути повышения энергетической эффективности многоквартирных зданий: </a:t>
            </a:r>
            <a:br>
              <a:rPr lang="ru-RU" sz="32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Нормативное регулирование </a:t>
            </a:r>
            <a:br>
              <a:rPr lang="ru-RU" sz="32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правоприменительная практика?</a:t>
            </a:r>
            <a:endParaRPr lang="ru-RU" sz="4000" cap="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62895" y="476868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Исполнительный директор НП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«Национальный центр общественного контроля в сфере ЖКХ»</a:t>
            </a:r>
            <a:endParaRPr lang="en-US" sz="1600" dirty="0"/>
          </a:p>
          <a:p>
            <a:pPr algn="l"/>
            <a:r>
              <a:rPr lang="ru-RU" sz="2800" b="1" dirty="0">
                <a:latin typeface="+mj-lt"/>
                <a:ea typeface="+mj-ea"/>
                <a:cs typeface="+mj-cs"/>
              </a:rPr>
              <a:t>Сергей Сергеевич </a:t>
            </a:r>
            <a:r>
              <a:rPr lang="ru-RU" sz="2800" b="1" dirty="0" err="1">
                <a:latin typeface="+mj-lt"/>
                <a:ea typeface="+mj-ea"/>
                <a:cs typeface="+mj-cs"/>
              </a:rPr>
              <a:t>Сохранов</a:t>
            </a:r>
            <a:endParaRPr lang="ru-RU" sz="2800" b="1" dirty="0"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3213847" cy="38649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Опрос февраль 2022г.</a:t>
            </a:r>
            <a:endParaRPr lang="ru-RU" sz="24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86814"/>
              </p:ext>
            </p:extLst>
          </p:nvPr>
        </p:nvGraphicFramePr>
        <p:xfrm>
          <a:off x="3707199" y="2583808"/>
          <a:ext cx="4602663" cy="2440638"/>
        </p:xfrm>
        <a:graphic>
          <a:graphicData uri="http://schemas.openxmlformats.org/drawingml/2006/table">
            <a:tbl>
              <a:tblPr/>
              <a:tblGrid>
                <a:gridCol w="3307838">
                  <a:extLst>
                    <a:ext uri="{9D8B030D-6E8A-4147-A177-3AD203B41FA5}">
                      <a16:colId xmlns:a16="http://schemas.microsoft.com/office/drawing/2014/main" val="785007915"/>
                    </a:ext>
                  </a:extLst>
                </a:gridCol>
                <a:gridCol w="1294825">
                  <a:extLst>
                    <a:ext uri="{9D8B030D-6E8A-4147-A177-3AD203B41FA5}">
                      <a16:colId xmlns:a16="http://schemas.microsoft.com/office/drawing/2014/main" val="4125238949"/>
                    </a:ext>
                  </a:extLst>
                </a:gridCol>
              </a:tblGrid>
              <a:tr h="55468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 опроса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чел.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1113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Председатель совета МКД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3710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Председатель ТСЖ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3603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Представитель УК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8472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Представитель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ФКР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556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Представитель ОМСУ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4315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Рядовые собственники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31243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638203" y="84369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PT Sans" panose="020B0503020203020204" pitchFamily="34" charset="-52"/>
              </a:rPr>
              <a:t>Планирование работ по проведению </a:t>
            </a:r>
            <a:r>
              <a:rPr lang="ru-RU" sz="2400" b="1" dirty="0" err="1">
                <a:solidFill>
                  <a:srgbClr val="000000"/>
                </a:solidFill>
                <a:latin typeface="PT Sans" panose="020B0503020203020204" pitchFamily="34" charset="-52"/>
              </a:rPr>
              <a:t>энергоэффективного</a:t>
            </a:r>
            <a:r>
              <a:rPr lang="ru-RU" sz="2400" b="1" dirty="0">
                <a:solidFill>
                  <a:srgbClr val="000000"/>
                </a:solidFill>
                <a:latin typeface="PT Sans" panose="020B0503020203020204" pitchFamily="34" charset="-52"/>
              </a:rPr>
              <a:t> капитального ремонта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66272" y="2087846"/>
            <a:ext cx="4084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 субъекта Российской Федерации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9106316" y="3489661"/>
            <a:ext cx="2944368" cy="1863826"/>
          </a:xfrm>
          <a:prstGeom prst="wedgeEllipseCallout">
            <a:avLst>
              <a:gd name="adj1" fmla="val -53752"/>
              <a:gd name="adj2" fmla="val 6740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07199" y="531705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Хотите ли Вы применения </a:t>
            </a:r>
            <a:r>
              <a:rPr lang="ru-RU" sz="2000" dirty="0" err="1"/>
              <a:t>энергоэффективных</a:t>
            </a:r>
            <a:r>
              <a:rPr lang="ru-RU" sz="2000" dirty="0"/>
              <a:t> технологий при проведении капитального ремонта?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59815" y="4501226"/>
            <a:ext cx="862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ДА!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3218" y="3934596"/>
            <a:ext cx="1435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98,6%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1074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3213847" cy="38649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Опрос февраль 2022г.</a:t>
            </a:r>
            <a:endParaRPr lang="ru-RU" sz="24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8203" y="84369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Что нужно </a:t>
            </a:r>
            <a:r>
              <a:rPr lang="ru-RU" sz="2400" b="1" dirty="0" smtClean="0"/>
              <a:t>сделать </a:t>
            </a:r>
            <a:r>
              <a:rPr lang="ru-RU" sz="2400" b="1" dirty="0"/>
              <a:t>в </a:t>
            </a:r>
            <a:r>
              <a:rPr lang="ru-RU" sz="2400" b="1" dirty="0" smtClean="0"/>
              <a:t>вашем доме </a:t>
            </a:r>
            <a:r>
              <a:rPr lang="ru-RU" sz="2400" b="1" dirty="0"/>
              <a:t>для повышения </a:t>
            </a:r>
            <a:r>
              <a:rPr lang="ru-RU" sz="2400" b="1" dirty="0" err="1" smtClean="0"/>
              <a:t>энергоэффективности</a:t>
            </a:r>
            <a:r>
              <a:rPr lang="ru-RU" sz="2400" b="1" dirty="0" smtClean="0"/>
              <a:t>?</a:t>
            </a:r>
            <a:r>
              <a:rPr lang="ru-RU" sz="3200" b="1" dirty="0" smtClean="0"/>
              <a:t> </a:t>
            </a:r>
            <a:endParaRPr lang="ru-RU" sz="3200" b="1" dirty="0">
              <a:solidFill>
                <a:srgbClr val="000000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960641113"/>
              </p:ext>
            </p:extLst>
          </p:nvPr>
        </p:nvGraphicFramePr>
        <p:xfrm>
          <a:off x="-2460972" y="1778240"/>
          <a:ext cx="1339948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541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3213847" cy="38649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Опрос февраль 2022г.</a:t>
            </a:r>
            <a:endParaRPr lang="ru-RU" sz="24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7691" y="654318"/>
            <a:ext cx="7240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Какие работы по энергосбережению необходимо включить в региональную </a:t>
            </a:r>
            <a:r>
              <a:rPr lang="ru-RU" sz="2400" b="1" dirty="0" smtClean="0"/>
              <a:t>программу капремонта в рамках мин. взноса</a:t>
            </a:r>
            <a:r>
              <a:rPr lang="ru-RU" sz="3200" b="1" dirty="0" smtClean="0"/>
              <a:t>?</a:t>
            </a:r>
            <a:endParaRPr lang="ru-RU" sz="4000" b="1" dirty="0">
              <a:solidFill>
                <a:srgbClr val="000000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16433745"/>
              </p:ext>
            </p:extLst>
          </p:nvPr>
        </p:nvGraphicFramePr>
        <p:xfrm>
          <a:off x="2432115" y="1977757"/>
          <a:ext cx="928540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66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3213847" cy="386498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Региональный срез</a:t>
            </a:r>
            <a:endParaRPr lang="ru-RU" sz="2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8D469-F3EC-4332-A078-138529622D12}"/>
              </a:ext>
            </a:extLst>
          </p:cNvPr>
          <p:cNvSpPr txBox="1"/>
          <p:nvPr/>
        </p:nvSpPr>
        <p:spPr>
          <a:xfrm>
            <a:off x="2055019" y="1142911"/>
            <a:ext cx="61293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1" i="0" dirty="0" smtClean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Виды работ, предусмотренные региональной программой: </a:t>
            </a:r>
            <a:endParaRPr lang="ru-RU" sz="2000" b="1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1962"/>
              </p:ext>
            </p:extLst>
          </p:nvPr>
        </p:nvGraphicFramePr>
        <p:xfrm>
          <a:off x="3044858" y="2312795"/>
          <a:ext cx="6476214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744">
                  <a:extLst>
                    <a:ext uri="{9D8B030D-6E8A-4147-A177-3AD203B41FA5}">
                      <a16:colId xmlns:a16="http://schemas.microsoft.com/office/drawing/2014/main" val="3629537895"/>
                    </a:ext>
                  </a:extLst>
                </a:gridCol>
                <a:gridCol w="2064470">
                  <a:extLst>
                    <a:ext uri="{9D8B030D-6E8A-4147-A177-3AD203B41FA5}">
                      <a16:colId xmlns:a16="http://schemas.microsoft.com/office/drawing/2014/main" val="309517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работ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регионов</a:t>
                      </a:r>
                      <a:endParaRPr lang="ru-RU" dirty="0"/>
                    </a:p>
                  </a:txBody>
                  <a:tcPr anchorCtr="1"/>
                </a:tc>
                <a:extLst>
                  <a:ext uri="{0D108BD9-81ED-4DB2-BD59-A6C34878D82A}">
                    <a16:rowId xmlns:a16="http://schemas.microsoft.com/office/drawing/2014/main" val="1861810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установка коллективных (общедомовых) приборов учета потребления ресурсов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Ctr="1"/>
                </a:tc>
                <a:extLst>
                  <a:ext uri="{0D108BD9-81ED-4DB2-BD59-A6C34878D82A}">
                    <a16:rowId xmlns:a16="http://schemas.microsoft.com/office/drawing/2014/main" val="261721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установка узлов управления и регулирования потребления тепловой энергии, горячей и холодной воды, газа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Ctr="1"/>
                </a:tc>
                <a:extLst>
                  <a:ext uri="{0D108BD9-81ED-4DB2-BD59-A6C34878D82A}">
                    <a16:rowId xmlns:a16="http://schemas.microsoft.com/office/drawing/2014/main" val="253239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утепление фасадов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Ctr="1"/>
                </a:tc>
                <a:extLst>
                  <a:ext uri="{0D108BD9-81ED-4DB2-BD59-A6C34878D82A}">
                    <a16:rowId xmlns:a16="http://schemas.microsoft.com/office/drawing/2014/main" val="242561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Энергетическое обследование МКД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Ctr="1"/>
                </a:tc>
                <a:extLst>
                  <a:ext uri="{0D108BD9-81ED-4DB2-BD59-A6C34878D82A}">
                    <a16:rowId xmlns:a16="http://schemas.microsoft.com/office/drawing/2014/main" val="28119744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4302" y="5656083"/>
            <a:ext cx="573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Минимальный взнос на КР: </a:t>
            </a:r>
            <a:r>
              <a:rPr lang="ru-RU" b="1" dirty="0"/>
              <a:t>5,5</a:t>
            </a:r>
            <a:r>
              <a:rPr lang="ru-RU" dirty="0"/>
              <a:t> до </a:t>
            </a:r>
            <a:r>
              <a:rPr lang="ru-RU" b="1" dirty="0"/>
              <a:t>12</a:t>
            </a:r>
            <a:r>
              <a:rPr lang="ru-RU" dirty="0"/>
              <a:t> рублей на м2 </a:t>
            </a:r>
          </a:p>
        </p:txBody>
      </p:sp>
    </p:spTree>
    <p:extLst>
      <p:ext uri="{BB962C8B-B14F-4D97-AF65-F5344CB8AC3E}">
        <p14:creationId xmlns:p14="http://schemas.microsoft.com/office/powerpoint/2010/main" val="402863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3213847" cy="386498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2000" b="1" dirty="0" err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зак-ва</a:t>
            </a:r>
            <a:endParaRPr lang="ru-RU" sz="2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8D469-F3EC-4332-A078-138529622D12}"/>
              </a:ext>
            </a:extLst>
          </p:cNvPr>
          <p:cNvSpPr txBox="1"/>
          <p:nvPr/>
        </p:nvSpPr>
        <p:spPr>
          <a:xfrm>
            <a:off x="2055019" y="1142911"/>
            <a:ext cx="6129336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Федеральный закон "Об энергосбережении и о повышении энергетической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эффективности</a:t>
            </a: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и о внесении изменений в отдельные законодательные акты Российской Федерации" от 23.11.2009 N 261-ФЗ: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196CC5-D13B-4FA7-9484-635C546D3869}"/>
              </a:ext>
            </a:extLst>
          </p:cNvPr>
          <p:cNvSpPr txBox="1"/>
          <p:nvPr/>
        </p:nvSpPr>
        <p:spPr>
          <a:xfrm>
            <a:off x="4324350" y="2673230"/>
            <a:ext cx="7086600" cy="3370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Лицо, ответственное за содержание многоквартирного дома, регулярно (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реже чем один раз в год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обязано разрабатывать и доводить до сведения собственников помещений в многоквартирном доме 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о мероприятиях по энергосбережению и повышению энергетической эффективности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возможно проводить в многоквартирном доме, с указанием расходов на их проведение, объема ожидаемого снижения используемых энергетических ресурсов и сроков окупаемости предлагаемых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24553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9D425A-877F-4324-BAAD-6DF1CEACDE42}"/>
              </a:ext>
            </a:extLst>
          </p:cNvPr>
          <p:cNvSpPr txBox="1"/>
          <p:nvPr/>
        </p:nvSpPr>
        <p:spPr>
          <a:xfrm>
            <a:off x="2309813" y="1618354"/>
            <a:ext cx="6143624" cy="966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КоАП РФ Статья 9.16. 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Нарушение законодательства об энергосбережении и о повышении энергетической эффективности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AF2696C-52A5-462C-A1A8-0ADA76397CE5}"/>
              </a:ext>
            </a:extLst>
          </p:cNvPr>
          <p:cNvSpPr txBox="1">
            <a:spLocks/>
          </p:cNvSpPr>
          <p:nvPr/>
        </p:nvSpPr>
        <p:spPr>
          <a:xfrm>
            <a:off x="0" y="513355"/>
            <a:ext cx="3213847" cy="38649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20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зак-ва</a:t>
            </a:r>
            <a:endParaRPr lang="ru-RU" sz="2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1C8B1D5-C3C2-4156-81A8-1BA2BEF31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61836"/>
              </p:ext>
            </p:extLst>
          </p:nvPr>
        </p:nvGraphicFramePr>
        <p:xfrm>
          <a:off x="4463866" y="3250166"/>
          <a:ext cx="5594534" cy="97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986">
                  <a:extLst>
                    <a:ext uri="{9D8B030D-6E8A-4147-A177-3AD203B41FA5}">
                      <a16:colId xmlns:a16="http://schemas.microsoft.com/office/drawing/2014/main" val="1951776696"/>
                    </a:ext>
                  </a:extLst>
                </a:gridCol>
                <a:gridCol w="2605548">
                  <a:extLst>
                    <a:ext uri="{9D8B030D-6E8A-4147-A177-3AD203B41FA5}">
                      <a16:colId xmlns:a16="http://schemas.microsoft.com/office/drawing/2014/main" val="4154855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Должностные лица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5 – 10 тыс. р.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8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ПБОЮЛ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10 – 15 тыс. р.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188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Юридические лица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20 – 30 тыс. р.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2269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6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6EBCC13-5437-4D01-A191-547E55CF2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936" y="706604"/>
            <a:ext cx="2915064" cy="194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78" y="202853"/>
            <a:ext cx="3284606" cy="25434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AF2696C-52A5-462C-A1A8-0ADA76397CE5}"/>
              </a:ext>
            </a:extLst>
          </p:cNvPr>
          <p:cNvSpPr txBox="1">
            <a:spLocks/>
          </p:cNvSpPr>
          <p:nvPr/>
        </p:nvSpPr>
        <p:spPr>
          <a:xfrm>
            <a:off x="0" y="513355"/>
            <a:ext cx="3213847" cy="38649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Жил. надзор</a:t>
            </a:r>
            <a:endParaRPr lang="ru-RU" sz="2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130D421-1466-460F-B4CB-E8AA2595E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12537"/>
              </p:ext>
            </p:extLst>
          </p:nvPr>
        </p:nvGraphicFramePr>
        <p:xfrm>
          <a:off x="4534958" y="3250648"/>
          <a:ext cx="6473190" cy="2255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085">
                  <a:extLst>
                    <a:ext uri="{9D8B030D-6E8A-4147-A177-3AD203B41FA5}">
                      <a16:colId xmlns:a16="http://schemas.microsoft.com/office/drawing/2014/main" val="267784615"/>
                    </a:ext>
                  </a:extLst>
                </a:gridCol>
                <a:gridCol w="5666105">
                  <a:extLst>
                    <a:ext uri="{9D8B030D-6E8A-4147-A177-3AD203B41FA5}">
                      <a16:colId xmlns:a16="http://schemas.microsoft.com/office/drawing/2014/main" val="4279096597"/>
                    </a:ext>
                  </a:extLst>
                </a:gridCol>
              </a:tblGrid>
              <a:tr h="49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36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Субъектов</a:t>
                      </a:r>
                      <a:r>
                        <a:rPr lang="ru-RU" sz="2000" b="0" dirty="0"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РФ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981827"/>
                  </a:ext>
                </a:extLst>
              </a:tr>
              <a:tr h="698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744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Дела об административном правонарушении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93229"/>
                  </a:ext>
                </a:extLst>
              </a:tr>
              <a:tr h="46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438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Организаций, осуществляющих управление МКД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272066"/>
                  </a:ext>
                </a:extLst>
              </a:tr>
              <a:tr h="60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Оштрафованы повторно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9405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893B658-386A-4EBA-86E6-1349AF0DE2CA}"/>
              </a:ext>
            </a:extLst>
          </p:cNvPr>
          <p:cNvSpPr txBox="1"/>
          <p:nvPr/>
        </p:nvSpPr>
        <p:spPr>
          <a:xfrm>
            <a:off x="3180936" y="232771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ривлечены к административной ответственности </a:t>
            </a:r>
          </a:p>
          <a:p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ч. 5 ст. 9.16 КоАП РФ:</a:t>
            </a:r>
            <a:endParaRPr lang="ru-RU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59C3A5-648D-41AC-A405-7DD57E950573}"/>
              </a:ext>
            </a:extLst>
          </p:cNvPr>
          <p:cNvSpPr txBox="1"/>
          <p:nvPr/>
        </p:nvSpPr>
        <p:spPr>
          <a:xfrm>
            <a:off x="5456904" y="5782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размер штрафа: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15 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руб.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767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2914" y="111992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698714" y="30074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2000" b="1" dirty="0">
                <a:latin typeface="+mj-lt"/>
                <a:ea typeface="+mj-ea"/>
                <a:cs typeface="+mj-cs"/>
              </a:rPr>
              <a:t>исполнительный директор </a:t>
            </a:r>
          </a:p>
          <a:p>
            <a:pPr marL="0" indent="0" algn="ctr">
              <a:buNone/>
            </a:pPr>
            <a:r>
              <a:rPr lang="ru-RU" sz="2000" dirty="0">
                <a:latin typeface="+mj-lt"/>
                <a:ea typeface="+mj-ea"/>
                <a:cs typeface="+mj-cs"/>
              </a:rPr>
              <a:t>НП «Национальный центр общественного контроля в сфере ЖКХ»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b="1" dirty="0">
                <a:latin typeface="+mj-lt"/>
                <a:ea typeface="+mj-ea"/>
                <a:cs typeface="+mj-cs"/>
              </a:rPr>
              <a:t>Сергей Сергеевич </a:t>
            </a:r>
            <a:r>
              <a:rPr lang="ru-RU" b="1" dirty="0" err="1">
                <a:latin typeface="+mj-lt"/>
                <a:ea typeface="+mj-ea"/>
                <a:cs typeface="+mj-cs"/>
              </a:rPr>
              <a:t>Сохранов</a:t>
            </a:r>
            <a:endParaRPr lang="ru-RU" b="1" dirty="0">
              <a:latin typeface="+mj-lt"/>
              <a:ea typeface="+mj-ea"/>
              <a:cs typeface="+mj-cs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6551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374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PT Sans</vt:lpstr>
      <vt:lpstr>Times New Roman</vt:lpstr>
      <vt:lpstr>Тема Office</vt:lpstr>
      <vt:lpstr>Препятствия на пути повышения энергетической эффективности многоквартирных зданий:  Нормативное регулирование  или правоприменительная практика?</vt:lpstr>
      <vt:lpstr> Опрос февраль 2022г.</vt:lpstr>
      <vt:lpstr> Опрос февраль 2022г.</vt:lpstr>
      <vt:lpstr> Опрос февраль 2022г.</vt:lpstr>
      <vt:lpstr>Региональный срез</vt:lpstr>
      <vt:lpstr>Исполнение зак-ва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ГРАДОСТРОИТЕЛЬНАЯ ПОЛИТИКА.  БЛАГОУСТРОЙСТВО И ЖКХ – НОВЫЕ ТРЕНДЫ</dc:title>
  <dc:creator>Сохранов</dc:creator>
  <cp:lastModifiedBy>Sergey</cp:lastModifiedBy>
  <cp:revision>119</cp:revision>
  <dcterms:created xsi:type="dcterms:W3CDTF">2019-09-02T07:18:54Z</dcterms:created>
  <dcterms:modified xsi:type="dcterms:W3CDTF">2022-03-01T18:43:23Z</dcterms:modified>
</cp:coreProperties>
</file>