
<file path=[Content_Types].xml><?xml version="1.0" encoding="utf-8"?>
<Types xmlns="http://schemas.openxmlformats.org/package/2006/content-types">
  <Override ContentType="application/vnd.openxmlformats-officedocument.presentationml.slide+xml" PartName="/ppt/slides/slide29.xml"/>
  <Override ContentType="application/vnd.openxmlformats-officedocument.presentationml.slide+xml" PartName="/ppt/slides/slide47.xml"/>
  <Override ContentType="application/vnd.openxmlformats-officedocument.presentationml.slide+xml" PartName="/ppt/slides/slide58.xml"/>
  <Override ContentType="application/vnd.openxmlformats-officedocument.presentationml.slide+xml" PartName="/ppt/slides/slide76.xml"/>
  <Override ContentType="application/vnd.openxmlformats-officedocument.presentationml.slide+xml" PartName="/ppt/slides/slide94.xml"/>
  <Override ContentType="application/vnd.openxmlformats-officedocument.presentationml.slide+xml" PartName="/ppt/slides/slide113.xml"/>
  <Override ContentType="application/vnd.openxmlformats-officedocument.presentationml.slide+xml" PartName="/ppt/slides/slide142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6.xml"/>
  <Override ContentType="application/vnd.openxmlformats-officedocument.presentationml.slide+xml" PartName="/ppt/slides/slide54.xml"/>
  <Override ContentType="application/vnd.openxmlformats-officedocument.presentationml.slide+xml" PartName="/ppt/slides/slide65.xml"/>
  <Override ContentType="application/vnd.openxmlformats-officedocument.presentationml.slide+xml" PartName="/ppt/slides/slide83.xml"/>
  <Override ContentType="application/vnd.openxmlformats-officedocument.presentationml.slide+xml" PartName="/ppt/slides/slide102.xml"/>
  <Override ContentType="application/vnd.openxmlformats-officedocument.presentationml.slide+xml" PartName="/ppt/slides/slide120.xml"/>
  <Override ContentType="application/vnd.openxmlformats-officedocument.presentationml.slide+xml" PartName="/ppt/slides/slide131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25.xml"/>
  <Override ContentType="application/vnd.openxmlformats-officedocument.presentationml.slide+xml" PartName="/ppt/slides/slide43.xml"/>
  <Override ContentType="application/vnd.openxmlformats-officedocument.presentationml.slide+xml" PartName="/ppt/slides/slide72.xml"/>
  <Override ContentType="application/vnd.openxmlformats-officedocument.presentationml.slide+xml" PartName="/ppt/slides/slide90.xml"/>
  <Override ContentType="application/vnd.openxmlformats-officedocument.theme+xml" PartName="/ppt/theme/theme1.xml"/>
  <Override ContentType="application/vnd.openxmlformats-officedocument.presentationml.slideLayout+xml" PartName="/ppt/slideLayouts/slideLayout2.xml"/>
  <Default ContentType="application/xml" Extension="xml"/>
  <Override ContentType="application/vnd.openxmlformats-officedocument.presentationml.slide+xml" PartName="/ppt/slides/slide14.xml"/>
  <Override ContentType="application/vnd.openxmlformats-officedocument.presentationml.slide+xml" PartName="/ppt/slides/slide32.xml"/>
  <Override ContentType="application/vnd.openxmlformats-officedocument.presentationml.slide+xml" PartName="/ppt/slides/slide50.xml"/>
  <Override ContentType="application/vnd.openxmlformats-officedocument.presentationml.slide+xml" PartName="/ppt/slides/slide61.xml"/>
  <Override ContentType="application/vnd.openxmlformats-officedocument.presentationml.notesMaster+xml" PartName="/ppt/notesMasters/notesMaster1.xml"/>
  <Override ContentType="application/vnd.openxmlformats-officedocument.presentationml.slide+xml" PartName="/ppt/slides/slide10.xml"/>
  <Override ContentType="application/vnd.openxmlformats-officedocument.presentationml.slide+xml" PartName="/ppt/slides/slide21.xml"/>
  <Override ContentType="application/vnd.openxmlformats-officedocument.presentationml.tableStyles+xml" PartName="/ppt/tableStyles.xml"/>
  <Override ContentType="application/vnd.openxmlformats-officedocument.presentationml.slide+xml" PartName="/ppt/slides/slide129.xml"/>
  <Override ContentType="application/vnd.openxmlformats-officedocument.presentationml.slide+xml" PartName="/ppt/slides/slide147.xml"/>
  <Override ContentType="application/vnd.openxmlformats-officedocument.presentationml.slide+xml" PartName="/ppt/slides/slide99.xml"/>
  <Override ContentType="application/vnd.openxmlformats-officedocument.presentationml.slide+xml" PartName="/ppt/slides/slide118.xml"/>
  <Override ContentType="application/vnd.openxmlformats-officedocument.presentationml.slide+xml" PartName="/ppt/slides/slide136.xml"/>
  <Override ContentType="application/vnd.openxmlformats-officedocument.presentationml.slide+xml" PartName="/ppt/slides/slide9.xml"/>
  <Override ContentType="application/vnd.openxmlformats-officedocument.presentationml.slide+xml" PartName="/ppt/slides/slide59.xml"/>
  <Override ContentType="application/vnd.openxmlformats-officedocument.presentationml.slide+xml" PartName="/ppt/slides/slide77.xml"/>
  <Override ContentType="application/vnd.openxmlformats-officedocument.presentationml.slide+xml" PartName="/ppt/slides/slide88.xml"/>
  <Override ContentType="application/vnd.openxmlformats-officedocument.presentationml.slide+xml" PartName="/ppt/slides/slide107.xml"/>
  <Override ContentType="application/vnd.openxmlformats-officedocument.presentationml.slide+xml" PartName="/ppt/slides/slide125.xml"/>
  <Override ContentType="application/vnd.openxmlformats-officedocument.presentationml.slide+xml" PartName="/ppt/slides/slide143.xml"/>
  <Override ContentType="application/vnd.openxmlformats-officedocument.presentationml.slide+xml" PartName="/ppt/slides/slide154.xml"/>
  <Override ContentType="application/vnd.openxmlformats-officedocument.presentationml.viewProps+xml" PartName="/ppt/viewProps.xml"/>
  <Override ContentType="application/vnd.openxmlformats-officedocument.presentationml.slide+xml" PartName="/ppt/slides/slide5.xml"/>
  <Override ContentType="application/vnd.openxmlformats-officedocument.presentationml.slide+xml" PartName="/ppt/slides/slide19.xml"/>
  <Override ContentType="application/vnd.openxmlformats-officedocument.presentationml.slide+xml" PartName="/ppt/slides/slide48.xml"/>
  <Override ContentType="application/vnd.openxmlformats-officedocument.presentationml.slide+xml" PartName="/ppt/slides/slide66.xml"/>
  <Override ContentType="application/vnd.openxmlformats-officedocument.presentationml.slide+xml" PartName="/ppt/slides/slide95.xml"/>
  <Override ContentType="application/vnd.openxmlformats-officedocument.presentationml.slide+xml" PartName="/ppt/slides/slide103.xml"/>
  <Override ContentType="application/vnd.openxmlformats-officedocument.presentationml.slide+xml" PartName="/ppt/slides/slide114.xml"/>
  <Override ContentType="application/vnd.openxmlformats-officedocument.presentationml.slide+xml" PartName="/ppt/slides/slide132.xml"/>
  <Override ContentType="application/vnd.openxmlformats-officedocument.presentationml.slide+xml" PartName="/ppt/slides/slide150.xml"/>
  <Override ContentType="application/vnd.openxmlformats-officedocument.presentationml.slideLayout+xml" PartName="/ppt/slideLayouts/slideLayout7.xml"/>
  <Default ContentType="image/png" Extension="png"/>
  <Override ContentType="application/vnd.openxmlformats-officedocument.presentationml.slide+xml" PartName="/ppt/slides/slide26.xml"/>
  <Override ContentType="application/vnd.openxmlformats-officedocument.presentationml.slide+xml" PartName="/ppt/slides/slide37.xml"/>
  <Override ContentType="application/vnd.openxmlformats-officedocument.presentationml.slide+xml" PartName="/ppt/slides/slide55.xml"/>
  <Override ContentType="application/vnd.openxmlformats-officedocument.presentationml.slide+xml" PartName="/ppt/slides/slide73.xml"/>
  <Override ContentType="application/vnd.openxmlformats-officedocument.presentationml.slide+xml" PartName="/ppt/slides/slide84.xml"/>
  <Override ContentType="application/vnd.openxmlformats-officedocument.presentationml.slide+xml" PartName="/ppt/slides/slide121.xml"/>
  <Override ContentType="application/vnd.openxmlformats-officedocument.presentationml.presProps+xml" PartName="/ppt/presProps.xml"/>
  <Override ContentType="application/vnd.openxmlformats-officedocument.theme+xml" PartName="/ppt/theme/theme2.xml"/>
  <Override ContentType="application/vnd.openxmlformats-officedocument.presentationml.slide+xml" PartName="/ppt/slides/slide1.xml"/>
  <Override ContentType="application/vnd.openxmlformats-officedocument.presentationml.slide+xml" PartName="/ppt/slides/slide15.xml"/>
  <Override ContentType="application/vnd.openxmlformats-officedocument.presentationml.slide+xml" PartName="/ppt/slides/slide33.xml"/>
  <Override ContentType="application/vnd.openxmlformats-officedocument.presentationml.slide+xml" PartName="/ppt/slides/slide44.xml"/>
  <Override ContentType="application/vnd.openxmlformats-officedocument.presentationml.slide+xml" PartName="/ppt/slides/slide62.xml"/>
  <Override ContentType="application/vnd.openxmlformats-officedocument.presentationml.slide+xml" PartName="/ppt/slides/slide80.xml"/>
  <Override ContentType="application/vnd.openxmlformats-officedocument.presentationml.slide+xml" PartName="/ppt/slides/slide91.xml"/>
  <Override ContentType="application/vnd.openxmlformats-officedocument.presentationml.slide+xml" PartName="/ppt/slides/slide110.xml"/>
  <Override ContentType="application/vnd.openxmlformats-officedocument.presentationml.slideLayout+xml" PartName="/ppt/slideLayouts/slideLayout3.xml"/>
  <Override ContentType="application/vnd.openxmlformats-officedocument.presentationml.presentation.main+xml" PartName="/ppt/presentation.xml"/>
  <Override ContentType="application/vnd.openxmlformats-officedocument.presentationml.slide+xml" PartName="/ppt/slides/slide22.xml"/>
  <Override ContentType="application/vnd.openxmlformats-officedocument.presentationml.slide+xml" PartName="/ppt/slides/slide51.xml"/>
  <Override ContentType="application/vnd.openxmlformats-officedocument.extended-properties+xml" PartName="/docProps/app.xml"/>
  <Override ContentType="application/vnd.openxmlformats-officedocument.presentationml.slide+xml" PartName="/ppt/slides/slide11.xml"/>
  <Override ContentType="application/vnd.openxmlformats-officedocument.presentationml.slide+xml" PartName="/ppt/slides/slide40.xml"/>
  <Override ContentType="application/vnd.openxmlformats-officedocument.presentationml.slide+xml" PartName="/ppt/slides/slide119.xml"/>
  <Override ContentType="application/vnd.openxmlformats-officedocument.presentationml.slide+xml" PartName="/ppt/slides/slide148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89.xml"/>
  <Override ContentType="application/vnd.openxmlformats-officedocument.presentationml.slide+xml" PartName="/ppt/slides/slide98.xml"/>
  <Override ContentType="application/vnd.openxmlformats-officedocument.presentationml.slide+xml" PartName="/ppt/slides/slide108.xml"/>
  <Override ContentType="application/vnd.openxmlformats-officedocument.presentationml.slide+xml" PartName="/ppt/slides/slide117.xml"/>
  <Override ContentType="application/vnd.openxmlformats-officedocument.presentationml.slide+xml" PartName="/ppt/slides/slide126.xml"/>
  <Override ContentType="application/vnd.openxmlformats-officedocument.presentationml.slide+xml" PartName="/ppt/slides/slide128.xml"/>
  <Override ContentType="application/vnd.openxmlformats-officedocument.presentationml.slide+xml" PartName="/ppt/slides/slide137.xml"/>
  <Override ContentType="application/vnd.openxmlformats-officedocument.presentationml.slide+xml" PartName="/ppt/slides/slide146.xml"/>
  <Override ContentType="application/vnd.openxmlformats-officedocument.presentationml.slide+xml" PartName="/ppt/slides/slide155.xml"/>
  <Override ContentType="application/vnd.openxmlformats-officedocument.presentationml.slide+xml" PartName="/ppt/slides/slide8.xml"/>
  <Override ContentType="application/vnd.openxmlformats-officedocument.presentationml.slide+xml" PartName="/ppt/slides/slide49.xml"/>
  <Override ContentType="application/vnd.openxmlformats-officedocument.presentationml.slide+xml" PartName="/ppt/slides/slide69.xml"/>
  <Override ContentType="application/vnd.openxmlformats-officedocument.presentationml.slide+xml" PartName="/ppt/slides/slide78.xml"/>
  <Override ContentType="application/vnd.openxmlformats-officedocument.presentationml.slide+xml" PartName="/ppt/slides/slide87.xml"/>
  <Override ContentType="application/vnd.openxmlformats-officedocument.presentationml.slide+xml" PartName="/ppt/slides/slide96.xml"/>
  <Override ContentType="application/vnd.openxmlformats-officedocument.presentationml.slide+xml" PartName="/ppt/slides/slide106.xml"/>
  <Override ContentType="application/vnd.openxmlformats-officedocument.presentationml.slide+xml" PartName="/ppt/slides/slide115.xml"/>
  <Override ContentType="application/vnd.openxmlformats-officedocument.presentationml.slide+xml" PartName="/ppt/slides/slide124.xml"/>
  <Override ContentType="application/vnd.openxmlformats-officedocument.presentationml.slide+xml" PartName="/ppt/slides/slide135.xml"/>
  <Override ContentType="application/vnd.openxmlformats-officedocument.presentationml.slide+xml" PartName="/ppt/slides/slide144.xml"/>
  <Override ContentType="application/vnd.openxmlformats-officedocument.presentationml.slide+xml" PartName="/ppt/slides/slide153.xml"/>
  <Override ContentType="application/vnd.openxmlformats-package.core-properties+xml" PartName="/docProps/core.xml"/>
  <Override ContentType="application/vnd.openxmlformats-officedocument.presentationml.slide+xml" PartName="/ppt/slides/slide6.xml"/>
  <Override ContentType="application/vnd.openxmlformats-officedocument.presentationml.slide+xml" PartName="/ppt/slides/slide38.xml"/>
  <Override ContentType="application/vnd.openxmlformats-officedocument.presentationml.slide+xml" PartName="/ppt/slides/slide56.xml"/>
  <Override ContentType="application/vnd.openxmlformats-officedocument.presentationml.slide+xml" PartName="/ppt/slides/slide67.xml"/>
  <Override ContentType="application/vnd.openxmlformats-officedocument.presentationml.slide+xml" PartName="/ppt/slides/slide85.xml"/>
  <Override ContentType="application/vnd.openxmlformats-officedocument.presentationml.slide+xml" PartName="/ppt/slides/slide104.xml"/>
  <Override ContentType="application/vnd.openxmlformats-officedocument.presentationml.slide+xml" PartName="/ppt/slides/slide122.xml"/>
  <Override ContentType="application/vnd.openxmlformats-officedocument.presentationml.slide+xml" PartName="/ppt/slides/slide133.xml"/>
  <Override ContentType="application/vnd.openxmlformats-officedocument.presentationml.slide+xml" PartName="/ppt/slides/slide151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7.xml"/>
  <Override ContentType="application/vnd.openxmlformats-officedocument.presentationml.slide+xml" PartName="/ppt/slides/slide45.xml"/>
  <Override ContentType="application/vnd.openxmlformats-officedocument.presentationml.slide+xml" PartName="/ppt/slides/slide74.xml"/>
  <Override ContentType="application/vnd.openxmlformats-officedocument.presentationml.slide+xml" PartName="/ppt/slides/slide92.xml"/>
  <Override ContentType="application/vnd.openxmlformats-officedocument.presentationml.slide+xml" PartName="/ppt/slides/slide111.xml"/>
  <Override ContentType="application/vnd.openxmlformats-officedocument.presentationml.slide+xml" PartName="/ppt/slides/slide140.xml"/>
  <Override ContentType="application/vnd.openxmlformats-officedocument.presentationml.slideLayout+xml" PartName="/ppt/slideLayouts/slideLayout4.xml"/>
  <Override ContentType="application/vnd.openxmlformats-officedocument.presentationml.slide+xml" PartName="/ppt/slides/slide2.xml"/>
  <Override ContentType="application/vnd.openxmlformats-officedocument.presentationml.slide+xml" PartName="/ppt/slides/slide16.xml"/>
  <Override ContentType="application/vnd.openxmlformats-officedocument.presentationml.slide+xml" PartName="/ppt/slides/slide34.xml"/>
  <Override ContentType="application/vnd.openxmlformats-officedocument.presentationml.slide+xml" PartName="/ppt/slides/slide52.xml"/>
  <Override ContentType="application/vnd.openxmlformats-officedocument.presentationml.slide+xml" PartName="/ppt/slides/slide63.xml"/>
  <Override ContentType="application/vnd.openxmlformats-officedocument.presentationml.slide+xml" PartName="/ppt/slides/slide81.xml"/>
  <Override ContentType="application/vnd.openxmlformats-officedocument.presentationml.slide+xml" PartName="/ppt/slides/slide100.xml"/>
  <Default ContentType="application/vnd.openxmlformats-package.relationships+xml" Extension="rels"/>
  <Override ContentType="application/vnd.openxmlformats-officedocument.presentationml.slide+xml" PartName="/ppt/slides/slide23.xml"/>
  <Override ContentType="application/vnd.openxmlformats-officedocument.presentationml.slide+xml" PartName="/ppt/slides/slide41.xml"/>
  <Override ContentType="application/vnd.openxmlformats-officedocument.presentationml.slide+xml" PartName="/ppt/slides/slide70.xml"/>
  <Override ContentType="application/vnd.openxmlformats-officedocument.presentationml.slide+xml" PartName="/ppt/slides/slide12.xml"/>
  <Override ContentType="application/vnd.openxmlformats-officedocument.presentationml.slide+xml" PartName="/ppt/slides/slide30.xml"/>
  <Override ContentType="application/vnd.openxmlformats-officedocument.presentationml.slide+xml" PartName="/ppt/slides/slide149.xml"/>
  <Override ContentType="application/vnd.openxmlformats-officedocument.presentationml.slideLayout+xml" PartName="/ppt/slideLayouts/slideLayout11.xml"/>
  <Override ContentType="application/vnd.openxmlformats-officedocument.presentationml.slide+xml" PartName="/ppt/slides/slide138.xml"/>
  <Override ContentType="application/vnd.openxmlformats-officedocument.presentationml.slide+xml" PartName="/ppt/slides/slide79.xml"/>
  <Override ContentType="application/vnd.openxmlformats-officedocument.presentationml.slide+xml" PartName="/ppt/slides/slide109.xml"/>
  <Override ContentType="application/vnd.openxmlformats-officedocument.presentationml.slide+xml" PartName="/ppt/slides/slide127.xml"/>
  <Override ContentType="application/vnd.openxmlformats-officedocument.presentationml.slide+xml" PartName="/ppt/slides/slide145.xml"/>
  <Override ContentType="application/vnd.openxmlformats-officedocument.presentationml.slide+xml" PartName="/ppt/slides/slide7.xml"/>
  <Override ContentType="application/vnd.openxmlformats-officedocument.presentationml.slide+xml" PartName="/ppt/slides/slide68.xml"/>
  <Override ContentType="application/vnd.openxmlformats-officedocument.presentationml.slide+xml" PartName="/ppt/slides/slide97.xml"/>
  <Override ContentType="application/vnd.openxmlformats-officedocument.presentationml.slide+xml" PartName="/ppt/slides/slide116.xml"/>
  <Override ContentType="application/vnd.openxmlformats-officedocument.presentationml.slide+xml" PartName="/ppt/slides/slide134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28.xml"/>
  <Override ContentType="application/vnd.openxmlformats-officedocument.presentationml.slide+xml" PartName="/ppt/slides/slide39.xml"/>
  <Override ContentType="application/vnd.openxmlformats-officedocument.presentationml.slide+xml" PartName="/ppt/slides/slide57.xml"/>
  <Override ContentType="application/vnd.openxmlformats-officedocument.presentationml.slide+xml" PartName="/ppt/slides/slide75.xml"/>
  <Override ContentType="application/vnd.openxmlformats-officedocument.presentationml.slide+xml" PartName="/ppt/slides/slide86.xml"/>
  <Override ContentType="application/vnd.openxmlformats-officedocument.presentationml.slide+xml" PartName="/ppt/slides/slide105.xml"/>
  <Override ContentType="application/vnd.openxmlformats-officedocument.presentationml.slide+xml" PartName="/ppt/slides/slide123.xml"/>
  <Override ContentType="application/vnd.openxmlformats-officedocument.presentationml.slide+xml" PartName="/ppt/slides/slide141.xml"/>
  <Override ContentType="application/vnd.openxmlformats-officedocument.presentationml.slide+xml" PartName="/ppt/slides/slide152.xml"/>
  <Override ContentType="application/vnd.openxmlformats-officedocument.presentationml.slide+xml" PartName="/ppt/slides/slide3.xml"/>
  <Override ContentType="application/vnd.openxmlformats-officedocument.presentationml.slide+xml" PartName="/ppt/slides/slide17.xml"/>
  <Override ContentType="application/vnd.openxmlformats-officedocument.presentationml.slide+xml" PartName="/ppt/slides/slide46.xml"/>
  <Override ContentType="application/vnd.openxmlformats-officedocument.presentationml.slide+xml" PartName="/ppt/slides/slide64.xml"/>
  <Override ContentType="application/vnd.openxmlformats-officedocument.presentationml.slide+xml" PartName="/ppt/slides/slide93.xml"/>
  <Override ContentType="application/vnd.openxmlformats-officedocument.presentationml.slide+xml" PartName="/ppt/slides/slide101.xml"/>
  <Override ContentType="application/vnd.openxmlformats-officedocument.presentationml.slide+xml" PartName="/ppt/slides/slide112.xml"/>
  <Override ContentType="application/vnd.openxmlformats-officedocument.presentationml.slide+xml" PartName="/ppt/slides/slide130.xml"/>
  <Override ContentType="application/vnd.openxmlformats-officedocument.presentationml.slideLayout+xml" PartName="/ppt/slideLayouts/slideLayout5.xml"/>
  <Override ContentType="application/vnd.openxmlformats-officedocument.presentationml.slide+xml" PartName="/ppt/slides/slide24.xml"/>
  <Override ContentType="application/vnd.openxmlformats-officedocument.presentationml.slide+xml" PartName="/ppt/slides/slide35.xml"/>
  <Override ContentType="application/vnd.openxmlformats-officedocument.presentationml.slide+xml" PartName="/ppt/slides/slide53.xml"/>
  <Override ContentType="application/vnd.openxmlformats-officedocument.presentationml.slide+xml" PartName="/ppt/slides/slide71.xml"/>
  <Override ContentType="application/vnd.openxmlformats-officedocument.presentationml.slide+xml" PartName="/ppt/slides/slide82.xml"/>
  <Default ContentType="image/jpeg" Extension="jpeg"/>
  <Override ContentType="application/vnd.openxmlformats-officedocument.presentationml.slide+xml" PartName="/ppt/slides/slide13.xml"/>
  <Override ContentType="application/vnd.openxmlformats-officedocument.presentationml.slide+xml" PartName="/ppt/slides/slide31.xml"/>
  <Override ContentType="application/vnd.openxmlformats-officedocument.presentationml.slide+xml" PartName="/ppt/slides/slide42.xml"/>
  <Override ContentType="application/vnd.openxmlformats-officedocument.presentationml.slide+xml" PartName="/ppt/slides/slide60.xml"/>
  <Override ContentType="application/vnd.openxmlformats-officedocument.presentationml.slideLayout+xml" PartName="/ppt/slideLayouts/slideLayout1.xml"/>
  <Override ContentType="application/vnd.openxmlformats-officedocument.presentationml.slide+xml" PartName="/ppt/slides/slide20.xml"/>
  <Override ContentType="application/vnd.openxmlformats-officedocument.presentationml.slide+xml" PartName="/ppt/slides/slide139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2" r:id="rId1"/>
  </p:sldMasterIdLst>
  <p:notesMasterIdLst>
    <p:notesMasterId r:id="rId157"/>
  </p:notesMasterIdLst>
  <p:sldIdLst>
    <p:sldId id="580" r:id="rId2"/>
    <p:sldId id="265" r:id="rId3"/>
    <p:sldId id="297" r:id="rId4"/>
    <p:sldId id="294" r:id="rId5"/>
    <p:sldId id="291" r:id="rId6"/>
    <p:sldId id="293" r:id="rId7"/>
    <p:sldId id="295" r:id="rId8"/>
    <p:sldId id="296" r:id="rId9"/>
    <p:sldId id="298" r:id="rId10"/>
    <p:sldId id="299" r:id="rId11"/>
    <p:sldId id="583" r:id="rId12"/>
    <p:sldId id="292" r:id="rId13"/>
    <p:sldId id="307" r:id="rId14"/>
    <p:sldId id="308" r:id="rId15"/>
    <p:sldId id="309" r:id="rId16"/>
    <p:sldId id="310" r:id="rId17"/>
    <p:sldId id="450" r:id="rId18"/>
    <p:sldId id="451" r:id="rId19"/>
    <p:sldId id="452" r:id="rId20"/>
    <p:sldId id="311" r:id="rId21"/>
    <p:sldId id="313" r:id="rId22"/>
    <p:sldId id="312" r:id="rId23"/>
    <p:sldId id="318" r:id="rId24"/>
    <p:sldId id="317" r:id="rId25"/>
    <p:sldId id="316" r:id="rId26"/>
    <p:sldId id="315" r:id="rId27"/>
    <p:sldId id="320" r:id="rId28"/>
    <p:sldId id="319" r:id="rId29"/>
    <p:sldId id="327" r:id="rId30"/>
    <p:sldId id="329" r:id="rId31"/>
    <p:sldId id="330" r:id="rId32"/>
    <p:sldId id="326" r:id="rId33"/>
    <p:sldId id="325" r:id="rId34"/>
    <p:sldId id="324" r:id="rId35"/>
    <p:sldId id="323" r:id="rId36"/>
    <p:sldId id="334" r:id="rId37"/>
    <p:sldId id="335" r:id="rId38"/>
    <p:sldId id="331" r:id="rId39"/>
    <p:sldId id="333" r:id="rId40"/>
    <p:sldId id="337" r:id="rId41"/>
    <p:sldId id="338" r:id="rId42"/>
    <p:sldId id="339" r:id="rId43"/>
    <p:sldId id="343" r:id="rId44"/>
    <p:sldId id="342" r:id="rId45"/>
    <p:sldId id="524" r:id="rId46"/>
    <p:sldId id="581" r:id="rId47"/>
    <p:sldId id="336" r:id="rId48"/>
    <p:sldId id="584" r:id="rId49"/>
    <p:sldId id="351" r:id="rId50"/>
    <p:sldId id="352" r:id="rId51"/>
    <p:sldId id="354" r:id="rId52"/>
    <p:sldId id="355" r:id="rId53"/>
    <p:sldId id="357" r:id="rId54"/>
    <p:sldId id="358" r:id="rId55"/>
    <p:sldId id="359" r:id="rId56"/>
    <p:sldId id="585" r:id="rId57"/>
    <p:sldId id="361" r:id="rId58"/>
    <p:sldId id="568" r:id="rId59"/>
    <p:sldId id="572" r:id="rId60"/>
    <p:sldId id="573" r:id="rId61"/>
    <p:sldId id="574" r:id="rId62"/>
    <p:sldId id="571" r:id="rId63"/>
    <p:sldId id="570" r:id="rId64"/>
    <p:sldId id="575" r:id="rId65"/>
    <p:sldId id="368" r:id="rId66"/>
    <p:sldId id="369" r:id="rId67"/>
    <p:sldId id="453" r:id="rId68"/>
    <p:sldId id="373" r:id="rId69"/>
    <p:sldId id="374" r:id="rId70"/>
    <p:sldId id="372" r:id="rId71"/>
    <p:sldId id="375" r:id="rId72"/>
    <p:sldId id="376" r:id="rId73"/>
    <p:sldId id="371" r:id="rId74"/>
    <p:sldId id="380" r:id="rId75"/>
    <p:sldId id="381" r:id="rId76"/>
    <p:sldId id="379" r:id="rId77"/>
    <p:sldId id="386" r:id="rId78"/>
    <p:sldId id="384" r:id="rId79"/>
    <p:sldId id="383" r:id="rId80"/>
    <p:sldId id="382" r:id="rId81"/>
    <p:sldId id="393" r:id="rId82"/>
    <p:sldId id="392" r:id="rId83"/>
    <p:sldId id="391" r:id="rId84"/>
    <p:sldId id="395" r:id="rId85"/>
    <p:sldId id="394" r:id="rId86"/>
    <p:sldId id="396" r:id="rId87"/>
    <p:sldId id="397" r:id="rId88"/>
    <p:sldId id="401" r:id="rId89"/>
    <p:sldId id="400" r:id="rId90"/>
    <p:sldId id="525" r:id="rId91"/>
    <p:sldId id="406" r:id="rId92"/>
    <p:sldId id="407" r:id="rId93"/>
    <p:sldId id="408" r:id="rId94"/>
    <p:sldId id="410" r:id="rId95"/>
    <p:sldId id="404" r:id="rId96"/>
    <p:sldId id="434" r:id="rId97"/>
    <p:sldId id="435" r:id="rId98"/>
    <p:sldId id="439" r:id="rId99"/>
    <p:sldId id="440" r:id="rId100"/>
    <p:sldId id="445" r:id="rId101"/>
    <p:sldId id="454" r:id="rId102"/>
    <p:sldId id="459" r:id="rId103"/>
    <p:sldId id="468" r:id="rId104"/>
    <p:sldId id="458" r:id="rId105"/>
    <p:sldId id="470" r:id="rId106"/>
    <p:sldId id="555" r:id="rId107"/>
    <p:sldId id="471" r:id="rId108"/>
    <p:sldId id="472" r:id="rId109"/>
    <p:sldId id="478" r:id="rId110"/>
    <p:sldId id="476" r:id="rId111"/>
    <p:sldId id="475" r:id="rId112"/>
    <p:sldId id="554" r:id="rId113"/>
    <p:sldId id="556" r:id="rId114"/>
    <p:sldId id="559" r:id="rId115"/>
    <p:sldId id="558" r:id="rId116"/>
    <p:sldId id="562" r:id="rId117"/>
    <p:sldId id="564" r:id="rId118"/>
    <p:sldId id="560" r:id="rId119"/>
    <p:sldId id="561" r:id="rId120"/>
    <p:sldId id="566" r:id="rId121"/>
    <p:sldId id="463" r:id="rId122"/>
    <p:sldId id="480" r:id="rId123"/>
    <p:sldId id="479" r:id="rId124"/>
    <p:sldId id="481" r:id="rId125"/>
    <p:sldId id="488" r:id="rId126"/>
    <p:sldId id="455" r:id="rId127"/>
    <p:sldId id="489" r:id="rId128"/>
    <p:sldId id="466" r:id="rId129"/>
    <p:sldId id="485" r:id="rId130"/>
    <p:sldId id="467" r:id="rId131"/>
    <p:sldId id="484" r:id="rId132"/>
    <p:sldId id="486" r:id="rId133"/>
    <p:sldId id="487" r:id="rId134"/>
    <p:sldId id="496" r:id="rId135"/>
    <p:sldId id="516" r:id="rId136"/>
    <p:sldId id="521" r:id="rId137"/>
    <p:sldId id="520" r:id="rId138"/>
    <p:sldId id="519" r:id="rId139"/>
    <p:sldId id="527" r:id="rId140"/>
    <p:sldId id="531" r:id="rId141"/>
    <p:sldId id="528" r:id="rId142"/>
    <p:sldId id="532" r:id="rId143"/>
    <p:sldId id="530" r:id="rId144"/>
    <p:sldId id="529" r:id="rId145"/>
    <p:sldId id="535" r:id="rId146"/>
    <p:sldId id="550" r:id="rId147"/>
    <p:sldId id="551" r:id="rId148"/>
    <p:sldId id="545" r:id="rId149"/>
    <p:sldId id="547" r:id="rId150"/>
    <p:sldId id="548" r:id="rId151"/>
    <p:sldId id="549" r:id="rId152"/>
    <p:sldId id="552" r:id="rId153"/>
    <p:sldId id="553" r:id="rId154"/>
    <p:sldId id="567" r:id="rId155"/>
    <p:sldId id="267" r:id="rId15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660033"/>
    <a:srgbClr val="800000"/>
    <a:srgbClr val="660066"/>
    <a:srgbClr val="000066"/>
    <a:srgbClr val="3C452F"/>
    <a:srgbClr val="1E128C"/>
    <a:srgbClr val="546242"/>
    <a:srgbClr val="303725"/>
    <a:srgbClr val="95498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569" autoAdjust="0"/>
    <p:restoredTop sz="94660"/>
  </p:normalViewPr>
  <p:slideViewPr>
    <p:cSldViewPr>
      <p:cViewPr varScale="1">
        <p:scale>
          <a:sx n="102" d="100"/>
          <a:sy n="102" d="100"/>
        </p:scale>
        <p:origin x="-90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viewProps" Target="view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theme" Target="theme/theme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53" Type="http://schemas.openxmlformats.org/officeDocument/2006/relationships/slide" Target="slides/slide152.xml"/><Relationship Id="rId16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4D534-30A0-476A-84AE-59D471182C36}" type="datetimeFigureOut">
              <a:rPr lang="ru-RU" smtClean="0"/>
              <a:pPr/>
              <a:t>27.06.2022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D5015F-10A5-40CE-B85E-4D641F4AD7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6212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E843-1827-4D2A-BC47-8C197CF55CDD}" type="datetime1">
              <a:rPr lang="ru-RU" smtClean="0"/>
              <a:pPr/>
              <a:t>27.06.2022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6820-8E64-4678-AABE-9878E677D0D6}" type="datetime1">
              <a:rPr lang="ru-RU" smtClean="0"/>
              <a:pPr/>
              <a:t>27.06.2022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1E51-066E-451A-8D10-CCFF64EB281D}" type="datetime1">
              <a:rPr lang="ru-RU" smtClean="0"/>
              <a:pPr/>
              <a:t>27.06.2022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79F4A0F-8C45-4D58-BD0C-345638686DBD}" type="datetime1">
              <a:rPr lang="ru-RU" smtClean="0"/>
              <a:pPr/>
              <a:t>27.06.2022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08E2-CD29-4519-BEB0-4A75382BDCAC}" type="datetime1">
              <a:rPr lang="ru-RU" smtClean="0"/>
              <a:pPr/>
              <a:t>27.06.2022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BAFE5-5B3C-4C6B-AA60-FF62CF53EA51}" type="datetime1">
              <a:rPr lang="ru-RU" smtClean="0"/>
              <a:pPr/>
              <a:t>27.06.2022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93CB-9A46-4F62-88B9-B56AC1D8869B}" type="datetime1">
              <a:rPr lang="ru-RU" smtClean="0"/>
              <a:pPr/>
              <a:t>27.06.2022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39C4-C683-49D3-A0B7-27E7B554B816}" type="datetime1">
              <a:rPr lang="ru-RU" smtClean="0"/>
              <a:pPr/>
              <a:t>27.06.2022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CC9A-A3DB-4277-8DDD-E720DD49F95D}" type="datetime1">
              <a:rPr lang="ru-RU" smtClean="0"/>
              <a:pPr/>
              <a:t>27.06.2022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4ACF432-EA67-44CB-A90D-DEBC0FE7567E}" type="datetime1">
              <a:rPr lang="ru-RU" smtClean="0"/>
              <a:pPr/>
              <a:t>27.06.2022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EC10-06E4-4E5C-973C-84A80D2C060D}" type="datetime1">
              <a:rPr lang="ru-RU" smtClean="0"/>
              <a:pPr/>
              <a:t>27.06.2022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BF541A1-0F38-4F2C-ACDA-ABAAC42B4696}" type="datetime1">
              <a:rPr lang="ru-RU" smtClean="0"/>
              <a:pPr/>
              <a:t>27.06.2022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3" r:id="rId1"/>
    <p:sldLayoutId id="2147484274" r:id="rId2"/>
    <p:sldLayoutId id="2147484275" r:id="rId3"/>
    <p:sldLayoutId id="2147484276" r:id="rId4"/>
    <p:sldLayoutId id="2147484277" r:id="rId5"/>
    <p:sldLayoutId id="2147484278" r:id="rId6"/>
    <p:sldLayoutId id="2147484279" r:id="rId7"/>
    <p:sldLayoutId id="2147484280" r:id="rId8"/>
    <p:sldLayoutId id="2147484281" r:id="rId9"/>
    <p:sldLayoutId id="2147484282" r:id="rId10"/>
    <p:sldLayoutId id="21474842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0100" y="5572140"/>
            <a:ext cx="7370387" cy="10721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Фролова Ольга Евгеньевна,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«Дистанционная   школа  ЖКХ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» 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357298"/>
            <a:ext cx="8358246" cy="4000528"/>
          </a:xfrm>
        </p:spPr>
        <p:txBody>
          <a:bodyPr>
            <a:noAutofit/>
          </a:bodyPr>
          <a:lstStyle/>
          <a:p>
            <a:pPr algn="ctr">
              <a:spcBef>
                <a:spcPts val="1200"/>
              </a:spcBef>
              <a:spcAft>
                <a:spcPts val="1800"/>
              </a:spcAft>
            </a:pPr>
            <a:r>
              <a:rPr lang="ru-RU" sz="5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/>
            </a:r>
            <a:br>
              <a:rPr lang="ru-RU" sz="5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</a:br>
            <a:r>
              <a:rPr lang="ru-RU" sz="6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УПРАВЛЯЮЩАЯ</a:t>
            </a:r>
            <a:br>
              <a:rPr lang="ru-RU" sz="6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</a:br>
            <a:r>
              <a:rPr lang="ru-RU" sz="6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КОМПАНИЯ.</a:t>
            </a:r>
            <a:r>
              <a:rPr lang="ru-RU" sz="48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/>
            </a:r>
            <a:br>
              <a:rPr lang="ru-RU" sz="48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ДОГОВОР  УПРАВЛЕНИЯ.</a:t>
            </a:r>
            <a:r>
              <a:rPr lang="ru-RU" sz="4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44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>
          <a:xfrm>
            <a:off x="8410575" y="7215214"/>
            <a:ext cx="609600" cy="7143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1854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71472" y="1928802"/>
            <a:ext cx="8086724" cy="435771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Управление ТСЖ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либо жилищным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кооперативом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 или иным специализированным потребительским кооперативом. </a:t>
            </a:r>
          </a:p>
          <a:p>
            <a:pPr>
              <a:spcAft>
                <a:spcPts val="30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Собственники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направили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в налоговую инспекцию документы для государственной регистрации ТСЖ или кооператива. </a:t>
            </a:r>
          </a:p>
          <a:p>
            <a:pPr>
              <a:spcAft>
                <a:spcPts val="12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Управление управляющей организацией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Собственники в МКД, обладающие более чем 50% голосов от общего числа голосов собственников в доме,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заключили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 избранной УО договор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управления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u-RU" sz="2400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357166"/>
            <a:ext cx="6400816" cy="150019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РЕАЛИЗАЦИЯ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СПОСОБА УПРАВЛЕНИЯ </a:t>
            </a: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1857364"/>
            <a:ext cx="8115328" cy="4786346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1) УО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вправе без согласия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собственников в МКД выполнять дополнительные работы и услуги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за плату   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ч. 3 ст.16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Закона от 7 февраля 1992 г. № 2300-1 «О защите прав потребителей»).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2) Дополнительное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соглашение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со стороны собственников может подписать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председатель Совета МКД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наделенный соответствующими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полномочиями.</a:t>
            </a:r>
          </a:p>
          <a:p>
            <a:pPr>
              <a:spcAft>
                <a:spcPts val="1800"/>
              </a:spcAft>
              <a:buNone/>
            </a:pP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100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91914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ВАЖНО!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642910" y="1928802"/>
            <a:ext cx="8043890" cy="41671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Обязанности УО как исполнителя установлены: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Правилами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№ 491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(ЖУ);</a:t>
            </a:r>
          </a:p>
          <a:p>
            <a:pPr>
              <a:spcAft>
                <a:spcPts val="24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Правилами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№ 354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(КУ). </a:t>
            </a:r>
          </a:p>
          <a:p>
            <a:pPr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ОБЯЗАННОСТИ УО В РАМКАХ ДУ ЦЕЛЕСООБРАЗНО УСТАНАВЛИВАТЬ В  КАЖДОМ </a:t>
            </a:r>
            <a:r>
              <a:rPr lang="ru-RU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КОНКРЕТНОМ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СЛУЧАЕ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Но они должны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соответствовать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стандартам Правил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№ 416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101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ОБЯЗАННОСТИ   УО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договору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10074"/>
          </a:xfrm>
        </p:spPr>
        <p:txBody>
          <a:bodyPr>
            <a:normAutofit lnSpcReduction="10000"/>
          </a:bodyPr>
          <a:lstStyle/>
          <a:p>
            <a:pPr>
              <a:spcAft>
                <a:spcPts val="18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ОБЯЗАННОСТИ УО: 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Управлять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МКД,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содержать ОИ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проводить работы     по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текущему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 ремонту ОИ и предоставлять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коммунальные услуги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 в МКД в случае, если собственники помещений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не заключили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прямые договоры с РСО и РО по ТКО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Ежегодно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направлять предложения собственникам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перечню работ и услуг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 с указанием  их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объёмов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периодичности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 и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обоснованным расчетом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финансовых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потребностей на их выполнение/оказание.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102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ОБЯЗАННОСТИ   УО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договору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14348" y="1714488"/>
            <a:ext cx="7972452" cy="492922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1)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Для подтверждения необходимости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оказания услуг  и выполнения работ, предусмотренных проектом перечня УО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обязаны представить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акт обследования технического состояния МКД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а также иные документы о выявленных дефектах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неисправностях,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повреждениях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и при необходимости - заключения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экспертных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организаций.</a:t>
            </a:r>
          </a:p>
          <a:p>
            <a:pPr>
              <a:spcAft>
                <a:spcPts val="1200"/>
              </a:spcAft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2)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Если УО не направила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собственникам предложение              по перечню работ и услуг, то она будет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нести  ответственность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за 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ненадлежащее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содержание ОИ, установленное  законодательством.</a:t>
            </a:r>
          </a:p>
          <a:p>
            <a:pPr>
              <a:spcAft>
                <a:spcPts val="1200"/>
              </a:spcAft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3)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Если собственники отказались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принять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на ОСС предложение УК  - она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несет  ответственности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за решение собственников!</a:t>
            </a:r>
          </a:p>
          <a:p>
            <a:pP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103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91914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ВНИМАНИЕ!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00594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Организовать работу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АДС.</a:t>
            </a:r>
          </a:p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Предоставлять  собственникам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отчет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об исполнении ДУ  за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предыдущий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год -  </a:t>
            </a:r>
            <a:r>
              <a:rPr lang="ru-RU" sz="22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ежегодно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в течение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первого квартала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текущего года, если иное не установлено договором, а также размещать его в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системе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                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ч.11 ст.162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</a:t>
            </a:r>
          </a:p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Раскрывать информацию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 деятельности  по управлению МКД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ГИС ЖКХ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6.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Вести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претензионную и исковую работу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 отношении должников за ЖКУ.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104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ОБЯЗАННОСТИ   УО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договору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71472" y="1785926"/>
            <a:ext cx="8115328" cy="464347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18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Хранить, актуализировать  и восстанавливать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при необходимости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техническую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документацию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на МКД.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Оплата этих действий УК производится за средства собственников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отдельно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 по решению ОСС, если эти расходы не заложены в плату за «Содержание».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Aft>
                <a:spcPts val="18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Взаимодействовать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Советом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МКД.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Обеспечивать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участие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представителей собственников в осуществлении контроля за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качеством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услуг и работ, в том числе при их приемке.</a:t>
            </a:r>
          </a:p>
          <a:p>
            <a:pPr>
              <a:lnSpc>
                <a:spcPct val="110000"/>
              </a:lnSpc>
              <a:spcAft>
                <a:spcPts val="18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9.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Отвечать на обращения жителей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 установленном законом порядке.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105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ОБЯЗАННОСТИ   УО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договору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38636"/>
          </a:xfrm>
        </p:spPr>
        <p:txBody>
          <a:bodyPr>
            <a:normAutofit/>
          </a:bodyPr>
          <a:lstStyle/>
          <a:p>
            <a:pPr algn="r">
              <a:spcAft>
                <a:spcPts val="1200"/>
              </a:spcAft>
              <a:buNone/>
            </a:pPr>
            <a:r>
              <a:rPr lang="ru-RU" sz="4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СРОКИ  ОТВЕТА  УО</a:t>
            </a:r>
          </a:p>
          <a:p>
            <a:pPr algn="r">
              <a:spcAft>
                <a:spcPts val="1200"/>
              </a:spcAft>
              <a:buNone/>
            </a:pPr>
            <a:r>
              <a:rPr lang="ru-RU" sz="4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 ОБРАЩЕНИЯ</a:t>
            </a:r>
          </a:p>
          <a:p>
            <a:pPr algn="r">
              <a:spcAft>
                <a:spcPts val="1200"/>
              </a:spcAft>
              <a:buNone/>
            </a:pPr>
            <a:r>
              <a:rPr lang="ru-RU" sz="4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ЖИТЕЛЕЙ</a:t>
            </a:r>
          </a:p>
          <a:p>
            <a:pPr algn="r">
              <a:spcAft>
                <a:spcPts val="1200"/>
              </a:spcAft>
              <a:buNone/>
            </a:pPr>
            <a:endParaRPr lang="ru-RU" sz="4400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spcAft>
                <a:spcPts val="1200"/>
              </a:spcAft>
              <a:buNone/>
            </a:pPr>
            <a:endParaRPr lang="ru-RU" sz="44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106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-714404"/>
            <a:ext cx="8229600" cy="21431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8" name="Рисунок 7" descr="C:\Users\JJJ\Desktop\ВЕБИНАРЫ 12.04.2022\ДОГОВОР УПРАВЛЕНИЯ\29.04.2022\3-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857364"/>
            <a:ext cx="271464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67198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На УО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распространяется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действие Закона № 59-ФЗ «Об обращениях граждан в Российской Федерации». </a:t>
            </a:r>
          </a:p>
          <a:p>
            <a:pPr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Сроки ответа УО на обращения собственников и пользователей помещений в МКД  установлены:</a:t>
            </a:r>
          </a:p>
          <a:p>
            <a:pPr lvl="0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1. Правилами №491.</a:t>
            </a:r>
          </a:p>
          <a:p>
            <a:pPr lvl="0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2. Правилами №354.</a:t>
            </a:r>
          </a:p>
          <a:p>
            <a:pPr lvl="0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3. Правилами №416.</a:t>
            </a:r>
          </a:p>
          <a:p>
            <a:pPr lvl="0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4. Законом о защите прав потребителей. 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5. Приказом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Минкомсвязи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Минстроя от 29.02.2016 № 74/114/пр.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107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СРОКИ  ОТВЕТА  УО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 ОБРАЩЕНИЯ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57158" y="1785926"/>
          <a:ext cx="8501122" cy="4110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3714776"/>
                <a:gridCol w="2643206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ВОПРОС </a:t>
                      </a:r>
                      <a:endParaRPr lang="ru-RU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СРОК ОТВЕТА</a:t>
                      </a:r>
                      <a:endParaRPr lang="ru-RU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ОБОСНОВАНИЕ</a:t>
                      </a:r>
                      <a:endParaRPr lang="ru-RU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b="1" dirty="0">
                          <a:latin typeface="Arial"/>
                          <a:ea typeface="Times New Roman"/>
                          <a:cs typeface="Times New Roman"/>
                        </a:rPr>
                        <a:t>Жалоба о нарушении качества КУ</a:t>
                      </a: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1) </a:t>
                      </a: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сразу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 если известна причина нарушения качества 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2) </a:t>
                      </a: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 календарных дней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 даты  подписания (получения) акта проверки, либо результатов экспертизы качества КУ – если известна причина нарушения и с потребителем согласована проверка нарушения качества КУ.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подп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106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108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Правил № 354,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п. 6.3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раздела 10. </a:t>
                      </a:r>
                      <a:r>
                        <a:rPr lang="ru-RU" sz="1400" u="sng" dirty="0" smtClean="0">
                          <a:solidFill>
                            <a:srgbClr val="0000FF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приказа </a:t>
                      </a: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№ 74/114/</a:t>
                      </a:r>
                      <a:r>
                        <a:rPr lang="ru-RU" sz="1400" u="sng" dirty="0" err="1">
                          <a:solidFill>
                            <a:srgbClr val="0000FF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6200" marR="7620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b="1" dirty="0">
                          <a:latin typeface="Arial"/>
                          <a:ea typeface="Times New Roman"/>
                          <a:cs typeface="Times New Roman"/>
                        </a:rPr>
                        <a:t>Перерасчет за нарушение качества КУ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b="1">
                          <a:latin typeface="Arial"/>
                          <a:ea typeface="Times New Roman"/>
                          <a:cs typeface="Times New Roman"/>
                        </a:rPr>
                        <a:t>3 рабочих дня </a:t>
                      </a:r>
                      <a:r>
                        <a:rPr lang="ru-RU" sz="1400">
                          <a:latin typeface="Arial"/>
                          <a:ea typeface="Times New Roman"/>
                          <a:cs typeface="Times New Roman"/>
                        </a:rPr>
                        <a:t>со дня получения жалобы.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u="sng" dirty="0" err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подп</a:t>
                      </a: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 «к» </a:t>
                      </a: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п. 31 Правил № 354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b="1">
                          <a:latin typeface="Arial"/>
                          <a:ea typeface="Times New Roman"/>
                          <a:cs typeface="Times New Roman"/>
                        </a:rPr>
                        <a:t>Перерасчет в связи с временным отсутствием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b="1">
                          <a:latin typeface="Arial"/>
                          <a:ea typeface="Times New Roman"/>
                          <a:cs typeface="Times New Roman"/>
                        </a:rPr>
                        <a:t>10 рабочих дней </a:t>
                      </a:r>
                      <a:r>
                        <a:rPr lang="ru-RU" sz="1400">
                          <a:latin typeface="Arial"/>
                          <a:ea typeface="Times New Roman"/>
                          <a:cs typeface="Times New Roman"/>
                        </a:rPr>
                        <a:t>с момента получения запроса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п. 36 Правил № 416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38100" marB="3810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108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07157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СРОКИ  ОТВЕТА  УО</a:t>
            </a:r>
            <a:b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 ОБРАЩЕНИЯ</a:t>
            </a:r>
            <a:endParaRPr lang="ru-RU" sz="32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57158" y="1571612"/>
          <a:ext cx="8501122" cy="3865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/>
                <a:gridCol w="3143272"/>
                <a:gridCol w="2643206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ВОПРОС </a:t>
                      </a:r>
                      <a:endParaRPr lang="ru-RU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СРОК ОТВЕТА</a:t>
                      </a:r>
                      <a:endParaRPr lang="ru-RU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ОБОСНОВАНИЕ</a:t>
                      </a:r>
                      <a:endParaRPr lang="ru-RU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b="1" dirty="0">
                          <a:latin typeface="Arial"/>
                          <a:ea typeface="Times New Roman"/>
                          <a:cs typeface="Times New Roman"/>
                        </a:rPr>
                        <a:t>Запах газа</a:t>
                      </a: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 в помещениях МКД либо на дворовой территории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b="1" dirty="0">
                          <a:latin typeface="Arial"/>
                          <a:ea typeface="Times New Roman"/>
                          <a:cs typeface="Times New Roman"/>
                        </a:rPr>
                        <a:t>3 рабочих дня </a:t>
                      </a: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со дня получения жалобы.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п.п. </a:t>
                      </a:r>
                      <a:r>
                        <a:rPr lang="ru-RU" sz="1400" u="sng" dirty="0" smtClean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106</a:t>
                      </a:r>
                      <a:r>
                        <a:rPr lang="ru-RU" sz="1400" dirty="0" smtClean="0"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400" u="sng" dirty="0" smtClean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108</a:t>
                      </a:r>
                      <a:r>
                        <a:rPr lang="ru-RU" sz="1400" dirty="0" smtClean="0">
                          <a:latin typeface="Arial"/>
                          <a:ea typeface="Times New Roman"/>
                          <a:cs typeface="Times New Roman"/>
                        </a:rPr>
                        <a:t> Правил</a:t>
                      </a: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 № 354,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п. 6.3</a:t>
                      </a: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 раздела 10 </a:t>
                      </a: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приказа № 74/114/</a:t>
                      </a:r>
                      <a:r>
                        <a:rPr lang="ru-RU" sz="1400" u="sng" dirty="0" err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Запрос о перечнях, объемах, качестве и периодичности оказанных услуг и выполненных работ </a:t>
                      </a:r>
                      <a:r>
                        <a:rPr lang="ru-RU" sz="1400" b="1" dirty="0">
                          <a:latin typeface="Arial"/>
                          <a:ea typeface="Times New Roman"/>
                          <a:cs typeface="Times New Roman"/>
                        </a:rPr>
                        <a:t>по содержанию</a:t>
                      </a: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  ОИ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b="1" dirty="0">
                          <a:latin typeface="Arial"/>
                          <a:ea typeface="Times New Roman"/>
                          <a:cs typeface="Times New Roman"/>
                        </a:rPr>
                        <a:t>5 рабочих дней </a:t>
                      </a: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с даты обращения. </a:t>
                      </a:r>
                      <a:endParaRPr lang="ru-RU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i="1" dirty="0" smtClean="0">
                          <a:latin typeface="Arial"/>
                          <a:ea typeface="Times New Roman"/>
                          <a:cs typeface="Times New Roman"/>
                        </a:rPr>
                        <a:t>ДУ</a:t>
                      </a:r>
                      <a:r>
                        <a:rPr lang="ru-RU" sz="1400" i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i="1" dirty="0" smtClean="0">
                          <a:latin typeface="Arial"/>
                          <a:ea typeface="Times New Roman"/>
                          <a:cs typeface="Times New Roman"/>
                        </a:rPr>
                        <a:t>может </a:t>
                      </a:r>
                      <a:r>
                        <a:rPr lang="ru-RU" sz="1400" i="1" dirty="0">
                          <a:latin typeface="Arial"/>
                          <a:ea typeface="Times New Roman"/>
                          <a:cs typeface="Times New Roman"/>
                        </a:rPr>
                        <a:t>предусматривать меньший срок </a:t>
                      </a:r>
                      <a:r>
                        <a:rPr lang="ru-RU" sz="1400" i="1" dirty="0" smtClean="0">
                          <a:latin typeface="Arial"/>
                          <a:ea typeface="Times New Roman"/>
                          <a:cs typeface="Times New Roman"/>
                        </a:rPr>
                        <a:t>ответа.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u="sng" dirty="0" err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подп</a:t>
                      </a: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 «а»</a:t>
                      </a: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 п. 40 Правил № 491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Запрос информации, которая размещена </a:t>
                      </a:r>
                      <a:r>
                        <a:rPr lang="ru-RU" sz="1400" b="1" dirty="0">
                          <a:latin typeface="Arial"/>
                          <a:ea typeface="Times New Roman"/>
                          <a:cs typeface="Times New Roman"/>
                        </a:rPr>
                        <a:t>на вывесках, информационных стендах, на досках объявлений и через ГИС ЖКХ</a:t>
                      </a: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b="1" dirty="0">
                          <a:latin typeface="Arial"/>
                          <a:ea typeface="Times New Roman"/>
                          <a:cs typeface="Times New Roman"/>
                        </a:rPr>
                        <a:t>2 календарных дня </a:t>
                      </a: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с даты получения запроса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u="sng" dirty="0" err="1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абз</a:t>
                      </a: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 2</a:t>
                      </a: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 п. 34 Правил № 416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38100" marB="3810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109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07157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СРОКИ  ОТВЕТА  УО</a:t>
            </a:r>
            <a:b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 ОБРАЩЕНИЯ</a:t>
            </a:r>
            <a:endParaRPr lang="ru-RU" sz="32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428736"/>
            <a:ext cx="8186766" cy="459582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 НУЖНО  ЗНАТЬ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  УПРАВЛЕНИЕ  МКД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УПРАВЛЯЮЩЕЙ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ОРГАНИЗАЦИЕЙ?</a:t>
            </a:r>
          </a:p>
          <a:p>
            <a:pPr algn="ctr">
              <a:buNone/>
            </a:pPr>
            <a:endParaRPr lang="ru-RU" sz="4200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ru-RU" sz="4200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ru-RU" sz="4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-857280"/>
            <a:ext cx="8229600" cy="1428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7" name="Рисунок 6" descr="C:\Users\JJJ\Desktop\2017 МАТЕРИАЛЫ\ЛЕКЦИИ\МЕТОДИЧКА\ЖКХ\УК\011-e142288461897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4214818"/>
            <a:ext cx="314327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785938"/>
          <a:ext cx="8329642" cy="299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4734"/>
                <a:gridCol w="2428892"/>
                <a:gridCol w="2286016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ВОПРОС </a:t>
                      </a:r>
                      <a:endParaRPr lang="ru-RU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СРОК ОТВЕТА</a:t>
                      </a:r>
                      <a:endParaRPr lang="ru-RU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ОБОСНОВАНИЕ</a:t>
                      </a:r>
                      <a:endParaRPr lang="ru-RU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b="1" dirty="0">
                          <a:latin typeface="Arial"/>
                          <a:ea typeface="Times New Roman"/>
                          <a:cs typeface="Times New Roman"/>
                        </a:rPr>
                        <a:t>Реестр собственников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b="1" dirty="0">
                          <a:latin typeface="Arial"/>
                          <a:ea typeface="Times New Roman"/>
                          <a:cs typeface="Times New Roman"/>
                        </a:rPr>
                        <a:t>5 календарных дней </a:t>
                      </a: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с момента получения запроса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ч. 3.1</a:t>
                      </a: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 ст. 45 ЖК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Сведения </a:t>
                      </a: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об объемах</a:t>
                      </a:r>
                      <a:r>
                        <a:rPr lang="ru-RU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коммунальных ресурсов и коммунальных услуг.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Сведения </a:t>
                      </a: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 показаниях ОДПУ</a:t>
                      </a:r>
                      <a:r>
                        <a:rPr lang="ru-RU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за 3 года.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Копия акта о причинении </a:t>
                      </a: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ущерба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Копия акта </a:t>
                      </a: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 нарушении качества</a:t>
                      </a:r>
                      <a:r>
                        <a:rPr lang="ru-RU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КУ или проверки качества КУ.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 рабочих дня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 </a:t>
                      </a: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даты поступления обращения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u="sng" dirty="0" err="1">
                          <a:solidFill>
                            <a:srgbClr val="0000FF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абз</a:t>
                      </a: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3–7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п. 34 Правил № 416</a:t>
                      </a:r>
                    </a:p>
                  </a:txBody>
                  <a:tcPr marL="76200" marR="76200" marT="38100" marB="3810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110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СРОКИ  ОТВЕТА  УО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 ОБРАЩЕНИЯ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928802"/>
          <a:ext cx="8358246" cy="4044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164"/>
                <a:gridCol w="3600504"/>
                <a:gridCol w="2214578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ВОПРОС </a:t>
                      </a:r>
                      <a:endParaRPr lang="ru-RU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СРОК ОТВЕТА</a:t>
                      </a:r>
                      <a:endParaRPr lang="ru-RU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ОБОСНОВАНИЕ</a:t>
                      </a:r>
                      <a:endParaRPr lang="ru-RU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Запрос информации по </a:t>
                      </a: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иным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вопросам, 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 рабочих дней </a:t>
                      </a: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 момента, как получили запрос-обращение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п. 36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Правил № 416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Закон о защите прав потребителей</a:t>
                      </a:r>
                    </a:p>
                  </a:txBody>
                  <a:tcPr marL="76200" marR="7620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Запрос </a:t>
                      </a:r>
                      <a:r>
                        <a:rPr lang="ru-RU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 от собственника или пользователя </a:t>
                      </a: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помещения в МКД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 календарных дней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 дня регистрации обращения. </a:t>
                      </a:r>
                      <a:r>
                        <a:rPr lang="ru-RU" sz="1400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Срок ответа при необходимости можно увеличить не более чем на 30 дней.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94310" algn="l"/>
                        </a:tabLst>
                      </a:pP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п. 37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Правил № 416</a:t>
                      </a:r>
                    </a:p>
                  </a:txBody>
                  <a:tcPr marL="76200" marR="76200" marT="38100" marB="38100"/>
                </a:tc>
              </a:tr>
              <a:tr h="741680">
                <a:tc gridSpan="3">
                  <a:txBody>
                    <a:bodyPr/>
                    <a:lstStyle/>
                    <a:p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sng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Отказ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 предоставлении информации, предоставление </a:t>
                      </a:r>
                      <a:r>
                        <a:rPr kumimoji="0" lang="ru-RU" sz="1800" b="1" u="sng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недостоверной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информации или  </a:t>
                      </a:r>
                      <a:r>
                        <a:rPr kumimoji="0" lang="ru-RU" sz="1800" b="1" u="sng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несвоевременный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ответ наказывается штрафом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 </a:t>
                      </a:r>
                      <a:r>
                        <a:rPr kumimoji="0" lang="ru-RU" sz="1800" b="1" u="sng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ст. 5.39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КоАП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 размере от 5 000 до  10 000 рублей.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111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СРОКИ  ОТВЕТА  УО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 ОБРАЩЕНИЯ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286280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  <a:buNone/>
            </a:pPr>
            <a:r>
              <a:rPr b="1" dirty="0" lang="ru-RU" smtClean="0" sz="3200">
                <a:solidFill>
                  <a:srgbClr val="660033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ДОКУМЕНТЫ, КОТОРЫЕ УО ДОЛЖНА</a:t>
            </a:r>
          </a:p>
          <a:p>
            <a:pPr algn="ctr">
              <a:spcAft>
                <a:spcPts val="600"/>
              </a:spcAft>
              <a:buNone/>
            </a:pPr>
            <a:r>
              <a:rPr b="1" dirty="0" lang="ru-RU" smtClean="0" sz="3200">
                <a:solidFill>
                  <a:srgbClr val="660033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И НЕ ОБЯЗАНА ПОКАЗЫВАТЬ </a:t>
            </a:r>
          </a:p>
          <a:p>
            <a:pPr algn="ctr">
              <a:spcAft>
                <a:spcPts val="600"/>
              </a:spcAft>
              <a:buNone/>
            </a:pPr>
            <a:r>
              <a:rPr b="1" dirty="0" lang="ru-RU" smtClean="0" sz="3200">
                <a:solidFill>
                  <a:srgbClr val="660033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ИЛИ ПРЕДСТАВЛЯТЬ </a:t>
            </a:r>
          </a:p>
          <a:p>
            <a:pPr algn="ctr">
              <a:spcAft>
                <a:spcPts val="1200"/>
              </a:spcAft>
              <a:buNone/>
            </a:pPr>
            <a:r>
              <a:rPr b="1" dirty="0" lang="ru-RU" smtClean="0" sz="3200">
                <a:solidFill>
                  <a:srgbClr val="660033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СОБСТВЕННИКУ ПО ЗАПРОСУ</a:t>
            </a:r>
          </a:p>
          <a:p>
            <a:pPr algn="ctr">
              <a:lnSpc>
                <a:spcPct val="80000"/>
              </a:lnSpc>
              <a:spcBef>
                <a:spcPts val="0"/>
              </a:spcBef>
              <a:buNone/>
            </a:pPr>
            <a:r>
              <a:rPr dirty="0" lang="ru-RU" smtClean="0" sz="1800"/>
              <a:t>© Материал из Справочной системы </a:t>
            </a:r>
          </a:p>
          <a:p>
            <a:pPr algn="ctr">
              <a:lnSpc>
                <a:spcPct val="80000"/>
              </a:lnSpc>
              <a:spcBef>
                <a:spcPts val="0"/>
              </a:spcBef>
              <a:buNone/>
            </a:pPr>
            <a:r>
              <a:rPr dirty="0" lang="ru-RU" smtClean="0" sz="1800"/>
              <a:t>«Управление многоквартирным домом» </a:t>
            </a:r>
          </a:p>
          <a:p>
            <a:pPr algn="ctr">
              <a:lnSpc>
                <a:spcPct val="80000"/>
              </a:lnSpc>
              <a:spcBef>
                <a:spcPts val="0"/>
              </a:spcBef>
              <a:buNone/>
            </a:pPr>
            <a:r>
              <a:rPr dirty="0" lang="ru-RU" smtClean="0" sz="1800" u="sng">
                <a:solidFill>
                  <a:srgbClr val="0000FF"/>
                </a:solidFill>
              </a:rPr>
              <a:t> https://vip.1umd.ru</a:t>
            </a:r>
            <a:endParaRPr b="1" dirty="0" lang="ru-RU" smtClean="0" sz="1800" u="sng">
              <a:solidFill>
                <a:srgbClr val="0000FF"/>
              </a:solidFill>
            </a:endParaRPr>
          </a:p>
          <a:p>
            <a:pPr>
              <a:buNone/>
            </a:pPr>
            <a:endParaRPr dirty="0" lang="ru-RU"/>
          </a:p>
        </p:txBody>
      </p:sp>
      <p:sp>
        <p:nvSpPr>
          <p:cNvPr id="3" name="Номер слайда 2"/>
          <p:cNvSpPr>
            <a:spLocks noGrp="1"/>
          </p:cNvSpPr>
          <p:nvPr>
            <p:ph idx="15" sz="quarter" type="sldNum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112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428860" y="-1071594"/>
            <a:ext cx="6257940" cy="214314"/>
          </a:xfrm>
        </p:spPr>
        <p:txBody>
          <a:bodyPr>
            <a:normAutofit fontScale="90000"/>
          </a:bodyPr>
          <a:lstStyle/>
          <a:p>
            <a:pPr algn="r"/>
            <a:endParaRPr dirty="0" lang="ru-RU" sz="1600"/>
          </a:p>
        </p:txBody>
      </p:sp>
      <p:pic>
        <p:nvPicPr>
          <p:cNvPr descr="C:\Users\JJJ\Desktop\ВЕБИНАРЫ 12.04.2022\ДОГОВОР УПРАВЛЕНИЯ\29.04.2022\435435.png" id="6" name="Рисунок 5"/>
          <p:cNvPicPr/>
          <p:nvPr/>
        </p:nvPicPr>
        <p:blipFill>
          <a:blip r:embed="rId2"/>
          <a:srcRect b="18"/>
          <a:stretch>
            <a:fillRect/>
          </a:stretch>
        </p:blipFill>
        <p:spPr bwMode="auto">
          <a:xfrm>
            <a:off x="6143636" y="142852"/>
            <a:ext cx="257176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1714488"/>
          <a:ext cx="8229600" cy="4045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156"/>
                <a:gridCol w="38004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chemeClr val="tx1"/>
                          </a:solidFill>
                        </a:rPr>
                        <a:t>ДОКУМЕНТ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chemeClr val="tx1"/>
                          </a:solidFill>
                        </a:rPr>
                        <a:t>НОРМАТИВНОЕ ОБОСНОВАНИЕ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ДУ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приложениями к нему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20" marR="58420" marT="29210" marB="292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u="sng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Ст. 162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ЖК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РФ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20" marR="58420" marT="29210" marB="2921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Акты сдачи-приемки выполненных работ и оказанных услуг по договору управления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20" marR="58420" marT="29210" marB="292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u="sng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П. 4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ч. 3 ст. 162 ЖК, 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u="sng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800" u="sng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 34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Правил № 416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20" marR="58420" marT="29210" marB="2921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Договоры о 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пользовании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ОИ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20" marR="58420" marT="29210" marB="292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u="sng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Подп</a:t>
                      </a:r>
                      <a:r>
                        <a:rPr lang="ru-RU" sz="1800" u="sng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 «д. 2»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п. 26 Правил </a:t>
                      </a:r>
                      <a:r>
                        <a:rPr lang="ru-RU" sz="1800" u="sng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№ 491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800" u="sng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ч. </a:t>
                      </a:r>
                      <a:r>
                        <a:rPr lang="ru-RU" sz="1800" u="sng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ст. 7, </a:t>
                      </a:r>
                      <a:r>
                        <a:rPr lang="ru-RU" sz="1800" u="sng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п. 8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ч. 3 ст. 143.1 ЖК РФ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20" marR="58420" marT="29210" marB="2921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Копии протоколов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ОСС.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Применяется, если собственники приняли решение</a:t>
                      </a:r>
                      <a:r>
                        <a:rPr lang="ru-RU" sz="1600" i="1" baseline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на ОСС хранить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i="1" baseline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эти документы в УО.</a:t>
                      </a:r>
                      <a:endParaRPr lang="ru-RU" sz="1600" i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20" marR="58420" marT="29210" marB="292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u="sng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Ч. 3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ст. 46 ЖК, 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u="sng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800" u="sng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 34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Правил № 416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20" marR="58420" marT="29210" marB="29210" anchor="ctr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113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57422" y="152400"/>
            <a:ext cx="6329378" cy="12192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ДОКУМЕНТЫ, КОТОРЫЕ УО </a:t>
            </a:r>
            <a:b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ДОЛЖНА ПОКАЗЫВАТЬ</a:t>
            </a:r>
            <a:endParaRPr lang="ru-RU" sz="32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2000240"/>
          <a:ext cx="8229600" cy="3519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/>
                <a:gridCol w="29431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chemeClr val="tx1"/>
                          </a:solidFill>
                        </a:rPr>
                        <a:t>ДОКУМЕНТ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chemeClr val="tx1"/>
                          </a:solidFill>
                        </a:rPr>
                        <a:t>НОРМАТИВНОЕ ОБОСНОВАНИЕ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Отчет об исполнении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ДУ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20" marR="58420" marT="29210" marB="292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u="sng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П. 34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Правил № 416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20" marR="58420" marT="29210" marB="2921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Реестр собственников помещений для проведения общего собрания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20" marR="58420" marT="29210" marB="292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u="sng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П. 3.1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ст. 45 ЖК РФ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20" marR="58420" marT="29210" marB="2921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Акты проверки и фиксации ненадлежащего качества услуг или выполнения работ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20" marR="58420" marT="29210" marB="292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u="sng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П. 34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Правил № 416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20" marR="58420" marT="29210" marB="2921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Акты проверки предоставления коммунальных услуг ненадлежащего качества и (или) с перерывами</a:t>
                      </a:r>
                      <a:endParaRPr lang="ru-RU" sz="18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20" marR="58420" marT="29210" marB="292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u="sng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П. 34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Правил № 416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20" marR="58420" marT="29210" marB="29210" anchor="ctr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114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57422" y="152400"/>
            <a:ext cx="6329378" cy="12192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ДОКУМЕНТЫ, КОТОРЫЕ УО </a:t>
            </a:r>
            <a:b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ДОЛЖНА ПОКАЗЫВАТЬ</a:t>
            </a:r>
            <a:endParaRPr lang="ru-RU" sz="32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1928802"/>
          <a:ext cx="8229600" cy="3075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2098"/>
                <a:gridCol w="31575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chemeClr val="tx1"/>
                          </a:solidFill>
                        </a:rPr>
                        <a:t>ДОКУМЕНТ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chemeClr val="tx1"/>
                          </a:solidFill>
                        </a:rPr>
                        <a:t>НОРМАТИВНОЕ ОБОСНОВАНИЕ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Акты о причинении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ущерба:</a:t>
                      </a:r>
                    </a:p>
                    <a:p>
                      <a:pPr>
                        <a:lnSpc>
                          <a:spcPct val="115000"/>
                        </a:lnSpc>
                        <a:buFontTx/>
                        <a:buChar char="-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жизни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здоровью и имуществу собственника или пользователя помещения в 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мкд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  <a:buFontTx/>
                        <a:buChar char="-"/>
                      </a:pP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ОИ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собственников.</a:t>
                      </a:r>
                    </a:p>
                    <a:p>
                      <a:pPr>
                        <a:lnSpc>
                          <a:spcPct val="115000"/>
                        </a:lnSpc>
                        <a:buFontTx/>
                        <a:buNone/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Акты должны содержать описание </a:t>
                      </a:r>
                      <a:r>
                        <a:rPr lang="ru-RU" sz="1600" i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причиненного ущерба и обстоятельств, </a:t>
                      </a:r>
                      <a:endParaRPr lang="ru-RU" sz="1600" i="1" dirty="0" smtClean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buFontTx/>
                        <a:buNone/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при </a:t>
                      </a:r>
                      <a:r>
                        <a:rPr lang="ru-RU" sz="1600" i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которых такой ущерб был причинен</a:t>
                      </a:r>
                      <a:endParaRPr lang="ru-RU" sz="1600" i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20" marR="58420" marT="29210" marB="292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u="sng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П. 34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Правил № 416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20" marR="58420" marT="29210" marB="29210" anchor="ctr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115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57422" y="152400"/>
            <a:ext cx="6329378" cy="12192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ДОКУМЕНТЫ, КОТОРЫЕ УО </a:t>
            </a:r>
            <a:b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ДОЛЖНА ПОКАЗЫВАТЬ</a:t>
            </a:r>
            <a:endParaRPr lang="ru-RU" sz="32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500594"/>
          </a:xfrm>
        </p:spPr>
        <p:txBody>
          <a:bodyPr>
            <a:normAutofit fontScale="92500"/>
          </a:bodyPr>
          <a:lstStyle/>
          <a:p>
            <a:pPr>
              <a:spcAft>
                <a:spcPts val="18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УО - 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коммерческая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организация, цель деятельности которой 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извлечение прибыли и исполнение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своих обязательств перед собственниками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по ДУ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Aft>
                <a:spcPts val="18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Она 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самостоятельно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вступает в правоотношения с подрядными организациями –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предпринимательский риск.</a:t>
            </a:r>
          </a:p>
          <a:p>
            <a:pPr>
              <a:spcAft>
                <a:spcPts val="1800"/>
              </a:spcAft>
              <a:buNone/>
            </a:pP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Внутренние хозяйственные документы УО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не относятся к числу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представляемых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на ознакомление документов.</a:t>
            </a:r>
          </a:p>
          <a:p>
            <a:pPr>
              <a:spcAft>
                <a:spcPts val="1800"/>
              </a:spcAft>
              <a:buNone/>
            </a:pP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Внутренние документы УО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не относятся к документации, которую оформляют во 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исполнение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договора управления МКД - они не регулируют отношения между собственниками и УО.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116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57422" y="152400"/>
            <a:ext cx="6329378" cy="12192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ДОКУМЕНТЫ,  КОТОРЫЕ  УО </a:t>
            </a:r>
            <a:b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 ОБЯЗАНА  ПОКАЗЫВАТЬ</a:t>
            </a:r>
            <a:endParaRPr lang="ru-RU" sz="32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67198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На УО 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 может быть возложена обязанность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раскрывать информацию и представлять документацию,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 предусмотренную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жилищным законодательством.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Также УО 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 обязана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предоставлять информацию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 более детальном виде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чем предусмотрено законом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(апелляционное определение Саратовского областного суда от 17.12.2014 по делу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№ 33—7126/2014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апелляционное определение Свердловского областного суда от 16.08.2016 по делу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№ 33—13984/2016).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117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57422" y="152400"/>
            <a:ext cx="6329378" cy="12192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ДОКУМЕНТЫ,  КОТОРЫЕ  УО </a:t>
            </a:r>
            <a:b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 ОБЯЗАНА  ПОКАЗЫВАТЬ</a:t>
            </a:r>
            <a:endParaRPr lang="ru-RU" sz="32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1928802"/>
          <a:ext cx="8229600" cy="3375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6346"/>
                <a:gridCol w="344325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chemeClr val="tx1"/>
                          </a:solidFill>
                        </a:rPr>
                        <a:t>ДОКУМЕНТ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chemeClr val="tx1"/>
                          </a:solidFill>
                        </a:rPr>
                        <a:t>ОСНОВАНИЯ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Штатное расписание УО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42545" marB="42545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Внутренние  документы УО,     в том числе хозяйственные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420" marR="58420" marT="29210" marB="2921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Должностные инструкции сотрудников УО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42545" marB="42545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20" marR="58420" marT="29210" marB="2921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Договор аренды офиса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42545" marB="42545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20" marR="58420" marT="29210" marB="2921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Внутренние бухгалтерские документы, из которых видна зарплата сотрудников (например, ведомость по зарплате)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42545" marB="42545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20" marR="58420" marT="29210" marB="2921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Сведения о движении денежных средств по счетам УО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42545" marB="42545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20" marR="58420" marT="29210" marB="29210" anchor="ctr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118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57422" y="152400"/>
            <a:ext cx="6329378" cy="12192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ДОКУМЕНТЫ, КОТОРЫЕ УО </a:t>
            </a:r>
            <a:b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 ОБЯЗАНА ПОКАЗЫВАТЬ</a:t>
            </a:r>
            <a:endParaRPr lang="ru-RU" sz="32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1928802"/>
          <a:ext cx="8229600" cy="3228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/>
                <a:gridCol w="45862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chemeClr val="tx1"/>
                          </a:solidFill>
                        </a:rPr>
                        <a:t>ДОКУМЕНТ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chemeClr val="tx1"/>
                          </a:solidFill>
                        </a:rPr>
                        <a:t>ОСНОВАНИЯ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Договор подряда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42545" marB="42545"/>
                </a:tc>
                <a:tc rowSpan="3"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Документы (договоры, акты) между УО и подрядчиками могут содержать коммерческую тайну, например стоимость одних и тех же работ у разных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подрядчиков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</a:t>
                      </a: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УО отчитывается за израсходованные средства в рамках отчета по 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ДУ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 не обязана отчитываться по договорам с подрядчиками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420" marR="58420" marT="29210" marB="2921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Смета, утвержденная между УО и подрядчиком как приложение к договору подряда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42545" marB="42545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20" marR="58420" marT="29210" marB="2921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Локальный сметный расчет на ремонт чего-либо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42545" marB="42545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420" marR="58420" marT="29210" marB="29210" anchor="ctr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119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57422" y="152400"/>
            <a:ext cx="6329378" cy="12192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ДОКУМЕНТЫ, КОТОРЫЕ УО </a:t>
            </a:r>
            <a:b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 ОБЯЗАНА ПОКАЗЫВАТЬ</a:t>
            </a:r>
            <a:endParaRPr lang="ru-RU" sz="32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10074"/>
          </a:xfrm>
        </p:spPr>
        <p:txBody>
          <a:bodyPr/>
          <a:lstStyle/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1. В управлении УО может быть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любое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число домов не только в данном муниципальном образовании, но и в 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других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регионах. 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2. Договор управления МКД можно заключить не только с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собственниками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помещений, но и с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ТСЖ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кооперативами. 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3. УО может заключить договор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подряда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по содержанию и/или ремонту ОИ при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непосредственном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способе управления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без получения лицензии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на управление МКД.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42876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 УО</a:t>
            </a: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1928802"/>
          <a:ext cx="8229600" cy="3551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/>
                <a:gridCol w="47291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chemeClr val="tx1"/>
                          </a:solidFill>
                        </a:rPr>
                        <a:t>ДОКУМЕНТ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chemeClr val="tx1"/>
                          </a:solidFill>
                        </a:rPr>
                        <a:t>ОСНОВАНИЯ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Сертификаты соответствия используемых материалов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420" marR="58420" marT="29210" marB="29210" anchor="ctr"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УО не обязана представлять сертификаты соответствия, но может это сделать.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58420" marR="58420" marT="29210" marB="2921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Бюллетени голосования (решения каждого из собственников по вопросам, поставленным на голосование на 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ОСС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420" marR="58420" marT="29210" marB="29210" anchor="ctr"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Копии бюллетеней других собственников, договоры с ними содержит персональные данные.</a:t>
                      </a: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Собственники могут потребовать только копии собственных бюллетеней </a:t>
                      </a:r>
                    </a:p>
                    <a:p>
                      <a:r>
                        <a:rPr kumimoji="0" lang="ru-RU" sz="1600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kumimoji="0" lang="ru-RU" sz="1600" i="0" u="non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апелляционное определение Нижегородского областного суда от 16.04.2019 </a:t>
                      </a:r>
                      <a:r>
                        <a:rPr kumimoji="0" lang="ru-RU" sz="1600" i="0" u="sng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 делу № 33-4485/2019</a:t>
                      </a:r>
                      <a:r>
                        <a:rPr kumimoji="0" lang="ru-RU" sz="1600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endParaRPr lang="ru-RU" sz="1600" i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8420" marR="58420" marT="29210" marB="29210" anchor="ctr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120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57422" y="152400"/>
            <a:ext cx="6329378" cy="12192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ДОКУМЕНТЫ, КОТОРЫЕ УО </a:t>
            </a:r>
            <a:b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 ОБЯЗАНА ПОКАЗЫВАТЬ</a:t>
            </a:r>
            <a:endParaRPr lang="ru-RU" sz="32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10074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ОСНОВНЫЕ ПРАВА УО,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которые надо включить в  ДУ:</a:t>
            </a:r>
          </a:p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Самостоятельно</a:t>
            </a:r>
            <a:r>
              <a:rPr lang="ru-RU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определять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способ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выполнения работ и/или оказания услуг в рамках содержания и ремонта ОИ.</a:t>
            </a:r>
          </a:p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Не раскрывать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информацию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стоимости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выполнения работ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и/или оказания услуг по договорам подряда, иным договорам, заключенным в целях управления МКД.</a:t>
            </a:r>
          </a:p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Требовать от собственников и пользователей помещений в МКД своевременно 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вносить плату за ЖКУ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121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85728"/>
            <a:ext cx="6400816" cy="114300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ПРАВА  УО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договору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429156"/>
          </a:xfrm>
        </p:spPr>
        <p:txBody>
          <a:bodyPr>
            <a:normAutofit lnSpcReduction="10000"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Требовать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погашения задолженности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за ЖКУ, в том числе, в судебном порядке.</a:t>
            </a:r>
          </a:p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5.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Требовать от собственников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предоставления  информации,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необходимой для выполнения   УО своих обязанностей по ДУ;</a:t>
            </a:r>
          </a:p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6.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Требовать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допуска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представителей  УО  в помещение собственника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для осмотра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ОИ. Вносить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предложения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   по утверждению 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порядка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периодичности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такого допуска.</a:t>
            </a:r>
          </a:p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7.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решению  ОСС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заключать договоры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 передаче ОИ</a:t>
            </a:r>
            <a:r>
              <a:rPr lang="ru-RU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 пользование третьими лицами.</a:t>
            </a:r>
          </a:p>
          <a:p>
            <a:pPr>
              <a:spcAft>
                <a:spcPts val="1800"/>
              </a:spcAft>
              <a:buNone/>
            </a:pP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122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ПРАВА  УО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договору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429156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8.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Ограничивать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предоставление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коммунальных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услуг       в случаях, предусмотренных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Правилами № 354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9.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Осуществлять обработку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персональных данных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граждан - собственников помещений и иных лиц, приобретающих помещения и (или) пользующихся помещениями в МКД.</a:t>
            </a:r>
          </a:p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10.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Вносить предложения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 изменению условий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Договора управления, определению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порядка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внесения таких предложений.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123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ПРАВА  УО</a:t>
            </a:r>
            <a:b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договору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24322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11.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Созывать и проводить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очередные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(годовые)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и внеочередные ОСС, если принятие таких решений требуется для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управления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домом.</a:t>
            </a:r>
          </a:p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12.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Выполнять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иные действия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 целях  управления МКД, которые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не противоречат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 законодательству РФ и ДУ. </a:t>
            </a:r>
          </a:p>
          <a:p>
            <a:pPr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124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ПРАВА  УО</a:t>
            </a:r>
            <a:b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договору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000100" y="1857364"/>
            <a:ext cx="7686700" cy="423863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Поддержание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жилого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помещения в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надлежащем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состоянии и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соблюдение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ч.4 ст.30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ЖК РФ)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Aft>
                <a:spcPts val="1200"/>
              </a:spcAft>
              <a:buNone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прав и законных интересов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соседей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Правил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пользования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жилыми помещениями, утвержденных приказом Минстроя от 14.05.2021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№ 292/пр.</a:t>
            </a:r>
          </a:p>
          <a:p>
            <a:pPr>
              <a:spcAft>
                <a:spcPts val="1200"/>
              </a:spcAft>
              <a:buNone/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Приказ вступил в действие </a:t>
            </a:r>
            <a:r>
              <a:rPr lang="ru-RU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 1 марта 2022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– заменил Правила  пользования жилыми помещениями № 25, утвержденные постановлением Правительства РФ от</a:t>
            </a:r>
            <a:r>
              <a:rPr lang="ru-RU" sz="1800" b="1" dirty="0" smtClean="0"/>
              <a:t>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21.01.2006;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Правил 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содержания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ОИ 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№ 491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125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ОБЯЗАННОСТИ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СОБСТВЕННИКОВ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9576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Своевременно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вносить  плату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за ЖКУ.</a:t>
            </a:r>
          </a:p>
          <a:p>
            <a:pPr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Своевременно предоставлять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документы и иную информацию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необходимую УО для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надлежащего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исполнения обязанностей  по ДУ. </a:t>
            </a:r>
          </a:p>
          <a:p>
            <a:pPr>
              <a:buNone/>
            </a:pP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Если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изменилась площадь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помещения в результате ремонта, то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расчет платы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будет производиться по </a:t>
            </a:r>
            <a:r>
              <a:rPr lang="ru-RU" sz="2000" i="1" u="sng" dirty="0" smtClean="0">
                <a:latin typeface="Arial" pitchFamily="34" charset="0"/>
                <a:cs typeface="Arial" pitchFamily="34" charset="0"/>
              </a:rPr>
              <a:t>фактическому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метражу только после предоставления </a:t>
            </a:r>
            <a:r>
              <a:rPr lang="ru-RU" sz="2000" i="1" u="sng" dirty="0" smtClean="0">
                <a:latin typeface="Arial" pitchFamily="34" charset="0"/>
                <a:cs typeface="Arial" pitchFamily="34" charset="0"/>
              </a:rPr>
              <a:t>подтверждающих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документов (паспорт помещения).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126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ОБЯЗАННОСТИ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СОБСТВЕННИКОВ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671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Допускать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представителей УО и АДС</a:t>
            </a:r>
            <a:r>
              <a:rPr lang="ru-RU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 занимаемое помещение в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установленных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случаях. </a:t>
            </a:r>
          </a:p>
          <a:p>
            <a:pPr>
              <a:spcAft>
                <a:spcPts val="1800"/>
              </a:spcAft>
              <a:buNone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Последствия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недопуска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- возмещение убытков за </a:t>
            </a:r>
            <a:r>
              <a:rPr lang="ru-RU" sz="2000" i="1" u="sng" dirty="0" smtClean="0">
                <a:latin typeface="Arial" pitchFamily="34" charset="0"/>
                <a:cs typeface="Arial" pitchFamily="34" charset="0"/>
              </a:rPr>
              <a:t>вред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, причиненный общему имуществу МКД и имуществу, здоровью собственников помещений.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5.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Сообщать в УО, аварийную службу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 неисправностях, повреждении общего имущества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Эта обязанность относится и к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пользователем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помещений в МКД.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127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ОБЯЗАННОСТИ </a:t>
            </a:r>
            <a:b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СОБСТВЕННИКОВ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9576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Требовать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предоставления  ЖКУ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 объеме и порядке, предусмотренном законодательством 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условиями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договора.</a:t>
            </a:r>
          </a:p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Требовать обеспечения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надлежащего содержания ОИ</a:t>
            </a:r>
            <a:r>
              <a:rPr lang="ru-RU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предусмотренного законодательством 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условиями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договора.</a:t>
            </a:r>
          </a:p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Требовать от УО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предоставления отчета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 выполнении ДУ в порядке, установленном ЖК РФ 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условиями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договора.</a:t>
            </a:r>
          </a:p>
          <a:p>
            <a:pPr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128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ПРАВА</a:t>
            </a:r>
            <a:b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СОБСТВЕННИКОВ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642910" y="2071678"/>
            <a:ext cx="8001056" cy="4024322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Требовать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составления документов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(актов),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подтверждающих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 факт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ненадлежащего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исполнения работ и/или оказания услуг. </a:t>
            </a:r>
          </a:p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Требовать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перерасчета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за КУ, содержание и ремонт ОИ  в порядке и сроки, предусмотренные законодательством   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условиями ДУ.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129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ПРАВА</a:t>
            </a:r>
            <a:b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СОБСТВЕННИКОВ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642910" y="1785926"/>
            <a:ext cx="8043890" cy="4500594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идеале…</a:t>
            </a:r>
          </a:p>
          <a:p>
            <a:pPr>
              <a:spcAft>
                <a:spcPts val="1200"/>
              </a:spcAft>
              <a:buNone/>
            </a:pP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 Профессиональное управление  МКД:</a:t>
            </a:r>
          </a:p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разработка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долгосрочных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планов по содержанию ОИ в надлежащем состоянии -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если срок ДУ позволяет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подготовка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смет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на проведение работ по содержанию и ремонту ОИ;</a:t>
            </a:r>
          </a:p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расчет профильными специалистами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размера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платы за содержание жилого помещения -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для последующего утверждения на ОСС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юридическое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и бухгалтерское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сопровождение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процесса управления МКД.</a:t>
            </a:r>
          </a:p>
          <a:p>
            <a:pPr>
              <a:buNone/>
            </a:pP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ПЛЮСЫ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УПРАВЛЕНИЯ  УО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71472" y="1928802"/>
            <a:ext cx="8115328" cy="457203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6.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Осуществлять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контроль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за исполнением ДУ в порядке, установленном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договором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в том числе: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 устанавливать  условия для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взаимодействия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УО с членами Совета МКД;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 получать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информацию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 ходе исполнения работ и оказания  услуг в рамках содержания ОИ  в порядке, установленном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условиями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ДУ;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направлять в УО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письменные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обращения  по вопросам управления МКД и содержания ОИ, а также  по качеству КУ;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участвовать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в осмотрах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объектов, входящих в состав ОИ;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требовать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проверки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качества КУ.</a:t>
            </a:r>
          </a:p>
          <a:p>
            <a:pPr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130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ПРАВА</a:t>
            </a:r>
            <a:b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СОБСТВЕННИКОВ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38636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Вносить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изменения в условия  ДУ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 порядке, установленном законодательством  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условиями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договора.</a:t>
            </a:r>
          </a:p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8.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Расторгать  ДУ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 случаях и порядке,  предусмотренном законодательством 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условиями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договора.</a:t>
            </a:r>
          </a:p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9.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Требовать от УО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раскрытия информации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  своей деятельности в рамках ДУ в объеме и порядке, предусмотренном законодательством.</a:t>
            </a:r>
          </a:p>
          <a:p>
            <a:pPr>
              <a:spcAft>
                <a:spcPts val="1800"/>
              </a:spcAft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131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ПРАВА</a:t>
            </a:r>
            <a:b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СОБСТВЕННИКОВ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67198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10.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Принять решение о заключении с УО </a:t>
            </a:r>
            <a:r>
              <a:rPr lang="ru-RU" sz="2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энергосервисного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договора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направленного на сбережение и повышение эффективности потребления КР на СОИ, либо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наделить УО полномочиями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по заключению договора с организацией, оказывающей такие услуги.</a:t>
            </a:r>
          </a:p>
          <a:p>
            <a:pPr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ЭНЕРГОСЕРВИСНЫЙ ДОГОВОР НА ОБЩЕДОМОВЫЕ НУЖДЫ С  УО ЗАКЛЮЧАЕТСЯ ОТДЕЛЬНО ОТ ДУ.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132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ПРАВА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СОБСТВЕННИКОВ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6719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4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Пункт 40</a:t>
            </a:r>
            <a:r>
              <a:rPr lang="ru-RU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Правил № 491.</a:t>
            </a:r>
            <a:endParaRPr lang="ru-RU" sz="2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Собственники в соответствии с </a:t>
            </a:r>
            <a:r>
              <a:rPr lang="ru-RU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условиями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ДУ вправе:</a:t>
            </a:r>
            <a:endParaRPr lang="ru-R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 Получать от ответственных лиц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позднее  5 рабочих дней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 даты обращения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информацию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о перечнях, объемах, качестве и периодичности оказанных услуг и (или) выполненных работ. 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В договоре указанный срок может быть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уменьшен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Проверять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объемы, качество и периодичность</a:t>
            </a:r>
            <a:r>
              <a:rPr lang="ru-RU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оказания услуг и выполнения работ;</a:t>
            </a:r>
          </a:p>
          <a:p>
            <a:pPr>
              <a:buNone/>
            </a:pP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133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СОБСТВЕННИКОВ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642910" y="1928802"/>
            <a:ext cx="8043890" cy="41671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Требовать от ответственных лиц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устранения выявленных дефектов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и проверять полноту и своевременность их устранения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УСЛОВИЯ КОНТРОЛЯ СОБСТВЕННИКОВ </a:t>
            </a:r>
          </a:p>
          <a:p>
            <a:pPr algn="ctr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 ВЫПОЛНЕНИЕМ УО СВОИХ ОБЯЗАННОСТЕЙ</a:t>
            </a:r>
          </a:p>
          <a:p>
            <a:pPr algn="ctr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ДОЛЖНЫ БЫТЬ УКАЗАНЫ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В ДУ!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134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СОБСТВЕННИКОВ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642910" y="1928802"/>
            <a:ext cx="8043890" cy="4500594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ИСПОЛНИТЕЛЬ НЕСЕТ АДМИНИСТРАТИВНУЮ,  УГОЛОВНУЮ ИЛИ ГРАЖДАНСКО-ПРАВОВУЮ ОТВЕТСТВЕННОСТЬ ЗА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п.149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Правил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№ 354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):</a:t>
            </a:r>
          </a:p>
          <a:p>
            <a:pPr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НАРУШЕНИЕ КАЧЕСТВА КУ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– исполнитель обязан произвести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перерасчет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потребителю размера платы         за  КУ в сторону ее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уменьшения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вплоть до полного освобождения потребителя от оплаты такой услуги.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135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5286412" cy="128588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ОТВЕТСТВЕННОСТЬ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ИСПОЛНИТЕЛЯ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http://r-19.ru/upload/iblock/015/del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96" y="357166"/>
            <a:ext cx="1252398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5005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ВРЕД, причиненный жизни, здоровью и имуществу 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потребителя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вследствие: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нарушения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качества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КУ; 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предоставления потребителю неполной и/или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недостоверной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информации о предоставляемых ЖКУ.</a:t>
            </a:r>
          </a:p>
          <a:p>
            <a:pPr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УБЫТКИ И МОРАЛЬНЫЙ ВРЕД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причиненные потребителю   в результате нарушения исполнителем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прав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потребителей.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136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5286412" cy="128588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ОТВЕТСТВЕННОСТЬ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ИСПОЛНИТЕЛЯ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http://r-19.ru/upload/iblock/015/del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96" y="357166"/>
            <a:ext cx="1252398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357718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ПОТРЕБИТЕЛЬ НЕСЕТ ГРАЖДАНСКО-ПРАВОВУЮ ОТВЕТСТВЕННОСТЬ ЗА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п.158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Правил №354):</a:t>
            </a:r>
          </a:p>
          <a:p>
            <a:pPr>
              <a:spcAft>
                <a:spcPts val="1800"/>
              </a:spcAft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НЕВНЕСЕНИЕ ИЛИ НЕСВОЕВРЕМЕННОЕ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внесение платы за КУ – обязанность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уплатить пени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spcAft>
                <a:spcPts val="1800"/>
              </a:spcAft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ВРЕД, причиненный жизни, здоровью и имуществу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исполнителя или иных потребителей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вследствие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ненадлежащей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эксплуатации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внутриквартирного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оборудования. </a:t>
            </a:r>
          </a:p>
          <a:p>
            <a:pPr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ВРЕД, ПРИЧИНЕННЫЙ ОИ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137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5357850" cy="128588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ОТВЕТСТВЕННОСТЬ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ПОТРЕБИТЕЛЯ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http://r-19.ru/upload/iblock/015/del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96" y="357166"/>
            <a:ext cx="1252398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14348" y="2000240"/>
            <a:ext cx="7972452" cy="4429156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1. При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выборе УО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на ОСС -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менее чем один год и не более чем пять лет.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Aft>
                <a:spcPts val="18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2. По результатам проведения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открытого конкурса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по отбору УО  -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менее чем один год и не более чем три года.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Застройщик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заключает  ДУ не позднее, чем через пять дней со дня получения разрешения на ввод МКД в эксплуатацию,  на срок 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более чем  на три месяца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ч.5 ст.162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 </a:t>
            </a:r>
          </a:p>
          <a:p>
            <a:pPr>
              <a:buNone/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Далее - открытый </a:t>
            </a:r>
            <a:r>
              <a:rPr lang="ru-RU" sz="1800" i="1" u="sng" dirty="0" smtClean="0">
                <a:latin typeface="Arial" pitchFamily="34" charset="0"/>
                <a:cs typeface="Arial" pitchFamily="34" charset="0"/>
              </a:rPr>
              <a:t>конкурс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, если собственники не выбрали УО или    не создали ТСЖ.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138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СРОК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ДОГОВОРА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142976" y="1857364"/>
            <a:ext cx="7286676" cy="4572032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отсутствии заявления одной из сторон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 прекращении ДУ по окончании срока его действия договор считается продленным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тот же срок и    на тех же условиях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какие были предусмотрены        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ч.6 ст.162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ЖК РФ).</a:t>
            </a:r>
          </a:p>
          <a:p>
            <a:pPr>
              <a:spcAft>
                <a:spcPts val="18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Количество пролонгаций  ДУ не ограничено.</a:t>
            </a:r>
          </a:p>
          <a:p>
            <a:pPr>
              <a:spcAft>
                <a:spcPts val="18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Фиксированные условия в договоре пролонгируются  в неизменном виде.</a:t>
            </a:r>
          </a:p>
          <a:p>
            <a:pPr>
              <a:buNone/>
            </a:pPr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139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ПРОЛОНГАЦИЯ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ДОГОВОРА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357718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2. Возможность выполнения УО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дополнительных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работ и услуг -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при соответствующем </a:t>
            </a:r>
            <a:r>
              <a:rPr lang="ru-RU" sz="2000" i="1" u="sng" dirty="0" smtClean="0">
                <a:latin typeface="Arial" pitchFamily="34" charset="0"/>
                <a:cs typeface="Arial" pitchFamily="34" charset="0"/>
              </a:rPr>
              <a:t>финансировании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 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3. Ежегодный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отчет УО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 выполнении договора управления. </a:t>
            </a:r>
          </a:p>
          <a:p>
            <a:pPr>
              <a:buNone/>
            </a:pP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Пока это относится к небольшому числе УО. </a:t>
            </a:r>
          </a:p>
          <a:p>
            <a:pPr>
              <a:spcAft>
                <a:spcPts val="1800"/>
              </a:spcAft>
              <a:buNone/>
            </a:pP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В основном отчеты размещаются только в ГИС ЖКХ. Они непонятны и </a:t>
            </a:r>
            <a:r>
              <a:rPr lang="ru-RU" sz="2000" i="1" dirty="0" err="1" smtClean="0">
                <a:latin typeface="Arial" pitchFamily="34" charset="0"/>
                <a:cs typeface="Arial" pitchFamily="34" charset="0"/>
              </a:rPr>
              <a:t>малоинформативны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Гарантия качества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предоставления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коммунальных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услуг, если УО является их исполнителем.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8588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ПЛЮСЫ</a:t>
            </a: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УПРАВЛЕНИЯ  УО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142976" y="2000240"/>
            <a:ext cx="7286676" cy="4429156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В случае, если в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пролонгированный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ДУ внесены изменения,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они должны быть утверждены решением ОСС. </a:t>
            </a:r>
            <a:endParaRPr lang="ru-R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ПОРЯДОК  ПРОЛОНГАЦИИ И  РАСТОРЖЕНИЯ  ДОГОВОРА ЦЕЛЕСООБРАЗНО ПРОПИСАТЬ        В ЗАКЛЮЧАЕМОМ ДУ. 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140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ПРОЛОНГАЦИЯ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ДОГОВОРА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5720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УТВЕРЖДЕНИЕ И ИЗМЕНЕНИЕ УСЛОВИЙ  ДУ ПРОИСХОДИТ ТОЛЬКО НА ОСС И НЕ МОЖЕТ БЫТЬ ОСУЩЕСТВЛЕНО ПО ПРЕДЛОЖЕНИЮ ОДНОГО ИЗ СОБСТВЕННИКОВ.   </a:t>
            </a:r>
          </a:p>
          <a:p>
            <a:pPr>
              <a:spcAft>
                <a:spcPts val="1800"/>
              </a:spcAft>
              <a:buNone/>
            </a:pP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В решении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необходимо указать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, какие именно пункты договора излагаются </a:t>
            </a:r>
            <a:r>
              <a:rPr lang="ru-RU" sz="2000" i="1" u="sng" dirty="0" smtClean="0">
                <a:latin typeface="Arial" pitchFamily="34" charset="0"/>
                <a:cs typeface="Arial" pitchFamily="34" charset="0"/>
              </a:rPr>
              <a:t>в новой редакции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Aft>
                <a:spcPts val="1800"/>
              </a:spcAft>
              <a:buNone/>
            </a:pP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Любой собственник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вправе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инициировать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проведение ОСС с такой повесткой дня.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В ДУ, заключенный 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УО с ТСЖ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изменения можно внести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протоколом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заседания правления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ТСЖ, если это указано в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Уставе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141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ИЗМЕНЕНИЕ  УСЛОВИЙ  ДОГОВОРА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50059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ИЗМЕНЕНИЯ В ДОГОВОР УПРАВЛЕНИЯ ДОЛЖНЫ:</a:t>
            </a:r>
            <a:endParaRPr lang="ru-R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оформляться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письменной или в электронной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форме с использованием ГИС ЖКХ путем составления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одного документа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подписанного сторонами (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дополнительное соглашение к ДУ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>
              <a:spcAft>
                <a:spcPts val="24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размещаться УО в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ГИС ЖКХ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 2.1 ст. 162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</a:t>
            </a:r>
          </a:p>
          <a:p>
            <a:pPr algn="ctr"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ИЗМЕНЕНИЕ  ДУ В УСТНОЙ ФОРМЕ  </a:t>
            </a:r>
          </a:p>
          <a:p>
            <a:pPr algn="ctr"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ЗАКОНОДАТЕЛЬСТВОМ </a:t>
            </a:r>
          </a:p>
          <a:p>
            <a:pPr algn="ctr">
              <a:spcAft>
                <a:spcPts val="12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ПРЕДУСМОТРЕНО.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142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ИЗМЕНЕНИЕ УСЛОВИЙ  ДОГОВОРА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85786" y="1928802"/>
            <a:ext cx="7901014" cy="4500594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Разногласия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возникшие при заключении договора,  выносятся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рассмотрение суда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либо решение выносится 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 соглашению сторон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договора      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ст.446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ГК РФ). 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Разногласия, которые возникли при заключении договора   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не были переданы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на рассмотрение суда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течение шести месяцев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 момента их возникновения,            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подлежат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урегулированию в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судебном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порядке.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143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РАЗНОГЛАСИЯ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 ЗАКЛЮЧЕНИИ  ДУ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572032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Расторжение ДУ осуществляется в порядке, предусмотренном 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гражданским законодательством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ч.8 ст.162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 ЖК РФ).</a:t>
            </a:r>
          </a:p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ИЗМЕНЕНИЕ И РАСТОРЖЕНИЕ ДОГОВОРА ВОЗМОЖНЫ:</a:t>
            </a:r>
          </a:p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 соглашению сторон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если иное не предусмотрено ГК РФ, другими законами  или договором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ст.450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ГК РФ).</a:t>
            </a:r>
          </a:p>
          <a:p>
            <a:pPr>
              <a:buNone/>
            </a:pP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 по решению суда</a:t>
            </a:r>
            <a:r>
              <a:rPr lang="ru-RU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ru-R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в связи с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окончанием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срока его действия;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при существенном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нарушении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договора другой стороной;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144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РАСТОРЖЕНИЕ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ДОГОВОРА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14348" y="1857364"/>
            <a:ext cx="7972452" cy="4572032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 иных случаях,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предусмотренных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законодательством или договором. </a:t>
            </a:r>
          </a:p>
          <a:p>
            <a:pPr>
              <a:spcAft>
                <a:spcPts val="18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УО  ВПРАВЕ ОБРАТИТЬСЯ В СУД С ИСКОМ О РАСТОРЖЕНИИ ДУ:</a:t>
            </a:r>
          </a:p>
          <a:p>
            <a:pPr lvl="0"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при существенном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нарушении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договора другой стороной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пп.1 п.2 ст.450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ГК РФ);</a:t>
            </a:r>
          </a:p>
          <a:p>
            <a:pPr lvl="0"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при существенном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изменении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обстоятельств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п.2, 4 ст.451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ГК РФ).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145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РАСТОРЖЕНИЕ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ДОГОВОРА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14348" y="1857364"/>
            <a:ext cx="7972452" cy="4572032"/>
          </a:xfrm>
        </p:spPr>
        <p:txBody>
          <a:bodyPr>
            <a:normAutofit/>
          </a:bodyPr>
          <a:lstStyle/>
          <a:p>
            <a:pPr lvl="0"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изменении условий </a:t>
            </a:r>
            <a:r>
              <a:rPr lang="ru-RU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договора обязательства сторон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сохраняются</a:t>
            </a:r>
            <a:r>
              <a:rPr lang="ru-RU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измененном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виде. 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расторжении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договора обязательства сторон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прекращаются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п.1 ст. 453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ГК РФ).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При изменении или расторжении ДУ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 соглашению сторон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обязательства считаются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измененными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или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прекращенными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 момента заключения соглашения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сторон, если иное не вытекает из соглашения            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п.3 ст.453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ГК РФ).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146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РАСТОРЖЕНИЕ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ДОГОВОРА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14348" y="1857364"/>
            <a:ext cx="7972452" cy="45720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В случае изменения или расторжения ДУ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судебном порядке</a:t>
            </a:r>
            <a:r>
              <a:rPr lang="ru-RU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обязательства считаются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измененными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или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прекращенными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 момента вступления в законную силу решения суда</a:t>
            </a:r>
            <a:r>
              <a:rPr lang="ru-RU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об изменении или о расторжении договора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п.3 ст.453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ГК РФ).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147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РАСТОРЖЕНИЕ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ДОГОВОРА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42910" y="1714488"/>
            <a:ext cx="8043890" cy="4381512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Существенным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признается нарушение договора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одной из сторон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которое влечет для другой стороны такой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ущерб,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что она в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значительной степени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лишается того, на что была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вправе рассчитывать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при заключении договора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п.2 ч.2 ст.450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ГК РФ).</a:t>
            </a:r>
          </a:p>
          <a:p>
            <a:pPr>
              <a:spcAft>
                <a:spcPts val="18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Изменение договора в связи с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существенным изменением обстоятельств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допускается по решению суда в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исключительных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случаях, когда расторжение договора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противоречит общественным интересам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либо повлечет  для сторон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ущерб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значительно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превышающий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затраты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необходимые для исполнения договора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на измененных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судом условиях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148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106202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СВЕДЕНИЯ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643050"/>
            <a:ext cx="8258204" cy="500066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1) В одностороннем порядке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расторгнуть ДУ могут только собственники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 МКД.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УО такой возможности лишены.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С 1 июня 2015 г. в договор запрещено включать возможность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одностороннего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расторжения стороной, которая осуществляет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предпринимательскую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деятельность. В  ДУ такой стороной является УО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ст.310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ГК РФ).</a:t>
            </a:r>
          </a:p>
          <a:p>
            <a:pPr algn="ctr"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ЕСЛИ ДУ БЫЛ ЗАКЛЮЧЕН ДО 01.06.2015 Г. И В НЕМ БЫЛА УКАЗАНА ВОЗМОЖНОСТЬ ОДНОСТОРОННЕГО РАСТОРЖЕНИЯ  СО СТОРОНЫ УО, ТО ТАКОЕ РАСТОРЖЕНИЕ ВОЗМОЖНО.</a:t>
            </a:r>
          </a:p>
          <a:p>
            <a:pP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149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91914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ВАЖНО!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1785926"/>
            <a:ext cx="8115328" cy="48577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) При прямых договорах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 нарушение качества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коммунальных услуг будут отвечать РСО или РО по ТКО. 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Именно они обязаны сделать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перерасче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т платы, если предоставили некачественные  КУ или превысили перерывы их предоставления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ч.ч. 4, 5 ст. 157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2) УО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обязана компенсировать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РСО расходы на перерасчет, если нарушение качества КУ произошло из-за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ненадлежащего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содержания ОИ, если до границы между  ОИ и внешними инженерными сетями коммунальные услуги были поставлены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надлежащего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качества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 11 ст. 157.2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 ЖК РФ).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91914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ВАЖНО!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1857364"/>
            <a:ext cx="8115328" cy="4786346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2) 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Расторжение ДУ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- и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сключение из реестра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лицензий сведений об МКД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ч.ч.5, 5.1 ст.198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или в случае, когда лицензия УО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аннулирована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решению суда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ст.199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УО,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лишившаяся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лицензии,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обязана управлять МКД       на тех же условиях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до выбора новой УК или создания ТСЖ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(п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.2 ч.3 ст.200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</a:t>
            </a:r>
          </a:p>
          <a:p>
            <a:pP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150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91914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ВАЖНО!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1785926"/>
            <a:ext cx="8115328" cy="485778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3)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Порядок прекращения договора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желательно прописать в тексте ДУ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-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 какой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форме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и в какие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сроки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 УО сообщает собственникам о прекращении договора. </a:t>
            </a:r>
          </a:p>
          <a:p>
            <a:pPr>
              <a:spcAft>
                <a:spcPts val="1800"/>
              </a:spcAft>
              <a:buNone/>
            </a:pP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Чаще всего уведомление о прекращении договора управления УО направляет собственникам за </a:t>
            </a:r>
            <a:r>
              <a:rPr lang="ru-RU" sz="2000" i="1" u="sng" dirty="0" smtClean="0">
                <a:latin typeface="Arial" pitchFamily="34" charset="0"/>
                <a:cs typeface="Arial" pitchFamily="34" charset="0"/>
              </a:rPr>
              <a:t>два месяца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до истечения срока действия ДУ.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4)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Необходимо в ДУ прописать механизм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проведения взаиморасчетов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если одна из сторон договора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отказалась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его пролонгировать.</a:t>
            </a:r>
          </a:p>
          <a:p>
            <a:pP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151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91914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ВАЖНО!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4347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ПРИЛОЖЕНИЯ – НЕОТЪЕМЛЕМАЯ ЧАСТЬ ДУ.</a:t>
            </a:r>
          </a:p>
          <a:p>
            <a:pPr>
              <a:spcAft>
                <a:spcPts val="1200"/>
              </a:spcAft>
              <a:buNone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1.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Состав и состояние общего имущества объекта управления - МКД.</a:t>
            </a:r>
          </a:p>
          <a:p>
            <a:pPr>
              <a:spcAft>
                <a:spcPts val="1200"/>
              </a:spcAft>
              <a:buNone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2.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Перечень услуг и работ по содержанию и текущему ремонту ОИ.</a:t>
            </a:r>
          </a:p>
          <a:p>
            <a:pPr>
              <a:spcAft>
                <a:spcPts val="1200"/>
              </a:spcAft>
              <a:buNone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Перечень предоставляемых коммунальных услуг и тарифы на них -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если собственниками не заключены прямые договоры с РСО, РО по ТБО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Aft>
                <a:spcPts val="1200"/>
              </a:spcAft>
              <a:buNone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4.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Схема разграничения эксплуатационной ответственности по внутридомовым сетям холодного водоснабжения.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152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120489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ПРИЛОЖЕНИЯ К ДУ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(рекомендуемые)</a:t>
            </a:r>
            <a:endParaRPr lang="ru-RU" sz="26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72032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Aft>
                <a:spcPts val="1200"/>
              </a:spcAft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Схема разграничения эксплуатационной ответственности по внутридомовым сетям водоотведения.</a:t>
            </a:r>
          </a:p>
          <a:p>
            <a:pPr>
              <a:lnSpc>
                <a:spcPct val="110000"/>
              </a:lnSpc>
              <a:spcAft>
                <a:spcPts val="1200"/>
              </a:spcAft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Схема разграничения эксплуатационной ответственности по внутридомовым сетям горячего водоснабжения.</a:t>
            </a:r>
          </a:p>
          <a:p>
            <a:pPr>
              <a:lnSpc>
                <a:spcPct val="110000"/>
              </a:lnSpc>
              <a:spcAft>
                <a:spcPts val="1200"/>
              </a:spcAft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Схема разграничения эксплуатационной ответственности по внутридомовым сетям отопления.</a:t>
            </a:r>
          </a:p>
          <a:p>
            <a:pPr>
              <a:lnSpc>
                <a:spcPct val="110000"/>
              </a:lnSpc>
              <a:spcAft>
                <a:spcPts val="1200"/>
              </a:spcAft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8.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Схема разграничения  эксплуатационной ответственности по внутридомовым сетям электроснабжения.</a:t>
            </a:r>
          </a:p>
          <a:p>
            <a:pPr>
              <a:spcAft>
                <a:spcPts val="1200"/>
              </a:spcAft>
              <a:buNone/>
            </a:pPr>
            <a:endParaRPr lang="ru-RU" sz="24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153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120489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ПРИЛОЖЕНИЯ К ДУ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(рекомендуемые)</a:t>
            </a:r>
            <a:endParaRPr lang="ru-RU" sz="26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7203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ts val="1200"/>
              </a:spcAft>
              <a:buNone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 Схема разграничения эксплуатационной ответственности по внутридомовым сетям газоснабжения.</a:t>
            </a:r>
          </a:p>
          <a:p>
            <a:pPr>
              <a:lnSpc>
                <a:spcPct val="110000"/>
              </a:lnSpc>
              <a:spcAft>
                <a:spcPts val="1200"/>
              </a:spcAft>
              <a:buNone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 Перечень технической документации и иной документации на МКД.</a:t>
            </a:r>
          </a:p>
          <a:p>
            <a:pPr>
              <a:lnSpc>
                <a:spcPct val="110000"/>
              </a:lnSpc>
              <a:spcAft>
                <a:spcPts val="1200"/>
              </a:spcAft>
              <a:buNone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 Форма отчета управляющей организации об исполнении договора управления.</a:t>
            </a:r>
          </a:p>
          <a:p>
            <a:pPr>
              <a:spcAft>
                <a:spcPts val="1200"/>
              </a:spcAft>
              <a:buNone/>
            </a:pPr>
            <a:endParaRPr lang="ru-RU" sz="24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154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120489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ПРИЛОЖЕНИЯ К ДУ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(рекомендуемые)</a:t>
            </a:r>
            <a:endParaRPr lang="ru-RU" sz="26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429528"/>
            <a:ext cx="8496944" cy="103928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636780"/>
            <a:ext cx="8461604" cy="2077972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</a:t>
            </a:r>
            <a:br>
              <a:rPr lang="ru-RU" sz="6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  <a:endParaRPr lang="ru-RU" sz="6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155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319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347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УО - КОММЕРЧЕСКАЯ ОРГАНИЗАЦИЯ. </a:t>
            </a:r>
          </a:p>
          <a:p>
            <a:pPr>
              <a:spcAft>
                <a:spcPts val="1200"/>
              </a:spcAft>
              <a:buNone/>
            </a:pP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Главная цель - извлечение </a:t>
            </a:r>
            <a:r>
              <a:rPr lang="ru-RU" sz="2000" i="1" u="sng" dirty="0" smtClean="0">
                <a:latin typeface="Arial" pitchFamily="34" charset="0"/>
                <a:cs typeface="Arial" pitchFamily="34" charset="0"/>
              </a:rPr>
              <a:t>прибыли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при управлении МКД, а </a:t>
            </a:r>
            <a:r>
              <a:rPr lang="ru-RU" sz="2000" i="1" u="sng" dirty="0" smtClean="0">
                <a:latin typeface="Arial" pitchFamily="34" charset="0"/>
                <a:cs typeface="Arial" pitchFamily="34" charset="0"/>
              </a:rPr>
              <a:t>не сохранность ОИ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2.  ДУ заключается на определенный срок с возможностью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бесконечного числа пролонгаций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собственники не отслеживают дату пролонгации, соответственно упускают свой шанс  безболезненно сменить УК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3. Собственники в МКД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обязаны выбрать УО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 но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именно эта УО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обязана заключить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  ними ДУ, если он не учитывает ее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интересы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14300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МИНУСЫ</a:t>
            </a: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УПРАВЛЕНИЯ  УО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35771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Определение Седьмого кассационного суда общей юрисдикции от 02.09.2021 </a:t>
            </a:r>
            <a:r>
              <a:rPr lang="ru-RU" sz="24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№ 88-12411/2021</a:t>
            </a:r>
            <a:r>
              <a:rPr lang="ru-RU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по делу     </a:t>
            </a:r>
            <a:r>
              <a:rPr lang="ru-RU" sz="24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№ 2-184/2021.</a:t>
            </a:r>
          </a:p>
          <a:p>
            <a:pPr>
              <a:spcAft>
                <a:spcPts val="1200"/>
              </a:spcAft>
              <a:buNone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УК имеет право отказать собственникам МКД в заключении договора управления.</a:t>
            </a:r>
          </a:p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Собственник в МКД обратился в суд с иском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 возложении обязанности УО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 заключению договора управления  МКД   на условиях, указанных в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решении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ОСС.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Все судебные инстанции ему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отказали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57356" y="152400"/>
            <a:ext cx="6829444" cy="127633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СУДЕБНАЯ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ПРАКТИКА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Рисунок 4" descr="C:\Users\JJJ\Desktop\МОИ ПАПКИ 02.01.2021\КАРТИНКИ - ЖКХ\СУД\kisspng-judge-gavel-clip-art-judgment-5aea0f9485f875.914498701525288852548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285728"/>
            <a:ext cx="1541318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28628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ОСНОВАНИЯ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1) Граждане и юридические лица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свободны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в заключении договора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п. 1 ст. 421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ГК РФ). </a:t>
            </a:r>
          </a:p>
          <a:p>
            <a:pPr>
              <a:buNone/>
            </a:pP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Понуждение к заключению договора не допускается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за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исключением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случаев, когда обязанность заключить договор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предусмотрена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настоящим Кодексом, законом или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добровольно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принятым обязательством.</a:t>
            </a:r>
          </a:p>
          <a:p>
            <a:pPr>
              <a:buNone/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57356" y="152400"/>
            <a:ext cx="6829444" cy="127633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СУДЕБНАЯ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ПРАКТИКА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Рисунок 4" descr="C:\Users\JJJ\Desktop\МОИ ПАПКИ 02.01.2021\КАРТИНКИ - ЖКХ\СУД\kisspng-judge-gavel-clip-art-judgment-5aea0f9485f875.914498701525288852548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285728"/>
            <a:ext cx="1541318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35771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2) По смыслу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ст. 162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ЖК РФ,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ст. 426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ГК РФ  коммерческая организация в случае ее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избрания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на  ОСС управляющей организацией,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вправе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отказать собственникам в заключении с ними ДУ на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предлагаемых </a:t>
            </a:r>
            <a:r>
              <a:rPr lang="ru-RU" sz="2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ею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условиях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10000"/>
              </a:lnSpc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Вместе с тем, она не обязана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безоговорочно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принять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любые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предложенные собственниками условия договора.</a:t>
            </a:r>
          </a:p>
          <a:p>
            <a:pPr>
              <a:lnSpc>
                <a:spcPct val="110000"/>
              </a:lnSpc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3) При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выборе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управляющей организаций собственники должны либо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принять предложенные УО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условия договора, либо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согласовать с нею их изменения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либо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избрать другую УО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условия договора с которой их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устраиваю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т.</a:t>
            </a:r>
          </a:p>
          <a:p>
            <a:pPr>
              <a:buNone/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57356" y="152400"/>
            <a:ext cx="6829444" cy="127633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СУДЕБНАЯ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ПРАКТИКА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Рисунок 4" descr="C:\Users\JJJ\Desktop\МОИ ПАПКИ 02.01.2021\КАРТИНКИ - ЖКХ\СУД\kisspng-judge-gavel-clip-art-judgment-5aea0f9485f875.914498701525288852548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285728"/>
            <a:ext cx="1541318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10074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Многоквартирный дом -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здание, которое состоит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из двух и более квартир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а также 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нежилых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помещений,    в том числе, </a:t>
            </a:r>
            <a:r>
              <a:rPr lang="ru-RU" sz="2200" dirty="0" err="1" smtClean="0">
                <a:latin typeface="Arial" pitchFamily="34" charset="0"/>
                <a:cs typeface="Arial" pitchFamily="34" charset="0"/>
              </a:rPr>
              <a:t>машино-мест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принадлежащих отдельным собственникам, и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включает в себя общее имущество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собственников помещений в этом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доме 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ч.6. ст.15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РФ. Введена с 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1 марта 2022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года). </a:t>
            </a:r>
          </a:p>
          <a:p>
            <a:pPr algn="ctr">
              <a:spcAft>
                <a:spcPts val="6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ВЫ - СОБСТВЕННИКИ ПОМЕЩЕНИЙ В МКД. </a:t>
            </a:r>
          </a:p>
          <a:p>
            <a:pPr algn="ctr">
              <a:spcAft>
                <a:spcPts val="6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Владеете как личным, так и общим имуществом. </a:t>
            </a:r>
          </a:p>
          <a:p>
            <a:pPr algn="ctr">
              <a:spcAft>
                <a:spcPts val="12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Своим имуществом нужно управлять. </a:t>
            </a:r>
          </a:p>
          <a:p>
            <a:pPr>
              <a:spcAft>
                <a:spcPts val="1200"/>
              </a:spcAft>
              <a:buNone/>
            </a:pP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141921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ОБЩИЕ СВЕДЕНИЯ</a:t>
            </a:r>
            <a:r>
              <a:rPr lang="ru-RU" sz="4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71472" y="1785926"/>
            <a:ext cx="8115328" cy="4429156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Aft>
                <a:spcPts val="18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4. Вопросы по управлению домом  можно решить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только  на ОСС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например, установление платы за жилищные услуги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которое провести достаточно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проблематично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Aft>
                <a:spcPts val="6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Отсутствие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механизмов прямого контроля  собственников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за результатами оказанных услуг или выполненных работ.</a:t>
            </a:r>
          </a:p>
          <a:p>
            <a:pPr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Собственники не способны: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 эффективно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контролировать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процесс управления МКД; 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объективно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оценивать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качество работы УО; 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определять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себестоимость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выполняемых работ.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МИНУСЫ</a:t>
            </a: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УПРАВЛЕНИЯ  УО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643050"/>
            <a:ext cx="8186766" cy="464347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ЗАЧЕМ НУЖНО 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ЛИЦЕНЗИРОВАНИЕ УО?</a:t>
            </a:r>
          </a:p>
          <a:p>
            <a:pPr algn="ctr">
              <a:buNone/>
            </a:pP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-1000156"/>
            <a:ext cx="8229600" cy="1428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6" name="Рисунок 5" descr="C:\Users\JJJ\Desktop\МОИ ПАПКИ\МЕТОДИЧКИ и ПАМЯТКИ\КАРТИНКИ\УК\licenz_kontrol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643314"/>
            <a:ext cx="3698548" cy="22764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64347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Деятельность по управлению МКД  -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выполнение работ и (или) оказание услуг на основании ДУ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ч.2 ст.192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 ЖК РФ). </a:t>
            </a:r>
          </a:p>
          <a:p>
            <a:pPr>
              <a:spcAft>
                <a:spcPts val="1800"/>
              </a:spcAft>
              <a:buNone/>
            </a:pP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Управляющая организация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юридическое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лицо независимо от организационно-правовой формы или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индивидуальный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предприниматель (ИП), осуществляющие деятельность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по управлению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МКД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ч.4.2 ст.20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 </a:t>
            </a:r>
          </a:p>
          <a:p>
            <a:pPr>
              <a:buNone/>
            </a:pP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Предпринимательская деятельность по управлению  МКД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является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лицензируемой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т.е. управление МКД осуществляется организациями, имеющими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лицензию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на такой вид деятельности.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07157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ЛИЦЕНЗИРОВАНИЕ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714908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Лицензия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- специальное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разрешение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на право осуществления </a:t>
            </a:r>
            <a:r>
              <a:rPr lang="ru-RU" sz="2200" dirty="0" err="1" smtClean="0">
                <a:latin typeface="Arial" pitchFamily="34" charset="0"/>
                <a:cs typeface="Arial" pitchFamily="34" charset="0"/>
              </a:rPr>
              <a:t>юрлицом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или ИП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конкретного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вида деятельности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выполнения работ, оказания услуг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которое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подтверждается 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документом, выданным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лицензирующим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органом. </a:t>
            </a:r>
          </a:p>
          <a:p>
            <a:pPr>
              <a:spcAft>
                <a:spcPts val="1800"/>
              </a:spcAft>
              <a:buNone/>
            </a:pP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Лицензия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выдается  органом ГЖН на основании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решения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лицензионной комиссии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субъекта РФ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ч.1.3 ст.161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 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Лицензия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аннулируется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по решению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суда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 на основании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заявления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 ГЖИ об аннулировании лицензии. Заявление подается в суд на основании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решения  лицензионной комиссии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субъекта РФ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ч.1 ст.199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07157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ЛИЦЕНЗИРОВАНИЕ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2922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Постановление Правительства РФ от 28.10.2014 </a:t>
            </a:r>
            <a:r>
              <a:rPr lang="ru-RU" sz="24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№ 1110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 лицензировании предпринимательской деятельности по управлению многоквартирными домами» действует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 1 марта 2028 г.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  включает в себя: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Положение 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лицензировании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предпринимательской деятельности по управлению  МКД и об осуществлении регионального государственного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лицензионного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контроля за осуществлением  такой деятельности;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Положение о ведении реестра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дисквалифицированных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лиц, осуществлявших функции единоличного исполнительного органа лицензиата;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Положение об осуществлении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контроля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за соблюдением органами регионального </a:t>
            </a:r>
            <a:r>
              <a:rPr lang="ru-RU" sz="2200" dirty="0" err="1" smtClean="0">
                <a:latin typeface="Arial" pitchFamily="34" charset="0"/>
                <a:cs typeface="Arial" pitchFamily="34" charset="0"/>
              </a:rPr>
              <a:t>госжилнадзора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требований ЖК РФ и Федерального закона «О лицензировании отдельных видов деятельности»  </a:t>
            </a:r>
          </a:p>
          <a:p>
            <a:pPr>
              <a:buFontTx/>
              <a:buChar char="-"/>
            </a:pPr>
            <a:endParaRPr lang="ru-RU" u="sn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92869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ЛИЦЕНЗИРОВАНИЕ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14348" y="1571612"/>
            <a:ext cx="7972452" cy="48577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Лицензия предоставляется УО  сроком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пять лет</a:t>
            </a:r>
            <a:r>
              <a:rPr lang="ru-RU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и действует только на территории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субъекта РФ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органом ГЖН которого она выдана. </a:t>
            </a:r>
          </a:p>
          <a:p>
            <a:pPr>
              <a:spcAft>
                <a:spcPts val="1200"/>
              </a:spcAft>
              <a:buNone/>
            </a:pP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Срок действия</a:t>
            </a:r>
            <a:r>
              <a:rPr lang="ru-RU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лицензии  применяется к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выданным       в 2015-2017г.г.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 лицензиям и исчисляется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 11.01.2018 г.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Срок действия лицензии по заявлению лицензиата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продлевается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по истечении 5 лет.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Лицензия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не подлежит передаче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третьим лицам.</a:t>
            </a:r>
          </a:p>
          <a:p>
            <a:pPr>
              <a:buNone/>
            </a:pP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Заключение собственниками </a:t>
            </a:r>
            <a:r>
              <a:rPr lang="ru-RU" sz="2000" i="1" u="sng" dirty="0" smtClean="0">
                <a:latin typeface="Arial" pitchFamily="34" charset="0"/>
                <a:cs typeface="Arial" pitchFamily="34" charset="0"/>
              </a:rPr>
              <a:t>прямых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договоров с РСО, РО      по ТКО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освобождает УО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, управляющую домом, от </a:t>
            </a:r>
            <a:r>
              <a:rPr lang="ru-RU" sz="2000" i="1" u="sng" dirty="0" smtClean="0">
                <a:latin typeface="Arial" pitchFamily="34" charset="0"/>
                <a:cs typeface="Arial" pitchFamily="34" charset="0"/>
              </a:rPr>
              <a:t>обязанности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иметь лицензию.</a:t>
            </a:r>
          </a:p>
          <a:p>
            <a:pPr>
              <a:spcAft>
                <a:spcPts val="1200"/>
              </a:spcAft>
              <a:buNone/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  <a:buNone/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0"/>
            <a:ext cx="6400816" cy="107157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ЛИЦЕНЗИРОВАНИЕ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642910" y="1928802"/>
            <a:ext cx="8043890" cy="4500594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Проверка квалификации осуществляется в форме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квалификационного экзамена без взимания платы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 соискателя -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сдавать квалификационный экзамен можно </a:t>
            </a:r>
            <a:r>
              <a:rPr lang="ru-RU" sz="2000" i="1" u="sng" dirty="0" smtClean="0">
                <a:latin typeface="Arial" pitchFamily="34" charset="0"/>
                <a:cs typeface="Arial" pitchFamily="34" charset="0"/>
              </a:rPr>
              <a:t>неограниченное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число раз.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К квалификационному экзамену допускается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претендент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 не внесенный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реестр дисквалифицированных лиц. </a:t>
            </a:r>
            <a:endParaRPr lang="ru-R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Квалификационный аттестат выдается на срок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пять лет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35732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КВАЛИФИКАЦИОННЫЙ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АТТЕСТАТ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57203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Квалификационный аттестат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аннулируется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 случае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1) получения квалификационного аттестата с использованием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подложных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документов;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2) внесения сведений о должностном лице лицензиата в реестр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дисквалифицированных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лиц;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3) вступления в законную силу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приговора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суда в отношении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должностного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лица лицензиата, предусматривающего наказание за: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преступления в сфере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экономики;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преступления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средней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тяжести,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тяжкие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особо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тяжкие.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27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35732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КВАЛИФИКАЦИОННЫЙ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АТТЕСТАТ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642910" y="1857364"/>
            <a:ext cx="8043890" cy="4572032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РЕЕСТР ЛИЦЕНЗИЙ СУБЪЕКТА РФ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должен содержать раздел, который включает в себя сведения об адресе/адресах МКД, деятельность по управлению которыми осуществляет лицензиат).</a:t>
            </a:r>
          </a:p>
          <a:p>
            <a:pPr>
              <a:buNone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Информация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по вопросам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лицензирования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размещается        на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официальном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сайте  ГЖИ в сети Интернет с указанием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адресов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электронной почты, по которым пользователи этой информации могут направлять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запросы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по вопросам лицензирования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п.14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Положения о лицензировании №1110).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ГЖИ формирует и ведет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реестр лицензий субъекта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ГИС ЖКХ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п.15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Положения о лицензировании №1110).</a:t>
            </a:r>
          </a:p>
          <a:p>
            <a:pPr>
              <a:spcAft>
                <a:spcPts val="1800"/>
              </a:spcAft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28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РЕССТРЫ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ЛИЦЕНЗИЙ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642910" y="2000240"/>
            <a:ext cx="8043890" cy="4429156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СВОДНЫЙ ФЕДЕРАЛЬНЫЙ РЕЕСТР ЛИЦЕНЗИЙ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на осуществление предпринимательской деятельности        по управлению МКД. 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Минстрой России ведет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сводный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федеральный реестр лицензий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включающий сведения о лицензиях, выданных лицензирующими органами, на официальном сайте Министерства в сети "Интернет", а с 1 мая 2015 г. - в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ГИС ЖКХ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п.16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Положения о лицензировании №1110).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29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РЕССТРЫ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ЛИЦЕНЗИЙ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3863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УПРАВЛЕНИЕ МНОГОКВАРТИРНЫМ ДОМОМ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согласованная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деятельность собственников помещений   по созданию и поддержанию благоприятных 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безопасных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условий проживания в этом доме, обеспечивающая 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надлежащее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содержание  ОИ;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решение вопросов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пользования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этим имуществом;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предоставление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коммунальных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услуг гражданам, проживающим в этом доме, если собственники и РСО     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не заключили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прямые договоры.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177640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 МКД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что  это  значит?</a:t>
            </a: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1928802"/>
            <a:ext cx="8115328" cy="4714908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ИСКЛЮЧЕНИЕ СВЕДЕНИЙ О МКД ИЗ РЕЕСТРА ЛИЦЕНЗИЙ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субъекта РФ - основание для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прекращения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лицензиатом деятельности  по управлению таким домом.  </a:t>
            </a:r>
          </a:p>
          <a:p>
            <a:pPr>
              <a:buNone/>
            </a:pP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 даты исключения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сведений из реестра лицензиат      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вправе  управлять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этим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МКД, в том числе: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начислять и взимать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плату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за ЖКУ; 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выставлять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платежные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документы потребителям.</a:t>
            </a:r>
          </a:p>
          <a:p>
            <a:pPr>
              <a:buNone/>
            </a:pP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30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91914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ВАЖНО!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42910" y="1643050"/>
            <a:ext cx="8043890" cy="50006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В случае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исключения сведений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 доме из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реестра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лицензий  или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прекращения /аннулирования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лицензии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лицензиат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продолжает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управлять МКД 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до  дня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возникновения обязательств: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по управлению таким домом у УО,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выбранной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ОСС или отобранной по результатам открытого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конкурса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по договору управления, заключенному  УО с 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ТСЖ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или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кооперативом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по договорам, заключенным собственниками при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непосредственном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управлении;</a:t>
            </a:r>
          </a:p>
          <a:p>
            <a:pPr algn="ctr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ЛИБО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 до государственной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регистрации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созданного ТСЖ или кооператива.</a:t>
            </a:r>
          </a:p>
          <a:p>
            <a:pP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31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91914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ВАЖНО!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642910" y="1714488"/>
            <a:ext cx="8043890" cy="4714908"/>
          </a:xfrm>
        </p:spPr>
        <p:txBody>
          <a:bodyPr>
            <a:normAutofit lnSpcReduction="10000"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РЕЕСТР ДИСКВАЛИФИЦИРОВАННЫХ ЛИЦ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(Положение о ведении реестра, установленное ПП РФ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№ 1110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10000"/>
              </a:lnSpc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ДИСКВАЛИФИКАЦИЯ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лишение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физлица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права:</a:t>
            </a:r>
          </a:p>
          <a:p>
            <a:pPr>
              <a:lnSpc>
                <a:spcPct val="110000"/>
              </a:lnSpc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занимать должности в исполнительном органе управления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юрлица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lnSpc>
                <a:spcPct val="110000"/>
              </a:lnSpc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входить в совет директоров,</a:t>
            </a:r>
          </a:p>
          <a:p>
            <a:pPr>
              <a:lnSpc>
                <a:spcPct val="110000"/>
              </a:lnSpc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осуществлять предпринимательскую деятельность по управлению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юрлицом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lnSpc>
                <a:spcPct val="110000"/>
              </a:lnSpc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осуществлять управление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юрлицом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в иных предусмотренных случаях. </a:t>
            </a:r>
          </a:p>
          <a:p>
            <a:pPr>
              <a:lnSpc>
                <a:spcPct val="110000"/>
              </a:lnSpc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Дисквалификация устанавливается на срок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 шести месяцев  до трех лет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ст. 3.11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КоАП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РФ).</a:t>
            </a:r>
          </a:p>
          <a:p>
            <a:pPr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32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07157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РЕССТРЫ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ЛИЦЕНЗИЙ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00100" y="1857364"/>
            <a:ext cx="7715304" cy="450059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ФНС анонсировала запуск в тестовом режиме нового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сервиса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"Реестр дисквалифицированных лиц", 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где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можно получить сведения 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конкретном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лице в виде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выписки или справки об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отсутствии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запрашиваемой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информации. 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Данные в реестре обновляются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ежедневно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None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33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84770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  <a:t>ДЛЯ СВЕДЕНИЯ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57203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Осуществление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предпринимательской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деятельности по  управлению МКД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без лицензии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  на ее осуществление влечет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наложение административного штрафа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ч.1 ст. 14.1.3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КоАП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):</a:t>
            </a:r>
          </a:p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на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должностных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лиц в размере от 50 000 до 100 000 рублей или дисквалификацию на срок до 3-х лет;</a:t>
            </a:r>
          </a:p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на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индивидуальных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предпринимателей - от 150 000 до 250 000 рублей или дисквалификацию на срок до 3-х лет; </a:t>
            </a:r>
          </a:p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на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юридических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лиц - от 150 000 до 250 000 рублей.</a:t>
            </a:r>
          </a:p>
          <a:p>
            <a:pPr>
              <a:spcAft>
                <a:spcPts val="1200"/>
              </a:spcAft>
              <a:buNone/>
            </a:pP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34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5286412" cy="100013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ОТВЕТСТВЕННОСТЬ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http://r-19.ru/upload/iblock/015/del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357166"/>
            <a:ext cx="1252398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429156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В отношении УО, имеющих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лицензию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и управляющих МКД на основании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договора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управления, осуществляется       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жилищный надзор, а лицензионный контроль     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со стороны органа ГЖН (ГЖИ).</a:t>
            </a:r>
          </a:p>
          <a:p>
            <a:pPr>
              <a:buNone/>
            </a:pP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Лицензионный контроль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– это деятельность органов </a:t>
            </a:r>
            <a:r>
              <a:rPr lang="ru-RU" sz="2200" dirty="0" err="1" smtClean="0">
                <a:latin typeface="Arial" pitchFamily="34" charset="0"/>
                <a:cs typeface="Arial" pitchFamily="34" charset="0"/>
              </a:rPr>
              <a:t>госжилнадзора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предупреждению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выявлению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пресечению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нарушений лицензионных требований.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35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ЛИЦЕНЗИОННЫЙ КОНТРОЛЬ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1785926"/>
            <a:ext cx="8115328" cy="4857784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1) Жилищный надзор предполагает проверку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обязательных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требований законодательства, а лицензионный контроль –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лицензионных</a:t>
            </a:r>
            <a:r>
              <a:rPr lang="ru-RU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ru-R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При обращении в орган ГЖН с жалобой на УО необходимо указать «Прошу провести внеплановую проверку невыполнения управляющей организацией ____________ лицензионных требований в части _________________________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(ненадлежащего содержания общего имущества, неправильного начисления платы за ЖКУ, </a:t>
            </a:r>
            <a:r>
              <a:rPr lang="ru-RU" sz="1800" i="1" dirty="0" err="1" smtClean="0">
                <a:latin typeface="Arial" pitchFamily="34" charset="0"/>
                <a:cs typeface="Arial" pitchFamily="34" charset="0"/>
              </a:rPr>
              <a:t>непредоставления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 информации и т.д.)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».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36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91914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ВАЖНО!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1714488"/>
            <a:ext cx="8115328" cy="492922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2) При этом в случае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выявления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нарушений лицензионных требований должностные лица органа ГЖН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должны установить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что указанные нарушения допущены именно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результате</a:t>
            </a:r>
            <a:r>
              <a:rPr lang="ru-RU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виновных действий (бездействия) должностных лиц и (или) работников лицензиата.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По результатам внеплановой проверки орган ГЖН может выдать УО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предписание об устранении выявленных нарушений лицензионных требований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в том числе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грубых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нарушений лицензионных требований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п.13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Положения о лицензировании № 1110).</a:t>
            </a:r>
          </a:p>
          <a:p>
            <a:pP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37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91914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ВАЖНО!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572032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УПРАВЛЯЮЩАЯ КОМПАНИЯ МОЖЕТ: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выполнить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предписание, если оно обоснованно;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2) не выполнить,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опротестовав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в суде решение органа ГЖИ; 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3) не выполнить 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заплатить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штраф, а впоследствии из-за халатного отношения к своим обязанностям  - лишиться конкретного МКД, или лицензии.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38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00013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ВАЖНО!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786346"/>
          </a:xfrm>
        </p:spPr>
        <p:txBody>
          <a:bodyPr>
            <a:normAutofit fontScale="92500"/>
          </a:bodyPr>
          <a:lstStyle/>
          <a:p>
            <a:pPr>
              <a:spcAft>
                <a:spcPts val="1200"/>
              </a:spcAft>
              <a:buNone/>
            </a:pPr>
            <a:r>
              <a:rPr lang="ru-RU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Пункт  4(1) Положения о лицензировании  № 1110:</a:t>
            </a:r>
          </a:p>
          <a:p>
            <a:pPr>
              <a:spcAft>
                <a:spcPts val="12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Причинение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вреда жизни или тяжкий вред здоровью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граждан при оказании ЖКУ, что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подтверждено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решением суда.</a:t>
            </a:r>
          </a:p>
          <a:p>
            <a:pPr>
              <a:spcAft>
                <a:spcPts val="12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Не проводились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гидравлические испытания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узлов ввода и систем отопления, промывка и регулировка таких систем.</a:t>
            </a:r>
          </a:p>
          <a:p>
            <a:pPr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 течение 30 дней с даты начала исполнения  ДУ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 были заключены договоры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о содержании 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ВДГО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на обслуживание и ремонт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лифтов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подъемных платформ для инвалидов, кроме случаев, когда  лицензиат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самостоятельно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обслуживает и ремонтирует указанное оборудование.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39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14300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ГРУБЫЕ НАРУШЕНИЯ ЛИЦЕНЗИОННЫХ ТРЕБОВАНИЙ</a:t>
            </a:r>
            <a:endParaRPr lang="ru-RU" sz="3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14348" y="1928802"/>
            <a:ext cx="8001056" cy="442915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С  3 апреля 2018г. предоставление  КУ в МКД  может </a:t>
            </a:r>
          </a:p>
          <a:p>
            <a:pPr>
              <a:spcAft>
                <a:spcPts val="12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производиться     в соответствии с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прямыми </a:t>
            </a:r>
          </a:p>
          <a:p>
            <a:pPr>
              <a:spcAft>
                <a:spcPts val="1200"/>
              </a:spcAft>
              <a:buNone/>
            </a:pP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договорами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заключенным между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собственниками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spcAft>
                <a:spcPts val="12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РСО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(Федеральный закон от 03.04.2018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№ 59-ФЗ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). </a:t>
            </a:r>
          </a:p>
          <a:p>
            <a:pPr>
              <a:buNone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84770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  <a:t>ДЛЯ СВЕДЕНИЯ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72032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 течение 30 дней с даты начала исполнения  ДУ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не были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заключены договоры с РСО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 приобретение КР на СОИ.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Aft>
                <a:spcPts val="1800"/>
              </a:spcAft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Долг перед РСО равняется или превысил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две среднемесячных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величины обязательств по оплате.</a:t>
            </a:r>
          </a:p>
          <a:p>
            <a:pPr>
              <a:spcAft>
                <a:spcPts val="1200"/>
              </a:spcAft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6.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При смене  управляющей компании или способа управления  домом УО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 передала или нарушила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порядок передачи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технической документации на МКД, ключей от МОП, электронных кодов доступа к оборудованию, которое входит в состав ОИ.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40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07157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ГРУБЫЕ НАРУШЕНИЯ ЛИЦЕНЗИОННЫХ ТРЕБОВАНИЙ</a:t>
            </a:r>
            <a:endParaRPr lang="ru-RU" sz="3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429156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УО нарушила требования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 организации  АДС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(введен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u="sng" dirty="0" smtClean="0">
                <a:latin typeface="Arial" pitchFamily="34" charset="0"/>
                <a:cs typeface="Arial" pitchFamily="34" charset="0"/>
              </a:rPr>
              <a:t>с 1 марта 2019 года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Не прекращено управление МКД в течение трех дней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 дня исключения сведений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о таком доме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из реестра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лицензий субъекта РФ. </a:t>
            </a:r>
          </a:p>
          <a:p>
            <a:pPr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Исключение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лицензиат должен управлять МКД по требованиям </a:t>
            </a:r>
            <a:r>
              <a:rPr lang="ru-RU" sz="1800" i="1" u="sng" dirty="0" smtClean="0">
                <a:latin typeface="Arial" pitchFamily="34" charset="0"/>
                <a:cs typeface="Arial" pitchFamily="34" charset="0"/>
              </a:rPr>
              <a:t>ч.3 ст.200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 ЖК РФ - до заключения ДУ с УО по результатам открытого конкурса или смены способа управления.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41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14300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ГРУБЫЕ НАРУШЕНИЯ ЛИЦЕНЗИОННЫХ ТРЕБОВАНИЙ</a:t>
            </a:r>
            <a:endParaRPr lang="ru-RU" sz="3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50059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Определение СК по экономическим спорам ВС РФ          от 19 апреля 2021 г. </a:t>
            </a:r>
            <a:r>
              <a:rPr lang="ru-RU" sz="22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№ 303-ЭС20-23313 </a:t>
            </a:r>
            <a:r>
              <a:rPr lang="ru-RU" sz="2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 делу </a:t>
            </a:r>
            <a:r>
              <a:rPr lang="ru-RU" sz="22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№ А51-21536/2019</a:t>
            </a:r>
            <a:endParaRPr lang="ru-RU" sz="22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1) ЖК РФ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разграничивает основания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и порядок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внесения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сведений о  МКД в реестр лицензий субъекта РФ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(ч.ч. 2, 3 ст. 198)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и основания и порядок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исключения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сведений из указанного реестра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(ч.ч. 5 - 5.4 ст. 198).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2) Порядок прекращения деятельности по управлению  МКД           в связи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 исключением сведений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из реестра лицензий субъекта РФ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совпадает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 порядком прекращения деятельности в силу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прекращения  ДУ по окончании срока его действия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42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57356" y="152400"/>
            <a:ext cx="6829444" cy="127633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СУДЕБНАЯ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ПРАКТИКА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Рисунок 4" descr="C:\Users\JJJ\Desktop\МОИ ПАПКИ 02.01.2021\КАРТИНКИ - ЖКХ\СУД\kisspng-judge-gavel-clip-art-judgment-5aea0f9485f875.914498701525288852548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285728"/>
            <a:ext cx="1541318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43404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3) Положения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ч. 3 ст. 200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ЖК РФ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распространяются на лицензиатов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в отношении которых органом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госжилнадзора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принято решение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 исключении сведений о  МКД из реестра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лицензий субъекта РФ по основаниям, предусмотренным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ч.ч. 5, 5.1, 5.2, 5.3, 5.4 ст. 198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ЖК РФ, а также в случаях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прекращения или аннулирования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лицензии в соответствии со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статьей 199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ЖК РФ.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4) Изменение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перечня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домов, деятельность по управлению которыми осуществляет лицензиат, может иметь место в связи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 заключением, прекращением, расторжением ДУ. </a:t>
            </a:r>
          </a:p>
          <a:p>
            <a:pPr>
              <a:buNone/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43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57356" y="152400"/>
            <a:ext cx="6829444" cy="127633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СУДЕБНАЯ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ПРАКТИКА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Рисунок 4" descr="C:\Users\JJJ\Desktop\МОИ ПАПКИ 02.01.2021\КАРТИНКИ - ЖКХ\СУД\kisspng-judge-gavel-clip-art-judgment-5aea0f9485f875.914498701525288852548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285728"/>
            <a:ext cx="1541318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42910" y="1928802"/>
            <a:ext cx="8043890" cy="4286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Управляющая организация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имеет право отказаться от пролонгации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договора управления,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уведомив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об этом собственников в доме, а также поставив в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известность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орган ГЖН и ОМСУ.</a:t>
            </a:r>
          </a:p>
          <a:p>
            <a:pPr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5) В такой ситуации собственники на ОСС должны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выбрать другую УО или изменить способ управления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домом. 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Если они этого не сделают, то муниципалитет проводит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открытый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конкурс, а  если он не состоится - назначает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временную  УО      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 соответствии с постановлением Правительства РФ от 21.12.2018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№ 1616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44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57356" y="152400"/>
            <a:ext cx="6829444" cy="127633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СУДЕБНАЯ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Verdana" pitchFamily="34" charset="0"/>
              </a:rPr>
              <a:t>ПРАКТИКА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Рисунок 4" descr="C:\Users\JJJ\Desktop\МОИ ПАПКИ 02.01.2021\КАРТИНКИ - ЖКХ\СУД\kisspng-judge-gavel-clip-art-judgment-5aea0f9485f875.914498701525288852548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285728"/>
            <a:ext cx="1541318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42910" y="1571612"/>
            <a:ext cx="8072494" cy="4500594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000" dirty="0" smtClean="0"/>
          </a:p>
          <a:p>
            <a:pPr algn="ctr">
              <a:spcAft>
                <a:spcPts val="12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НЕВЫПОЛНЕНИЕ ТРЕБОВАНИЯ </a:t>
            </a:r>
          </a:p>
          <a:p>
            <a:pPr algn="ctr">
              <a:spcAft>
                <a:spcPts val="12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 НАДЛЕЖАЩЕЙ ЭКСПЛУАТАЦИИ ОДПУ </a:t>
            </a:r>
          </a:p>
          <a:p>
            <a:pPr algn="ctr">
              <a:spcAft>
                <a:spcPts val="12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МОЖЕТ  КВАЛИФИЦИРОВАТЬСЯ</a:t>
            </a:r>
          </a:p>
          <a:p>
            <a:pPr algn="ctr">
              <a:spcAft>
                <a:spcPts val="12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КАК НАРУШЕНИЕ УК </a:t>
            </a:r>
          </a:p>
          <a:p>
            <a:pPr algn="ctr">
              <a:spcAft>
                <a:spcPts val="12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ЛИЦЕНЗИОННЫХ ТРЕБОВАНИЙ. </a:t>
            </a:r>
          </a:p>
          <a:p>
            <a:pPr>
              <a:buNone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45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84770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  <a:t>ДЛЯ СВЕДЕНИЯ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714488"/>
            <a:ext cx="8286808" cy="464347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Письмо Минстроя России от 17.03.2022 N 10955-ОЛ/04  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"О требованиях к эксплуатации ОДПУ"</a:t>
            </a:r>
          </a:p>
          <a:p>
            <a:pPr>
              <a:spcAft>
                <a:spcPts val="18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В состав ОИ включаются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совокупность измерительных комплексов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приборов учета, устройств сбора и передачи данных, программных продуктов для сбора, хранения и передачи данных учета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установленные за счет собственников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МКД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err="1" smtClean="0">
                <a:latin typeface="Arial" pitchFamily="34" charset="0"/>
                <a:cs typeface="Arial" pitchFamily="34" charset="0"/>
              </a:rPr>
              <a:t>подп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. "е(1)" п. 2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Правил № 491). </a:t>
            </a:r>
          </a:p>
          <a:p>
            <a:pPr>
              <a:spcAft>
                <a:spcPts val="18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УК  несет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ответственность за содержание ОИ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 соответствии с требованиями технических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регламентов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а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расходы по эксплуатации ОДПУ включаются в плату за содержание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жилого помещения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 2.3 ст.161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46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84770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  <a:t>ДЛЯ СВЕДЕНИЯ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14348" y="1928802"/>
            <a:ext cx="7972452" cy="414340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Управление МКД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 нарушением лицензионных требований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влечет административное наказание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900" u="sng" dirty="0" smtClean="0">
                <a:latin typeface="Arial" pitchFamily="34" charset="0"/>
                <a:cs typeface="Arial" pitchFamily="34" charset="0"/>
              </a:rPr>
              <a:t>ч.2  ст. 14.1.3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900" dirty="0" err="1" smtClean="0">
                <a:latin typeface="Arial" pitchFamily="34" charset="0"/>
                <a:cs typeface="Arial" pitchFamily="34" charset="0"/>
              </a:rPr>
              <a:t>КоАП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):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должностному лицу — штраф от 50 000 до 100 000 руб. или дисквалификация на срок до трех лет;</a:t>
            </a:r>
          </a:p>
          <a:p>
            <a:pPr>
              <a:spcAft>
                <a:spcPts val="24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юридическому лицу — штраф от 250 000 до 300 000 руб.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За управление МКД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 грубым нарушением лицензионных требований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грозит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900" u="sng" dirty="0" smtClean="0">
                <a:latin typeface="Arial" pitchFamily="34" charset="0"/>
                <a:cs typeface="Arial" pitchFamily="34" charset="0"/>
              </a:rPr>
              <a:t>ч. 3 ст. 14.1.3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900" dirty="0" err="1" smtClean="0">
                <a:latin typeface="Arial" pitchFamily="34" charset="0"/>
                <a:cs typeface="Arial" pitchFamily="34" charset="0"/>
              </a:rPr>
              <a:t>КоАП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):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для должностных лиц — штраф от 100 тыс. до 250 тыс. руб. или дисквалификация на срок до трех лет;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для юридических лиц — от 300 тыс. до 350 тыс. руб.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47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5286412" cy="100013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ОТВЕТСТВЕННОСТЬ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http://r-19.ru/upload/iblock/015/del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357166"/>
            <a:ext cx="1252398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71538" y="1500174"/>
            <a:ext cx="7615262" cy="4595826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4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</a:t>
            </a:r>
          </a:p>
          <a:p>
            <a:pPr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4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УПРАВЛЕНИЯ ДОМОМ</a:t>
            </a:r>
          </a:p>
          <a:p>
            <a:pPr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4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УО</a:t>
            </a:r>
          </a:p>
          <a:p>
            <a:pPr algn="ctr">
              <a:spcBef>
                <a:spcPts val="0"/>
              </a:spcBef>
              <a:buNone/>
            </a:pPr>
            <a:endParaRPr lang="ru-RU" sz="4400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Bef>
                <a:spcPts val="0"/>
              </a:spcBef>
              <a:buNone/>
            </a:pPr>
            <a:endParaRPr lang="ru-RU" sz="4400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48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-500090"/>
            <a:ext cx="8229600" cy="714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6" name="Рисунок 5" descr="https://www.cnis.ru/articles/img/house/6346e1c65e65cbfa8a2b7e3cbf509ae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4214818"/>
            <a:ext cx="300039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10074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1. Управлять МКД может только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одна УО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ч.9 ст.161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2. УО несет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ответственность перед собственниками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 соответствии с положениями действующего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законодательства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и условиями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договора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управления.  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3. УО обязана приступить к выполнению договора управления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 даты внесения изменений  в реестр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лицензий субъекта РФ в связи с заключением ДУ  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ч.7 ст.162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 ЖК РФ).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4. УО обязана размещать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ГИС ЖКХ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информацию о деятельности по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управлению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МКД.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49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00013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 УО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4291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Управление осуществляется в отношении каждого отдельного МКД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 учетом: 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состава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ОИ; 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конструктивных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особенностей ОИ; 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 степени физического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износа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ОИ; 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 технического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состояния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ОИ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Деятельность по управлению МКД – это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выполнение стандартов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направленных на достижение целей, установленных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ст.161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ЖК РФ, а также определенных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решением собственников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п.2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Правил № 416). </a:t>
            </a:r>
          </a:p>
          <a:p>
            <a:pPr>
              <a:buNone/>
            </a:pPr>
            <a:endParaRPr lang="ru-RU" sz="24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177640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 МКД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что  это  значит?</a:t>
            </a: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42915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18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5. УО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обязана отчитываться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перед собственниками о выполнении ДУ за предыдущий год ежегодно в течение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первого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квартала текущего года и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размещать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отчет в ГИС ЖКХ.</a:t>
            </a:r>
          </a:p>
          <a:p>
            <a:pPr>
              <a:lnSpc>
                <a:spcPct val="110000"/>
              </a:lnSpc>
              <a:spcAft>
                <a:spcPts val="18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6. УО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вправе отказываться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от заключения договоров с РСО и  РО по обращению с ТКО, если собственники не заключили с ними прямые договоры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900" u="sng" dirty="0" smtClean="0">
                <a:latin typeface="Arial" pitchFamily="34" charset="0"/>
                <a:cs typeface="Arial" pitchFamily="34" charset="0"/>
              </a:rPr>
              <a:t>ч. 12 ст. 161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ЖК РФ).</a:t>
            </a:r>
          </a:p>
          <a:p>
            <a:pPr>
              <a:spcAft>
                <a:spcPts val="12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7. УО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вправе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осуществлять работы по содержанию и ремонту ОИ 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своими силами или с привлечением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подрядных организаций, которые выбирает  по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своему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усмотрению.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50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00013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 УО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4347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8. Собственники в МКД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наделены полномочиями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выбору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подрядчиков и определению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условий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на которых привлекается та или иная подрядная организация.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9. УО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получает плату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за предоставленные КУ и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осуществляет расчеты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 РСО за поставленные коммунальные ресурсы и водоотведение, с  РО  за оказание услуг по обращению с ТКО.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10. УО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обязана давать предложения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ОСС по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перечню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работ и услуг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содержание,  текущий и капитальный ремонт ОИ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и по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размеру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соответствующей платы.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51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00013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 УО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14348" y="1714488"/>
            <a:ext cx="8001056" cy="464347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4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Пункт 31</a:t>
            </a:r>
            <a:r>
              <a:rPr lang="ru-RU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Правил </a:t>
            </a:r>
            <a:r>
              <a:rPr lang="ru-RU" sz="24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№491.</a:t>
            </a:r>
            <a:r>
              <a:rPr lang="ru-RU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1) УО обязана представить собственникам 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предложение     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 размере платы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за содержание жилого помещения в  МКД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позднее чем  за 30 дней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до дня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проведения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ОСС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на досках объявлений в подъездах или на придомовой территории МКД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buNone/>
            </a:pP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В предложении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 размере платы 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должны содержаться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000" i="1" u="sng" dirty="0" smtClean="0">
                <a:latin typeface="Arial" pitchFamily="34" charset="0"/>
                <a:cs typeface="Arial" pitchFamily="34" charset="0"/>
              </a:rPr>
              <a:t>расчет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(смета);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000" i="1" u="sng" dirty="0" smtClean="0">
                <a:latin typeface="Arial" pitchFamily="34" charset="0"/>
                <a:cs typeface="Arial" pitchFamily="34" charset="0"/>
              </a:rPr>
              <a:t>обоснование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размера платы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52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84770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  <a:t>ДЛЯ СВЕДЕНИЯ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00100" y="1857364"/>
            <a:ext cx="7715304" cy="450059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2)  Если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предложенный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размер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превышает плату</a:t>
            </a:r>
            <a:r>
              <a:rPr lang="ru-RU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установленную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ОМСУ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то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превышение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необходимо обосновать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т.е.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дополнительно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предоставить собственникам:</a:t>
            </a:r>
          </a:p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детализацию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размера платы;</a:t>
            </a:r>
          </a:p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расчет 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годовой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стоимости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каждого вида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работ и услуг по содержанию  и ремонту ОИ;</a:t>
            </a:r>
          </a:p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периодичность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выполнения указанных работ и услуг.</a:t>
            </a:r>
          </a:p>
          <a:p>
            <a:pPr>
              <a:spcAft>
                <a:spcPts val="1200"/>
              </a:spcAft>
              <a:buNone/>
            </a:pPr>
            <a:endParaRPr lang="ru-RU" sz="2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53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84770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  <a:t>ДЛЯ СВЕДЕНИЯ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71472" y="1857364"/>
            <a:ext cx="8115328" cy="423863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11. </a:t>
            </a:r>
            <a:r>
              <a:rPr lang="ru-RU" sz="24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Пункт 38(2)</a:t>
            </a:r>
            <a:r>
              <a:rPr lang="ru-RU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Правил № 491.</a:t>
            </a:r>
          </a:p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Собственники  в МКД вправе принять решение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 заключении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энергосервисного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договора с УО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000" dirty="0" smtClean="0"/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направленного на сбережение и повышение эффективности потребления КР на СОИ</a:t>
            </a:r>
            <a:r>
              <a:rPr lang="ru-RU" sz="2000" dirty="0" smtClean="0"/>
              <a:t>,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либо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 наделении УО полномочиями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 заключению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энергосервисного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договора с организацией, оказывающей такие услуги.</a:t>
            </a:r>
          </a:p>
          <a:p>
            <a:pPr>
              <a:spcAft>
                <a:spcPts val="1200"/>
              </a:spcAft>
              <a:buNone/>
            </a:pPr>
            <a:r>
              <a:rPr lang="ru-RU" sz="2000" i="1" dirty="0" err="1" smtClean="0">
                <a:latin typeface="Arial" pitchFamily="34" charset="0"/>
                <a:cs typeface="Arial" pitchFamily="34" charset="0"/>
              </a:rPr>
              <a:t>Энергосервисный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договор с  УО заключается </a:t>
            </a:r>
            <a:r>
              <a:rPr lang="ru-RU" sz="2000" i="1" u="sng" dirty="0" smtClean="0">
                <a:latin typeface="Arial" pitchFamily="34" charset="0"/>
                <a:cs typeface="Arial" pitchFamily="34" charset="0"/>
              </a:rPr>
              <a:t>отдельно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от договора управления МКД.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54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00013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 УО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357718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УСЛОВИЯ ПРИЗНАНИЯ  ВЫБОРА УО СОБСТВЕННИКАМИ В МКД</a:t>
            </a:r>
            <a:endParaRPr lang="ru-R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1) Собственники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приняли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решение  на ОСС о  выборе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способа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управления МКД  – 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управление УО. 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2) Выбрали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конкретную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управляющую организацию.</a:t>
            </a:r>
          </a:p>
          <a:p>
            <a:pPr>
              <a:lnSpc>
                <a:spcPct val="120000"/>
              </a:lnSpc>
              <a:spcAft>
                <a:spcPts val="6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Утвердили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на собрании проект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договора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 управления с ней (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со всеми существенными условиями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55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42876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 УО</a:t>
            </a: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429156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УСЛОВИЯ ПРИЗНАНИЯ  ВЫБОРА УО СОБСТВЕННИКАМИ В МКД</a:t>
            </a:r>
            <a:endParaRPr lang="ru-R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4) Собственники, обладающие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более чем 50% голосов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от общего числа голосов собственников в данном доме,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заключили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 с избранной УО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договор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 управления МКД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ч.1 ст. 162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 ЖК РФ).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5) УО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приступила к управлению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домом с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даты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внесения изменений в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реестр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лицензий субъекта РФ.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56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42876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 УО</a:t>
            </a: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142976" y="1500174"/>
            <a:ext cx="7543824" cy="4857784"/>
          </a:xfrm>
        </p:spPr>
        <p:txBody>
          <a:bodyPr/>
          <a:lstStyle/>
          <a:p>
            <a:pPr algn="ctr">
              <a:buNone/>
            </a:pPr>
            <a:r>
              <a:rPr lang="ru-RU" sz="4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  УПРАВЛЕНИЯ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ЧТО НУЖНО ЗНАТЬ 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СОБСТВЕННИКАМ?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57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-857280"/>
            <a:ext cx="8229600" cy="21431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Рисунок 4" descr="I:\МОИ ПАПКИ 11.12.2020\КАРТИНКИ - ЖКХ\ДОГОВОР УПРАВЛЕНИЯ\rgfeewf-kjofziulap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3714752"/>
            <a:ext cx="2214578" cy="2857520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786346"/>
          </a:xfrm>
        </p:spPr>
        <p:txBody>
          <a:bodyPr>
            <a:normAutofit/>
          </a:bodyPr>
          <a:lstStyle/>
          <a:p>
            <a:pPr algn="ctr">
              <a:spcAft>
                <a:spcPts val="1200"/>
              </a:spcAft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ЗАКЛЮЧЕНИЕ ДУ ВОЗМОЖНО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ПО РЕШЕНИЮ ОСС, КОГДА СОБСТВЕННИКИ ВЫБИРАЮТ СПОСОБ УПРАВЛЕНИЯ.</a:t>
            </a:r>
          </a:p>
          <a:p>
            <a:pPr>
              <a:spcAft>
                <a:spcPts val="1800"/>
              </a:spcAft>
              <a:buNone/>
            </a:pP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Условия ДУ утверждает ОСС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 1 ст. 162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</a:t>
            </a:r>
          </a:p>
          <a:p>
            <a:pPr>
              <a:spcAft>
                <a:spcPts val="1200"/>
              </a:spcAft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ПО РЕШЕНИЮ ПРАВЛЕНИЯ ИЛИ ОБЩЕГО СОБРАНИЯ ЧЛЕНОВ ТСЖ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 зависимости от положений Устава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 2.2 ст. 161 ЖК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РФ).</a:t>
            </a:r>
          </a:p>
          <a:p>
            <a:pPr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ПО ИТОГАМ ОТКРЫТОГО КОНКУРСА ПО  ОТБОРУ УО ДЛЯ УПРАВЛЕНИЯ МКД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 соответствии с ПП РФ от 06.02.2006 № 75.</a:t>
            </a:r>
          </a:p>
          <a:p>
            <a:pPr>
              <a:buNone/>
            </a:pP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Условия ДУ определяет ОМСУ в рамках утверждения конкурсной документации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 13 ст. 161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58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57422" y="152400"/>
            <a:ext cx="6329378" cy="11334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ОБЩИЕ </a:t>
            </a:r>
            <a:b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СВЕДЕНИЯ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1714488"/>
            <a:ext cx="8215370" cy="454820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ОМСУ ПРОВОДИТ ОТКРЫТЫЙ КОНКУРС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если:</a:t>
            </a:r>
          </a:p>
          <a:p>
            <a:pPr>
              <a:spcAft>
                <a:spcPts val="1200"/>
              </a:spcAft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1)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собственники в МКД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не выбрали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способ управления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 4 ст. 161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РФ);</a:t>
            </a:r>
          </a:p>
          <a:p>
            <a:pPr>
              <a:spcAft>
                <a:spcPts val="1200"/>
              </a:spcAft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2)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выбранный способ управления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не реализован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 4 ст. 161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РФ);</a:t>
            </a:r>
          </a:p>
          <a:p>
            <a:pPr>
              <a:spcAft>
                <a:spcPts val="1200"/>
              </a:spcAft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3)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до окончания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срока действия ДУ, заключенного по результатам открытого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конкурса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не выбран способ управления этим домом или решение о выборе способа управления не было реализовано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 4 ст.  161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РФ);</a:t>
            </a:r>
          </a:p>
          <a:p>
            <a:pPr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4)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МКД сдан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в эксплуатацию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-  ОМСУ объявляет открытый конкурс по отбору УО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 13 ст. 161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59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57422" y="152400"/>
            <a:ext cx="6329378" cy="12763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ОТКРЫТЫЙ  </a:t>
            </a:r>
            <a:b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КОНКУРС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14348" y="2143116"/>
            <a:ext cx="7972452" cy="3952884"/>
          </a:xfrm>
        </p:spPr>
        <p:txBody>
          <a:bodyPr/>
          <a:lstStyle/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1. Содержать ОИ в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надлежащем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состоянии на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собственные средства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п.28, 30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Правил № 491). 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2. Поддерживать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жилое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помещение в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надлежащем состоянии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соблюдать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Правила пользования жилыми  помещениями, а также Правила содержания ОИ       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ч.4 ст.30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 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3. Выбрать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способ управления</a:t>
            </a:r>
            <a:r>
              <a:rPr lang="ru-RU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домом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ст.161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 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4.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Реализовать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 выбранный способ управления.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156208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ОБЯЗАННОСТИ СОБСТВЕННИКОВ </a:t>
            </a:r>
            <a:b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 УПРАВЛЕНИЮ  МКД</a:t>
            </a:r>
            <a:endParaRPr lang="ru-RU" sz="32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1857364"/>
            <a:ext cx="8215370" cy="4786346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Не позднее чем через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пять дней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со дня получения разрешения на ввод в эксплуатацию  МКД 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застройщик обязан заключить ДУ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выбранной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им УО                   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 14 ст. 161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 ЖК РФ). 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Срок действия ДУ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более 3-х месяцев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п.3 ч.5 ст.162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РФ).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Условия ДУ утверждают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застройщик  УО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 14 ст. 161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</a:t>
            </a:r>
          </a:p>
          <a:p>
            <a:pPr>
              <a:buNone/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60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91914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ВАЖНО!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85786" y="1857364"/>
            <a:ext cx="7901014" cy="4786346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Затем лица,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принявшие от застройщика помещения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по передаточному акту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обязаны заключить ДУ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 организацией, отобранной по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открытому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конкурсу или выбрать и реализовать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способ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управления МКД.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Указанные выше лица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вправе принимать участие        в ОСС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 течение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года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со дня выдачи разрешения на ввод дома  в эксплуатацию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ч.1.1 ст.44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 </a:t>
            </a:r>
          </a:p>
          <a:p>
            <a:pPr>
              <a:buNone/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61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91914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ВАЖНО!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14348" y="1857364"/>
            <a:ext cx="7972452" cy="457203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5)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УО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лишилась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лицензии или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права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управлять домом    из-за нарушений лицензионных требований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 5 ст. 200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 </a:t>
            </a:r>
          </a:p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ОМСУ проводит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открытый конкурс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 отбору УО для  управления МКД  в соответствии с постановлением Правительства РФ от 06.02.2006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№ 75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Aft>
                <a:spcPts val="1800"/>
              </a:spcAft>
              <a:buNone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Победителем открытого конкурса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становится УО, которая предлагает выполнить перечень работ и услуг за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наименьший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размер платы. </a:t>
            </a:r>
          </a:p>
          <a:p>
            <a:pPr>
              <a:spcAft>
                <a:spcPts val="18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Собственники помещений в МКД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обязаны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заключить ДУ с выбранной УО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 ч. 5, 13 ст. 161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 </a:t>
            </a:r>
          </a:p>
          <a:p>
            <a:pPr>
              <a:spcAft>
                <a:spcPts val="1800"/>
              </a:spcAft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62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57422" y="152400"/>
            <a:ext cx="6329378" cy="12763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ОТКРЫТЫЙ  </a:t>
            </a:r>
            <a:b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КОНКУРС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14348" y="1785926"/>
            <a:ext cx="7972452" cy="478634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5. С ВРЕМЕННОЙ УО, НАЗНАЧЕННОЙ ОМСУ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если собственники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не выбрали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способ управления или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не реализовали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его, а открытый конкурс признан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несостоявшимся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spcAft>
                <a:spcPts val="1200"/>
              </a:spcAft>
              <a:buNone/>
            </a:pP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Порядок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выбора временной УО  установлен постановлением ПП РФ от 21.12.2018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№ 1616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Условия договора определяет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ОМСУ.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Подписание ДУ собственниками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обязательно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63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57422" y="152400"/>
            <a:ext cx="6329378" cy="91914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ОБЩИЕ СВЕДЕНИЯ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14348" y="1857364"/>
            <a:ext cx="7943848" cy="4714908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6.  ПО ВЫБОРУ ЕДИНСТВЕННОГО СОБСТВЕННИКА ПОМЕЩЕНИЙ В ДОМЕ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ст. 91.20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 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Если  собственник всех помещений в доме РФ или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муниципалитет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то  ДУ заключается с УО, выбранной на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открытом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конкурсе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 2 ст. 163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 </a:t>
            </a:r>
          </a:p>
          <a:p>
            <a:pPr>
              <a:lnSpc>
                <a:spcPct val="120000"/>
              </a:lnSpc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Если все помещения в доме принадлежат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частной компании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наемный дом коммерческого использования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),  именно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собственник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 дома заключает  ДУ с выбранной им УО. </a:t>
            </a:r>
          </a:p>
          <a:p>
            <a:pPr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64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57422" y="152400"/>
            <a:ext cx="6329378" cy="91914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ОБЩИЕ СВЕДЕНИЯ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50059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Деятельность по управлению МКД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- выполнение работ и (или) оказание услуг собственникам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основании  договора управления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заключенном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на условиях, определенных ОСС. </a:t>
            </a:r>
          </a:p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ДУ является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основным документом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в котором определены все нюансы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взаимоотношений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УО  и собственников, касающиеся управления домом и ОИ.</a:t>
            </a:r>
          </a:p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По договору управления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одна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сторона (УО) по заданию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другой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стороны (собственников)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течение согласованного срока за плату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обязуется выполнять работы/оказывать услуги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 2 ст. 162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</a:t>
            </a:r>
          </a:p>
          <a:p>
            <a:pPr algn="ctr">
              <a:spcAft>
                <a:spcPts val="12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Условия договора управления утверждает ОСС!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65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</a:t>
            </a:r>
            <a:b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УПРАВЛЕНИЯ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7203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Заключение и содержание ДУ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регламентируется жилищным и гражданским законодательством.</a:t>
            </a:r>
          </a:p>
          <a:p>
            <a:pPr>
              <a:buNone/>
            </a:pPr>
            <a:r>
              <a:rPr lang="ru-RU" sz="20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Часть 1 статьи 162</a:t>
            </a:r>
            <a:r>
              <a:rPr lang="ru-RU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ЖК РФ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- договор управления МКД заключается </a:t>
            </a:r>
            <a:r>
              <a:rPr lang="ru-RU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письменной или в электронной форме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с использованием ГИС ЖКХ путем составления  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одного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документа, подписанного сторонами;</a:t>
            </a:r>
          </a:p>
          <a:p>
            <a:pPr>
              <a:spcAft>
                <a:spcPts val="1200"/>
              </a:spcAft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-  ДУ заключается  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с каждым собственником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в доме, при этом собственники, </a:t>
            </a:r>
            <a:r>
              <a:rPr lang="ru-RU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обладающие более чем 50%  голосов от общего числа голосов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всех собственников, выступают в качестве  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одной стороны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заключаемого договора.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Законодательством РФ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предусмотрена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обязательная государственная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регистрация ДУ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66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</a:t>
            </a: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УПРАВЛЕНИЯ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42910" y="2000240"/>
            <a:ext cx="8043890" cy="4095760"/>
          </a:xfrm>
        </p:spPr>
        <p:txBody>
          <a:bodyPr/>
          <a:lstStyle/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ДУ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относится к публичным договорам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поэтому УО     в отношении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каждого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МКД, которым управляет,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вправе предлагать свои условия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договора собственникам помещений.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Условия договора управления должны быть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одинаковыми для всех собственников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помещений в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одном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МКД         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ч. 4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статьи 162 ЖК РФ).</a:t>
            </a:r>
          </a:p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ОБЪЕКТ УПРАВЛЕНИЯ – МНОГОКВАРТИРНЫЙ ДОМ!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67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57422" y="152400"/>
            <a:ext cx="6329378" cy="106202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СВЕДЕНИЯ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71472" y="1857364"/>
            <a:ext cx="8115328" cy="4238636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Договор считается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заключенным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если между сторонами, в требуемой в подлежащих случаях форме, достигнуто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соглашение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всем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существенным условиям договора. </a:t>
            </a:r>
          </a:p>
          <a:p>
            <a:pPr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Существенные условия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- те, которые названы в законе или иных правовых актах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как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существенные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 или необходимые для договоров данного вида,  а также все те условия, относительно которых  по заявлению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одной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из сторон должно быть достигнуто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соглашение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п.1 ст.432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ГК РФ).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68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СУЩЕСТВЕННЫЕ УСЛОВИЯ </a:t>
            </a:r>
            <a:b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ДОГОВОРА</a:t>
            </a:r>
            <a:endParaRPr lang="ru-RU" sz="32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4347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None/>
            </a:pPr>
            <a:r>
              <a:rPr lang="ru-RU" sz="40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Статья 162</a:t>
            </a:r>
            <a:r>
              <a:rPr lang="ru-RU" sz="4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ЖК РФ:</a:t>
            </a:r>
          </a:p>
          <a:p>
            <a:pPr>
              <a:lnSpc>
                <a:spcPct val="120000"/>
              </a:lnSpc>
              <a:spcAft>
                <a:spcPts val="600"/>
              </a:spcAft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состав общего имущества МКД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в отношении </a:t>
            </a:r>
            <a:r>
              <a:rPr lang="ru-RU" sz="3600" u="sng" dirty="0" smtClean="0">
                <a:latin typeface="Arial" pitchFamily="34" charset="0"/>
                <a:cs typeface="Arial" pitchFamily="34" charset="0"/>
              </a:rPr>
              <a:t>которого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будет осуществляться управление, и адрес такого дома;</a:t>
            </a:r>
          </a:p>
          <a:p>
            <a:pPr>
              <a:lnSpc>
                <a:spcPct val="120000"/>
              </a:lnSpc>
              <a:spcAft>
                <a:spcPts val="600"/>
              </a:spcAft>
              <a:buNone/>
            </a:pPr>
            <a:r>
              <a:rPr lang="ru-RU" sz="3600" b="1" i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перечень услуг и работ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по управлению, содержанию  и ремонту ОИ, порядок </a:t>
            </a:r>
            <a:r>
              <a:rPr lang="ru-RU" sz="3600" u="sng" dirty="0" smtClean="0">
                <a:latin typeface="Arial" pitchFamily="34" charset="0"/>
                <a:cs typeface="Arial" pitchFamily="34" charset="0"/>
              </a:rPr>
              <a:t>изменения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такого перечня; </a:t>
            </a:r>
          </a:p>
          <a:p>
            <a:pPr>
              <a:lnSpc>
                <a:spcPct val="120000"/>
              </a:lnSpc>
              <a:spcAft>
                <a:spcPts val="600"/>
              </a:spcAft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-  </a:t>
            </a: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перечень КУ,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которые предоставляет УО 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3300" i="1" dirty="0" smtClean="0">
                <a:latin typeface="Arial" pitchFamily="34" charset="0"/>
                <a:cs typeface="Arial" pitchFamily="34" charset="0"/>
              </a:rPr>
              <a:t>при отсутствии прямых договоров с РСО, РО по ТКО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>
              <a:lnSpc>
                <a:spcPct val="120000"/>
              </a:lnSpc>
              <a:spcAft>
                <a:spcPts val="600"/>
              </a:spcAft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порядок определения цены договора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размера платы за </a:t>
            </a:r>
            <a:r>
              <a:rPr lang="ru-RU" sz="3600" u="sng" dirty="0" smtClean="0">
                <a:latin typeface="Arial" pitchFamily="34" charset="0"/>
                <a:cs typeface="Arial" pitchFamily="34" charset="0"/>
              </a:rPr>
              <a:t>содержание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жилого помещения и КУ, </a:t>
            </a: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порядок внесения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такой платы;</a:t>
            </a:r>
          </a:p>
          <a:p>
            <a:pPr>
              <a:lnSpc>
                <a:spcPct val="110000"/>
              </a:lnSpc>
              <a:spcAft>
                <a:spcPts val="1200"/>
              </a:spcAft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порядок осуществления контроля собственников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за выполнением УО обязательств по договору.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69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СУЩЕСТВЕННЫЕ УСЛОВИЯ </a:t>
            </a:r>
            <a:b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ДОГОВОРА</a:t>
            </a:r>
            <a:endParaRPr lang="ru-RU" sz="32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42915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Непосредственное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управление собственниками помещений в  МКД, если количество квартир 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не более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тридцати. 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2. Управление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ТСЖ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 либо жилищным кооперативом или иным специализированным потребительским кооперативом. 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3. Управление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управляющей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организацией. </a:t>
            </a:r>
          </a:p>
          <a:p>
            <a:pPr>
              <a:spcAft>
                <a:spcPts val="1200"/>
              </a:spcAft>
              <a:buNone/>
            </a:pP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Это 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наиболее распространенный способ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управления.</a:t>
            </a:r>
            <a:endParaRPr lang="ru-RU" sz="2200" i="1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357166"/>
            <a:ext cx="6400816" cy="164307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СПОСОБЫ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УПРАВЛЕНИЯ  МКД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3577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Заключение ДУ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без включения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 его условия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состава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 ОИ конкретного дома законодательством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не предусмотрено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-  нет предмета договора. </a:t>
            </a:r>
          </a:p>
          <a:p>
            <a:pPr>
              <a:spcAft>
                <a:spcPts val="24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Такой договор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не может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считаться заключенным.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Состав ОИ конкретного дома должен быть указан в </a:t>
            </a:r>
            <a:r>
              <a:rPr lang="ru-RU" sz="1800" i="1" u="sng" dirty="0" smtClean="0">
                <a:latin typeface="Arial" pitchFamily="34" charset="0"/>
                <a:cs typeface="Arial" pitchFamily="34" charset="0"/>
              </a:rPr>
              <a:t>приложении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  к ДУ.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Если на ОСС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принято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решение 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порядке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определения цены договора, размера платы за содержание жилого помещения и такое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условие отсутствует  в ДУ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то данный договор считается 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не заключенным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способ управления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не реализованным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70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СУЩЕСТВЕННЫЕ УСЛОВИЯ </a:t>
            </a:r>
            <a:b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ДОГОВОРА</a:t>
            </a:r>
            <a:endParaRPr lang="ru-RU" sz="32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14348" y="1714488"/>
            <a:ext cx="7972452" cy="4929222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1) Условия  ДУ утверждаются 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одновременно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 выбором конкретной УО!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2) Проект ДУ должен быть полностью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заполнен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 том числе, указаны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периодичность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выполнения работ и оказания услуг по содержанию ОИ конкретно в разрезе Вашего МКД, а также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указана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стоимость услуг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за которую УО готова управлять домом! 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3) Внимательно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изучите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проект  договора управления  – после подписания 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возможность изменить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его условия 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практически равна нулю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! </a:t>
            </a:r>
          </a:p>
          <a:p>
            <a:pP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71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91914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ВАЖНО!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14348" y="1785926"/>
            <a:ext cx="7972452" cy="4857784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НИКОГДА НЕ ПОДПИСЫВАЙТЕ ДОКУМЕНТЫ, </a:t>
            </a:r>
          </a:p>
          <a:p>
            <a:pPr algn="ctr">
              <a:spcAft>
                <a:spcPts val="24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ОЗНАКОМИВШИСЬ С НИМИ! </a:t>
            </a:r>
          </a:p>
          <a:p>
            <a:pPr algn="ctr">
              <a:spcAft>
                <a:spcPts val="6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Безответственность может привести к тому, что </a:t>
            </a:r>
          </a:p>
          <a:p>
            <a:pPr algn="ctr">
              <a:spcAft>
                <a:spcPts val="6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нецелевое расходование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Ваших денежных</a:t>
            </a:r>
          </a:p>
          <a:p>
            <a:pPr algn="ctr">
              <a:spcAft>
                <a:spcPts val="6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средств по договору управления </a:t>
            </a:r>
          </a:p>
          <a:p>
            <a:pPr algn="ctr">
              <a:spcAft>
                <a:spcPts val="6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 ПОНЕСЕТ </a:t>
            </a:r>
          </a:p>
          <a:p>
            <a:pPr algn="ctr">
              <a:spcAft>
                <a:spcPts val="6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ОТВЕТСТВЕННОСТИ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! </a:t>
            </a:r>
          </a:p>
          <a:p>
            <a:pP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72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91914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ВАЖНО!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429156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Сведения 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лицах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которые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вправе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заключать  договор.</a:t>
            </a:r>
          </a:p>
          <a:p>
            <a:pPr>
              <a:spcAft>
                <a:spcPts val="12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Место исполнения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договора –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адрес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МКД, 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состав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ОИ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и его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техническое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состояние. </a:t>
            </a:r>
          </a:p>
          <a:p>
            <a:pPr>
              <a:spcAft>
                <a:spcPts val="12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Предмет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договора -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содержание ОИ в </a:t>
            </a:r>
            <a:r>
              <a:rPr lang="ru-RU" sz="2200" i="1" u="sng" dirty="0" smtClean="0">
                <a:latin typeface="Arial" pitchFamily="34" charset="0"/>
                <a:cs typeface="Arial" pitchFamily="34" charset="0"/>
              </a:rPr>
              <a:t>надлежащем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 состоянии. Не в </a:t>
            </a:r>
            <a:r>
              <a:rPr lang="ru-RU" sz="2200" i="1" u="sng" dirty="0" smtClean="0">
                <a:latin typeface="Arial" pitchFamily="34" charset="0"/>
                <a:cs typeface="Arial" pitchFamily="34" charset="0"/>
              </a:rPr>
              <a:t>существующем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!!!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Обязанности</a:t>
            </a:r>
            <a:r>
              <a:rPr lang="ru-RU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сторон.</a:t>
            </a:r>
          </a:p>
          <a:p>
            <a:pPr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5.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Цена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договора - порядок ее определения.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Порядок определения и изменения размера платы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за содержание и ремонт ОИ, коммунальные услуги. </a:t>
            </a:r>
          </a:p>
          <a:p>
            <a:pPr>
              <a:buNone/>
            </a:pP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Порядок внесения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такой платы.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73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СНОВНЫЕ РАЗДЕЛЫ</a:t>
            </a:r>
            <a:b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ДОГОВОРА</a:t>
            </a:r>
            <a:endParaRPr lang="ru-RU" sz="32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85786" y="1928802"/>
            <a:ext cx="7901014" cy="416719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6.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Порядок осуществления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контроля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собственников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      за исполнением УО обязательств по договору.</a:t>
            </a:r>
          </a:p>
          <a:p>
            <a:pPr>
              <a:spcAft>
                <a:spcPts val="12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Ответственность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сторон договора.</a:t>
            </a:r>
          </a:p>
          <a:p>
            <a:pPr>
              <a:spcAft>
                <a:spcPts val="12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8.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Срок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договора.</a:t>
            </a:r>
          </a:p>
          <a:p>
            <a:pPr>
              <a:spcAft>
                <a:spcPts val="12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9.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Порядок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изменения и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расторжения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договора.</a:t>
            </a:r>
          </a:p>
          <a:p>
            <a:pPr>
              <a:spcAft>
                <a:spcPts val="12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10.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Приложения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к ДУ.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74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СНОВНЫЕ РАЗДЕЛЫ</a:t>
            </a:r>
            <a:b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ДОГОВОРА</a:t>
            </a:r>
            <a:endParaRPr lang="ru-RU" sz="32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1643050"/>
            <a:ext cx="8115328" cy="500066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1) ДУ содержит условия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 предоставлении КУ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к нему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применимы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положения Правил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№ 354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в том числе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Раздел III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«Условия договора,  содержащего положения о предоставлении коммунальных услуг, и порядок его заключения».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2) УО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вправе отказаться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от включения в ДУ условий   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предоставлении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КУ того вида, предоставление которых возможно с учетом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степени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благоустройства МКД,         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вправе отказать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 предоставлении таких услуг     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п.9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Правил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№354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). </a:t>
            </a:r>
          </a:p>
          <a:p>
            <a:pP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75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91914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ВАЖНО!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214842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Aft>
                <a:spcPts val="12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Одной из сторон  ДУ всегда является УО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имеющая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лицензию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второй стороной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могут быть:</a:t>
            </a:r>
          </a:p>
          <a:p>
            <a:pPr>
              <a:lnSpc>
                <a:spcPct val="110000"/>
              </a:lnSpc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собственники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жилых/нежилых помещений в МКД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900" u="sng" dirty="0" smtClean="0">
                <a:latin typeface="Arial" pitchFamily="34" charset="0"/>
                <a:cs typeface="Arial" pitchFamily="34" charset="0"/>
              </a:rPr>
              <a:t>ч.1 ст.162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ЖК РФ)</a:t>
            </a:r>
            <a:r>
              <a:rPr lang="ru-RU" sz="1900" i="1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10000"/>
              </a:lnSpc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органы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управления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ТСЖ,  кооператива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900" u="sng" dirty="0" smtClean="0">
                <a:latin typeface="Arial" pitchFamily="34" charset="0"/>
                <a:cs typeface="Arial" pitchFamily="34" charset="0"/>
              </a:rPr>
              <a:t>ч.2.2 ст.161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ЖК РФ); </a:t>
            </a:r>
          </a:p>
          <a:p>
            <a:pPr>
              <a:lnSpc>
                <a:spcPct val="110000"/>
              </a:lnSpc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застройщик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заключивший ДУ с выбранной им УО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ч.14 ст.161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РФ); 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лица, принявшие от застройщика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помещения в доме по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передаточному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акту или  иному документу о передаче с УО, выбранной по результатом открытого конкурса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900" u="sng" dirty="0" smtClean="0">
                <a:latin typeface="Arial" pitchFamily="34" charset="0"/>
                <a:cs typeface="Arial" pitchFamily="34" charset="0"/>
              </a:rPr>
              <a:t>ч.1.1 ст.162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ЖК РФ)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76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СТОРОНЫ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ДОГОВОРА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42910" y="1785926"/>
            <a:ext cx="8043890" cy="4310074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1) Собственники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нежилых помещений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 МКД в отношении ОИ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обладают теми же правами и несут те же обязанности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что   и собственники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жилых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помещений    со всеми вытекающими последствиями. 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2) Собственник помещения в МКД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(жилого и нежилого)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вправе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заключать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любые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договоры, касающиеся содержания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принадлежащего ему помещения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 но 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вправе</a:t>
            </a:r>
            <a:r>
              <a:rPr lang="ru-RU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самостоятельно заключать договоры, предметом которых является содержание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общего имущества</a:t>
            </a:r>
            <a:r>
              <a:rPr lang="ru-RU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! </a:t>
            </a:r>
          </a:p>
          <a:p>
            <a:pPr>
              <a:spcAft>
                <a:spcPts val="1800"/>
              </a:spcAft>
              <a:buNone/>
            </a:pP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77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106202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СВЕДЕНИЯ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1007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ДОКУМЕНТЫ,  ДАЮЩИЕ  ПРАВО  НА  ЗАКЛЮЧЕНИЕ  ДУ:</a:t>
            </a:r>
          </a:p>
          <a:p>
            <a:pPr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1)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для собственника - физического  лица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 документ,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удостоверяющий личность;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документы,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подтверждающие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наличие в собственности помещения в МКД;</a:t>
            </a:r>
          </a:p>
          <a:p>
            <a:pPr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2)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для собственника – юридического  лица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устав;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документы,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подтверждающие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наличие в собственности помещения в МКД;</a:t>
            </a:r>
          </a:p>
          <a:p>
            <a:pPr>
              <a:buNone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78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СТОРОНЫ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ДОГОВОРА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386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3)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для лица, принявшего от застройщика помещение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по акту приема-передачи или иному документу о передаче: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- документ,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удостоверяющий личность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300" i="1" dirty="0" smtClean="0">
                <a:latin typeface="Arial" pitchFamily="34" charset="0"/>
                <a:cs typeface="Arial" pitchFamily="34" charset="0"/>
              </a:rPr>
              <a:t>физические  лица</a:t>
            </a:r>
            <a:r>
              <a:rPr lang="ru-RU" sz="2300" dirty="0" smtClean="0">
                <a:latin typeface="Arial" pitchFamily="34" charset="0"/>
                <a:cs typeface="Arial" pitchFamily="34" charset="0"/>
              </a:rPr>
              <a:t>); 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устав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300" i="1" dirty="0" smtClean="0">
                <a:latin typeface="Arial" pitchFamily="34" charset="0"/>
                <a:cs typeface="Arial" pitchFamily="34" charset="0"/>
              </a:rPr>
              <a:t>юридические лица</a:t>
            </a:r>
            <a:r>
              <a:rPr lang="ru-RU" sz="23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- копии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разрешения на ввод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МКД в эксплуатацию; </a:t>
            </a:r>
          </a:p>
          <a:p>
            <a:pPr>
              <a:lnSpc>
                <a:spcPct val="120000"/>
              </a:lnSpc>
              <a:spcAft>
                <a:spcPts val="1800"/>
              </a:spcAft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передаточные акты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или иные документы о передаче.</a:t>
            </a:r>
          </a:p>
          <a:p>
            <a:pPr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4)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для застройщика: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устав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разрешение на ввод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МКД в эксплуатацию;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решение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органа управления застройщика,  уполномоченного  на принятие решений о заключении ДУ.</a:t>
            </a:r>
          </a:p>
          <a:p>
            <a:pPr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79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СТОРОНЫ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ДОГОВОРА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57224" y="1928802"/>
            <a:ext cx="7715304" cy="44291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Способ управления МКД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выбирается на ОСС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может быть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выбран или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изменен в любое время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на основании его решения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ч.3 ст.161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 </a:t>
            </a:r>
          </a:p>
          <a:p>
            <a:pPr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Решение ОСС о выборе способа управления является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обязательным для всех собственников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 МКД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ч.3 ст.161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84770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  <a:t>ДЛЯ СВЕДЕНИЯ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38636"/>
          </a:xfrm>
        </p:spPr>
        <p:txBody>
          <a:bodyPr>
            <a:normAutofit fontScale="92500"/>
          </a:bodyPr>
          <a:lstStyle/>
          <a:p>
            <a:pPr>
              <a:spcAft>
                <a:spcPts val="12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ДВА ВАРИАНТА НАДЕЛЕНИЯ ПРЕДСЕДАТЕЛЯ СОВЕТА МКД ПОЛНОМОЧИЯМИ НА ПОДПИСАНИЕ ДУ: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1) Для подтверждения полномочий председателя Совета     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подписание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договора управления  от имени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собственника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достаточно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наличия доверенности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от данного собственника.</a:t>
            </a:r>
          </a:p>
          <a:p>
            <a:pPr>
              <a:spcAft>
                <a:spcPts val="12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2) Для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заключения ДУ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председателем Совета от имени 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всех собственников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необходимо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наличие протокола ОСС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наделяющего председателя Совета соответствующими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полномочиями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80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  УПРАВЛЕНИЯ </a:t>
            </a:r>
            <a:b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 ПРЕДСЕДАТЕЛЬ  СОВЕТА </a:t>
            </a:r>
            <a:endParaRPr lang="ru-RU" sz="32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10074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Aft>
                <a:spcPts val="1200"/>
              </a:spcAft>
              <a:buNone/>
            </a:pP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1-й вариант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Aft>
                <a:spcPts val="1200"/>
              </a:spcAft>
              <a:buNone/>
            </a:pP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Председатель Совета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на основании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доверенности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выданной собственниками помещений, заключает ДУ     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условиях, указанных в решении ОСС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п.3 ч.8 ст.161.1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ЖК РФ).</a:t>
            </a:r>
          </a:p>
          <a:p>
            <a:pPr algn="ctr">
              <a:lnSpc>
                <a:spcPct val="110000"/>
              </a:lnSpc>
              <a:spcAft>
                <a:spcPts val="12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УО НЕ ИМЕЕТ ПРАВА ЗАВЕРЯТЬ ДОВЕРЕННОСТИ СОБСТВЕННИКОВ В МКД!</a:t>
            </a:r>
            <a:endParaRPr lang="ru-R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В этом случае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приобретают </a:t>
            </a:r>
            <a:r>
              <a:rPr lang="ru-RU" sz="22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права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и становятся </a:t>
            </a:r>
            <a:r>
              <a:rPr lang="ru-RU" sz="22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обязанными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по договору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собственники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предоставившие председателю Совета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полномочия,  удостоверенные  </a:t>
            </a:r>
            <a:r>
              <a:rPr lang="ru-RU" sz="22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доверенностями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81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  УПРАВЛЕНИЯ </a:t>
            </a:r>
            <a:b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 ПРЕДСЕДАТЕЛЬ  СОВЕТА </a:t>
            </a:r>
            <a:endParaRPr lang="ru-RU" sz="32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9576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2-й вариант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заключения ДУ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председателем Совета от имени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собственников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необходимо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наличие протокола ОСС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наделяющего его соответствующими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полномочиями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В этом случае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приобретают права и  становятся обязанными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 договору  управления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все собственники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помещений в МКД, в том числе, не участвовавшие в ОСС или голосовавшие «ПРОТИВ» такого решения.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82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  УПРАВЛЕНИЯ </a:t>
            </a:r>
            <a:b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 ПРЕДСЕДАТЕЛЬ  СОВЕТА </a:t>
            </a:r>
            <a:endParaRPr lang="ru-RU" sz="32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857224" y="1928802"/>
            <a:ext cx="7829576" cy="416719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1800"/>
              </a:spcAft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ДЕЙСТВИЯ  УО В ЦЕЛЯХ ПОДТВЕРЖДЕНИЯ ПОЛНОМОЧИЙ ПРЕДСЕДАТЕЛЯ СОВЕТА: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10000"/>
              </a:lnSpc>
              <a:spcAft>
                <a:spcPts val="1800"/>
              </a:spcAft>
              <a:buNone/>
            </a:pP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проверка наличия протокола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ОСС по вопросу наделения председателя Совета 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полномочием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подписать договор управления;</a:t>
            </a:r>
          </a:p>
          <a:p>
            <a:pPr>
              <a:lnSpc>
                <a:spcPct val="110000"/>
              </a:lnSpc>
              <a:spcAft>
                <a:spcPts val="1800"/>
              </a:spcAft>
              <a:buNone/>
            </a:pP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проверка наличия доверенностей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от собственников  и подписание ДУ «в частном  порядке»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(председатель Совета подписывает договор управления  </a:t>
            </a:r>
            <a:r>
              <a:rPr lang="ru-RU" sz="2200" i="1" u="sng" dirty="0" smtClean="0">
                <a:latin typeface="Arial" pitchFamily="34" charset="0"/>
                <a:cs typeface="Arial" pitchFamily="34" charset="0"/>
              </a:rPr>
              <a:t>только от имени собственников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, выдавших ему доверенность)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10000"/>
              </a:lnSpc>
              <a:spcAft>
                <a:spcPts val="1800"/>
              </a:spcAft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83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  УПРАВЛЕНИЯ </a:t>
            </a:r>
            <a:b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 ПРЕДСЕДАТЕЛЬ  СОВЕТА </a:t>
            </a:r>
            <a:endParaRPr lang="ru-RU" sz="32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38151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1) Собственник,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участвовавший в ОСС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по вопросу  выбора способа управления домом,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вправе отказаться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от заключения договора управления с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выбранной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УО.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2) Решения общего собрания собственников являются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обязательными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для всех собственников в МКД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ч.ч.3 и 12 ст.161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3) УО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имеет право отказаться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от заключения договора управления, если условия, которые предложили собственниками, с ней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согласованы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(определение Седьмого кассационного суда по делу 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№ 88 -12411/2021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84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106202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СВЕДЕНИЯ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67198"/>
          </a:xfrm>
        </p:spPr>
        <p:txBody>
          <a:bodyPr/>
          <a:lstStyle/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4) Председатель Совета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подменяет собой ОСС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а  лишь упрощает решение организационных вопросов, связанных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 реализацией решений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принятых общим собранием.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5) Собственники в МКД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вправе потребовать от УО копии ДУ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подписанные председателем Совета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u="sng" dirty="0" err="1" smtClean="0">
                <a:latin typeface="Arial" pitchFamily="34" charset="0"/>
                <a:cs typeface="Arial" pitchFamily="34" charset="0"/>
              </a:rPr>
              <a:t>подп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. 3 п.8 ст.161.1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ЖК РФ).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85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106202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СВЕДЕНИЯ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357718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Собственник обязан 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участвовать в расходах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на содержание ОИ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соразмерно своей доле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в праве общей собственности на это имущество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путем внесения платы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за содержание  жилого помещения, взносов на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капитальный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ремонт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ч.1 ст.158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</a:t>
            </a:r>
          </a:p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УО выполняет работы и оказывает услуги в рамках ДУ в соответствии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 перечнем услуг /работ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 содержанию и ремонту ОИ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пределах цены договора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утвержденных собственниками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на ОСС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Aft>
                <a:spcPts val="1200"/>
              </a:spcAft>
              <a:buNone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Обоснование стоимости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работ и услуг по содержанию и ремонту ОИ происходит на этапе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утверждения  условий ДУ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Aft>
                <a:spcPts val="1200"/>
              </a:spcAft>
              <a:buNone/>
            </a:pP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Цена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договора определяется  в зависимости  от стоимости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выполненных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УО работ/услуг и  размера тарифов на КУ. </a:t>
            </a:r>
          </a:p>
          <a:p>
            <a:pPr>
              <a:spcAft>
                <a:spcPts val="1200"/>
              </a:spcAft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86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ЦЕНА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ДОГОВОРА  УПРАВЛЕНИЯ  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42915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  <a:spcAft>
                <a:spcPts val="12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УО  -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коммерческая организация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для которой управление МКД  - основная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предпринимательская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деятельность. </a:t>
            </a:r>
          </a:p>
          <a:p>
            <a:pPr>
              <a:lnSpc>
                <a:spcPct val="110000"/>
              </a:lnSpc>
              <a:spcAft>
                <a:spcPts val="12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Поэтому определение в договоре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должного размера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оплаты за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предвидимое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при обычных условиях,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нормально необходимое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содержание и текущий ремонт МКД с учетом его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естественного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износа является ее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предпринимательским риском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10000"/>
              </a:lnSpc>
              <a:spcAft>
                <a:spcPts val="12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Если же выполнение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неотложных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работ и услуг 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(текущего, и капитального характера)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будет вызвано обстоятельствами, которые УО </a:t>
            </a: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не могла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разумно предвидеть или предотвратить и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 возникновение которых она не отвечает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 то такие расходы собственники в МКД должны ей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дополнительно компенсировать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87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ПЛАТА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СОДЕРЖАНИЕ  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6719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Aft>
                <a:spcPts val="1800"/>
              </a:spcAft>
              <a:buNone/>
            </a:pPr>
            <a:r>
              <a:rPr lang="ru-RU" u="sng" dirty="0" smtClean="0">
                <a:latin typeface="Arial" pitchFamily="34" charset="0"/>
                <a:cs typeface="Arial" pitchFamily="34" charset="0"/>
              </a:rPr>
              <a:t>Размер платы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за содержание жилого помещения должен быть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соразмерен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утвержденному собственниками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перечню, объемам и качеству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услуг/работ по содержанию конкретного дома (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п.35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Правил  №491).</a:t>
            </a:r>
          </a:p>
          <a:p>
            <a:pPr>
              <a:lnSpc>
                <a:spcPct val="120000"/>
              </a:lnSpc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РАЗМЕР ПЛАТЫ ЗА СОДЕРЖАНИЕ ЖИЛОГО ПОМЕЩЕНИЯ ПРЕДСТАВЛЯЕТ  СОБОЙ СУММУ: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- стоимости оказания услуг и выполнение работ, включенных в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Минимальный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перечень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№ 290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с учётом расходов на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управление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МКД;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- размера платы за холодную и горячую воду, электроэнергию, отведение сточных вод в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целях содержания ОИ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3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300" i="1" dirty="0" smtClean="0">
                <a:latin typeface="Arial" pitchFamily="34" charset="0"/>
                <a:cs typeface="Arial" pitchFamily="34" charset="0"/>
              </a:rPr>
              <a:t>КР на СОИ</a:t>
            </a:r>
            <a:r>
              <a:rPr lang="ru-RU" sz="23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88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ПЛАТА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СОДЕРЖАНИЕ  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67198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РАЗМЕР ПЛАТЫ УСТАНАВЛИВАЕТСЯ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ОСС с учетом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предложений УО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на срок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менее, чем один год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п.7 ст.156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РФ, 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п.31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Правил №491). </a:t>
            </a: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ОМСУ,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если собственники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не приняли решение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по размеру платы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п.4 ст.158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</a:t>
            </a:r>
          </a:p>
          <a:p>
            <a:pPr>
              <a:buNone/>
            </a:pP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ООС должно быть проведено, но решение по вопросу установления размера платы не принято!</a:t>
            </a:r>
            <a:endParaRPr lang="ru-R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89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ПЛАТА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СОДЕРЖАНИЕ  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286280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  <a:buNone/>
            </a:pPr>
            <a:r>
              <a:rPr lang="ru-RU" sz="22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Пункт 3</a:t>
            </a:r>
            <a:r>
              <a:rPr lang="ru-RU" sz="2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Правил проведения ОМСУ открытого конкурса по отбору УО, утвержденных  постановлением ПП РФ от 6 февраля 2006 г. </a:t>
            </a:r>
            <a:r>
              <a:rPr lang="ru-RU" sz="22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№ 75</a:t>
            </a:r>
            <a:r>
              <a:rPr lang="ru-RU" sz="2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2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Непосредственное управление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собственниками помещений в  МКД.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Все или большинство собственников в МКД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заключили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договоры оказания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услуг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по содержанию/выполнению работ по ремонту ОИ  с подрядными организациями.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Aft>
                <a:spcPts val="1200"/>
              </a:spcAft>
              <a:buNone/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357166"/>
            <a:ext cx="6400816" cy="150019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РЕАЛИЗАЦИЯ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СПОСОБА УПРАВЛЕНИЯ </a:t>
            </a:r>
            <a:br>
              <a:rPr lang="ru-RU" sz="32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1643050"/>
            <a:ext cx="8115328" cy="500066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Законодательно установлен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минимальный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срок действия установленного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ОСС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 размера платы за содержание -           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менее 1 года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ru-R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Но в ДУ можно прописать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условия и порядок изменения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указанной платы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досрочно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(повышение стоимости материалов или изменении перечня работ по текущему ремонту и т.д.). 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В этом случае при необходимости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собственники или УО будут вправе инициировать ОСС и принять решение об изменении размера платы досрочно.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90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91914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ВАЖНО!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429156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ЖК РФ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предусмотрены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случаи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одностороннего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установления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УО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размера платы за жилищные услуги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УО вправе самостоятельно изменить размер платы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если: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договор управления МКД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предусматривает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условие об одностороннем изменении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(индексация);</a:t>
            </a:r>
          </a:p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УО совершила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все действия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предусмотренные договором, но собственники 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не в полной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мере оплатили жилищные услуги;</a:t>
            </a:r>
          </a:p>
          <a:p>
            <a:pPr lvl="0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это условие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не противоречит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законодательству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(например, включение в плату расходы на КР на СОИ). </a:t>
            </a:r>
          </a:p>
          <a:p>
            <a:pPr>
              <a:spcAft>
                <a:spcPts val="1200"/>
              </a:spcAft>
              <a:buNone/>
            </a:pP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91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ОДНОСТОРОНЕЕ 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ПОВЫШЕНИЕ ПЛАТЫ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714488"/>
            <a:ext cx="8286808" cy="4786346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buNone/>
            </a:pPr>
            <a:r>
              <a:rPr lang="ru-RU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1) Письмо Минстроя от 12.07.2019 </a:t>
            </a:r>
            <a:r>
              <a:rPr lang="ru-RU" sz="24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№ 25373-ИА/04.</a:t>
            </a:r>
            <a:endParaRPr lang="ru-RU" sz="24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Aft>
                <a:spcPts val="18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УО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вправе обратиться в суд 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за защитой своих гражданских прав путем признания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недействительным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решения ОСС,  если  оно принято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без учета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ее предложения, и порождает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убытки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одной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стороны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договора (УО), связанные с выполнением объема работ и услуг, предусмотренного ДУ, а для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другой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стороны договора (собственников) 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неосновательное обогащение.</a:t>
            </a:r>
          </a:p>
          <a:p>
            <a:pPr>
              <a:lnSpc>
                <a:spcPct val="110000"/>
              </a:lnSpc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2) Правом обжаловать решение ОСС обладает только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собственник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 6 ст. 46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РФ, 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ст. 181.4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ГК РФ). </a:t>
            </a:r>
          </a:p>
          <a:p>
            <a:pPr>
              <a:lnSpc>
                <a:spcPct val="110000"/>
              </a:lnSpc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Но если принятое собственниками решение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нарушает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интересы УО, то она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вправе быть истцом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 1 ст. 3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 ГПК РФ, 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п. 106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постановления Пленума ВС РФ  от 23.06.2015 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№ 25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92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84770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  <a:t>ДЛЯ СВЕДЕНИЯ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1857364"/>
            <a:ext cx="8143932" cy="450059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3) Размер платы должен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обеспечивать содержание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ОИ в МКД  в соответствии   с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требованиями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законодательства  и отвечать требованиям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разумности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 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 1 ст. 156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РФ, 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п.16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постановления Пленума ВС РФ от 27.06.2017 № 22). 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Поэтому, если УО не согласна с принятым собственниками решением по размеру платы, она может его 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оспорить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по мотиву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экономической необоснованности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размера платы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(определение Красноярского краевого суда от 28.06.2017 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№ 33-8389/2017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 определение Омского областного суда     от 12.07.2017      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№ 33-4602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buNone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93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84770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  <a:t>ДЛЯ СВЕДЕНИЯ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428736"/>
            <a:ext cx="8286808" cy="492922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000" dirty="0" smtClean="0"/>
          </a:p>
          <a:p>
            <a:pPr algn="ctr">
              <a:spcAft>
                <a:spcPts val="1200"/>
              </a:spcAft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4) До признания судом решения ОСС помещений в МКД</a:t>
            </a:r>
          </a:p>
          <a:p>
            <a:pPr algn="ctr">
              <a:spcAft>
                <a:spcPts val="1200"/>
              </a:spcAft>
              <a:buNone/>
            </a:pPr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недействительным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УО обязана применять тариф, </a:t>
            </a:r>
          </a:p>
          <a:p>
            <a:pPr algn="ctr">
              <a:spcAft>
                <a:spcPts val="1200"/>
              </a:spcAft>
              <a:buNone/>
            </a:pP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утвержденный собственниками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(решение  Арбитражного суда Омской области от 15.01.2016</a:t>
            </a:r>
          </a:p>
          <a:p>
            <a:pPr algn="ctr">
              <a:spcAft>
                <a:spcPts val="1200"/>
              </a:spcAft>
              <a:buNone/>
            </a:pP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№ А46-13422/2015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buNone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94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84770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Verdana" pitchFamily="34" charset="0"/>
                <a:cs typeface="Verdana" pitchFamily="34" charset="0"/>
              </a:rPr>
              <a:t>ДЛЯ СВЕДЕНИЯ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3863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УО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составляет и представляет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проект перечня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собственникам для последующего утверждения на ОСС</a:t>
            </a:r>
          </a:p>
          <a:p>
            <a:pPr>
              <a:buNone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Периодичность, состав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подлежащих выполнению работ по техническому обслуживанию, поддержанию надлежащего состояния зданий должны определяться в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соответствии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 4 ст. 55.25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Градостроительного кодекса РФ): 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с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проектной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документацией; </a:t>
            </a:r>
          </a:p>
          <a:p>
            <a:pPr lvl="0"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с результатами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контроля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за техническим состоянием индивидуально для каждого здания. </a:t>
            </a:r>
          </a:p>
          <a:p>
            <a:pPr>
              <a:buNone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Минимальный перечень работ и услуг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утвержден постановлением Правительства РФ от 03.04.2013г. 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№ 290.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95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ПЕРЕЧЕНЬ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 И УСЛУГ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6346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None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 составлении перечня работ  также руководствуются:</a:t>
            </a:r>
            <a:endParaRPr lang="ru-R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Aft>
                <a:spcPts val="600"/>
              </a:spcAft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ru-RU" sz="3200" u="sng" dirty="0" smtClean="0">
                <a:latin typeface="Arial" pitchFamily="34" charset="0"/>
                <a:cs typeface="Arial" pitchFamily="34" charset="0"/>
              </a:rPr>
              <a:t>Правилами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содержания общего имущества в МКД, утвержденным постановлением Правительства РФ от 13 августа 2006 г. </a:t>
            </a:r>
            <a:r>
              <a:rPr lang="ru-RU" sz="3200" u="sng" dirty="0" smtClean="0">
                <a:latin typeface="Arial" pitchFamily="34" charset="0"/>
                <a:cs typeface="Arial" pitchFamily="34" charset="0"/>
              </a:rPr>
              <a:t>№ 491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>
              <a:lnSpc>
                <a:spcPct val="120000"/>
              </a:lnSpc>
              <a:spcAft>
                <a:spcPts val="600"/>
              </a:spcAft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2) </a:t>
            </a:r>
            <a:r>
              <a:rPr lang="ru-RU" sz="3200" u="sng" dirty="0" smtClean="0">
                <a:latin typeface="Arial" pitchFamily="34" charset="0"/>
                <a:cs typeface="Arial" pitchFamily="34" charset="0"/>
              </a:rPr>
              <a:t>Перечнем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национальных стандартов и сводов правил, утвержденным постановлением Правительства РФ от 26 декабря 2014 г. </a:t>
            </a:r>
            <a:r>
              <a:rPr lang="ru-RU" sz="3200" u="sng" dirty="0" smtClean="0">
                <a:latin typeface="Arial" pitchFamily="34" charset="0"/>
                <a:cs typeface="Arial" pitchFamily="34" charset="0"/>
              </a:rPr>
              <a:t>№ 1521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lnSpc>
                <a:spcPct val="120000"/>
              </a:lnSpc>
              <a:spcAft>
                <a:spcPts val="600"/>
              </a:spcAft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3) </a:t>
            </a:r>
            <a:r>
              <a:rPr lang="ru-RU" sz="3200" u="sng" dirty="0" smtClean="0">
                <a:latin typeface="Arial" pitchFamily="34" charset="0"/>
                <a:cs typeface="Arial" pitchFamily="34" charset="0"/>
              </a:rPr>
              <a:t>Правилами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проведения открытого конкурса по отбору управляющей организации для управления МКД, утвержденными постановлением Правительства РФ от 6 февраля 2006 г. </a:t>
            </a:r>
            <a:r>
              <a:rPr lang="ru-RU" sz="3200" u="sng" dirty="0" smtClean="0">
                <a:latin typeface="Arial" pitchFamily="34" charset="0"/>
                <a:cs typeface="Arial" pitchFamily="34" charset="0"/>
              </a:rPr>
              <a:t>№ 75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>
              <a:lnSpc>
                <a:spcPct val="120000"/>
              </a:lnSpc>
              <a:spcAft>
                <a:spcPts val="600"/>
              </a:spcAft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4) </a:t>
            </a:r>
            <a:r>
              <a:rPr lang="ru-RU" sz="3200" u="sng" dirty="0" smtClean="0">
                <a:latin typeface="Arial" pitchFamily="34" charset="0"/>
                <a:cs typeface="Arial" pitchFamily="34" charset="0"/>
              </a:rPr>
              <a:t>Правилами и нормами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технической эксплуатации жилищного фонда, утвержденными Приказом Госстроя от 27 сентября 2003 г. </a:t>
            </a:r>
            <a:r>
              <a:rPr lang="ru-RU" sz="3200" u="sng" dirty="0" smtClean="0">
                <a:latin typeface="Arial" pitchFamily="34" charset="0"/>
                <a:cs typeface="Arial" pitchFamily="34" charset="0"/>
              </a:rPr>
              <a:t>№ 170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>
              <a:lnSpc>
                <a:spcPct val="120000"/>
              </a:lnSpc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5) Методическим </a:t>
            </a:r>
            <a:r>
              <a:rPr lang="ru-RU" sz="3200" u="sng" dirty="0" smtClean="0">
                <a:latin typeface="Arial" pitchFamily="34" charset="0"/>
                <a:cs typeface="Arial" pitchFamily="34" charset="0"/>
              </a:rPr>
              <a:t>пособием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по содержанию и ремонту жилищного фонда  </a:t>
            </a:r>
            <a:r>
              <a:rPr lang="ru-RU" sz="3200" u="sng" dirty="0" smtClean="0">
                <a:latin typeface="Arial" pitchFamily="34" charset="0"/>
                <a:cs typeface="Arial" pitchFamily="34" charset="0"/>
              </a:rPr>
              <a:t>МДК 2-04-2004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20000"/>
              </a:lnSpc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96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ПЕРЕЧЕНЬ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 И УСЛУГ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1714488"/>
            <a:ext cx="8115328" cy="492922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1) Перечень работ и услуг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–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существенное условие  ДУ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 4 ст. 158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ч. 3 ст. 162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ЖК РФ).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Собственники должны утвердить на ОСС перечень именно для </a:t>
            </a:r>
            <a:r>
              <a:rPr lang="ru-RU" sz="1800" i="1" u="sng" dirty="0" smtClean="0">
                <a:latin typeface="Arial" pitchFamily="34" charset="0"/>
                <a:cs typeface="Arial" pitchFamily="34" charset="0"/>
              </a:rPr>
              <a:t>своего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 дома. 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2) УО по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требованию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собственников обязана представить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подтверждающие  документы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акт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обследования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технического состояния МКД; 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иные документы, содержащие сведения о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выявленных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дефектах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(неисправностях, повреждениях);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заключения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экспертных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организаций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(при необходимости).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3) Услуги и работы, предусмотренные Правилами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№ 170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являются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обязательными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для управляющей или подрядной организации.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Этот факт подтвержден соответствующей судебной практикой.</a:t>
            </a:r>
          </a:p>
          <a:p>
            <a:pPr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97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152400"/>
            <a:ext cx="6400816" cy="91914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ВАЖНО!</a:t>
            </a:r>
            <a:endParaRPr lang="ru-RU" sz="40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50059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4) Перечень  работ  и услуг,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утвержденный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собственниками,         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должен быть меньше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Минимального для ОИ этого МКД.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Исключать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из ДУ работы и услуги, установленные Минимальным перечнем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НЕЛЬЗЯ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 даже решением  ОСС.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5) Все текущие, неотложные, обязательные сезонные работы и услуги считаются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предусмотренными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 договоре в силу законодательства и должны осуществляться УО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независимо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от того: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упоминаются ли в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договоре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соответствующие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конкретные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действия; 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 имеется ли по вопросу необходимости их выполнения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решение ОСС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98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ПЕРЕЧЕНЬ 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 И УСЛУГ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149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УО может оказывать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дополнительные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услуги, которые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обязательны, но могут быть востребованы: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всеми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собственникам/пользователям помещений в доме (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консьержи, видеонаблюдение, шлагбаум, охрана и др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.);</a:t>
            </a:r>
          </a:p>
          <a:p>
            <a:pPr>
              <a:spcAft>
                <a:spcPts val="1200"/>
              </a:spcAft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отдельными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собственниками в их помещениях.</a:t>
            </a:r>
          </a:p>
          <a:p>
            <a:pPr>
              <a:spcAft>
                <a:spcPts val="1200"/>
              </a:spcAft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Состав, порядок оказания дополнительных (прочих)  услуг и оплаты </a:t>
            </a: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утверждаются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большинством собственников, </a:t>
            </a:r>
            <a:r>
              <a:rPr lang="ru-RU" sz="2200" u="sng" dirty="0" smtClean="0">
                <a:latin typeface="Arial" pitchFamily="34" charset="0"/>
                <a:cs typeface="Arial" pitchFamily="34" charset="0"/>
              </a:rPr>
              <a:t>присутствующих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на ОСС. </a:t>
            </a:r>
          </a:p>
          <a:p>
            <a:pPr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УСЛОВИЯ ИХ ОКАЗАНИЯ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могут быть включены в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проект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ДУ; 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- в дополнительное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соглашение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к ДУ, если договор уже заключен.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99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14290"/>
            <a:ext cx="6400816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ДОПОЛНИТЕЛЬНЫЕ</a:t>
            </a:r>
            <a:b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УСЛУГИ</a:t>
            </a:r>
            <a:endParaRPr lang="ru-RU" sz="36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9747</TotalTime>
  <Words>8473</Words>
  <Application>Microsoft Office PowerPoint</Application>
  <PresentationFormat>Экран (4:3)</PresentationFormat>
  <Paragraphs>983</Paragraphs>
  <Slides>155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155</vt:i4>
      </vt:variant>
    </vt:vector>
  </HeadingPairs>
  <TitlesOfParts>
    <vt:vector size="156" baseType="lpstr">
      <vt:lpstr>Бумажная</vt:lpstr>
      <vt:lpstr> УПРАВЛЯЮЩАЯ КОМПАНИЯ.  ДОГОВОР  УПРАВЛЕНИЯ. </vt:lpstr>
      <vt:lpstr> ОБЩИЕ СВЕДЕНИЯ </vt:lpstr>
      <vt:lpstr> УПРАВЛЕНИЕ  МКД  -  что  это  значит? </vt:lpstr>
      <vt:lpstr>ДЛЯ СВЕДЕНИЯ</vt:lpstr>
      <vt:lpstr> УПРАВЛЕНИЕ  МКД  -  что  это  значит? </vt:lpstr>
      <vt:lpstr> ОБЯЗАННОСТИ СОБСТВЕННИКОВ  ПО  УПРАВЛЕНИЮ  МКД</vt:lpstr>
      <vt:lpstr> СПОСОБЫ УПРАВЛЕНИЯ  МКД  </vt:lpstr>
      <vt:lpstr>ДЛЯ СВЕДЕНИЯ</vt:lpstr>
      <vt:lpstr> РЕАЛИЗАЦИЯ СПОСОБА УПРАВЛЕНИЯ  </vt:lpstr>
      <vt:lpstr> РЕАЛИЗАЦИЯ СПОСОБА УПРАВЛЕНИЯ  </vt:lpstr>
      <vt:lpstr>Слайд 11</vt:lpstr>
      <vt:lpstr> УПРАВЛЕНИЕ  УО </vt:lpstr>
      <vt:lpstr>   ПЛЮСЫ  УПРАВЛЕНИЯ  УО</vt:lpstr>
      <vt:lpstr>   ПЛЮСЫ  УПРАВЛЕНИЯ  УО</vt:lpstr>
      <vt:lpstr>ВАЖНО!</vt:lpstr>
      <vt:lpstr>   МИНУСЫ  УПРАВЛЕНИЯ  УО</vt:lpstr>
      <vt:lpstr>СУДЕБНАЯ  ПРАКТИКА</vt:lpstr>
      <vt:lpstr>СУДЕБНАЯ  ПРАКТИКА</vt:lpstr>
      <vt:lpstr>СУДЕБНАЯ  ПРАКТИКА</vt:lpstr>
      <vt:lpstr>   МИНУСЫ  УПРАВЛЕНИЯ  УО</vt:lpstr>
      <vt:lpstr>Слайд 21</vt:lpstr>
      <vt:lpstr>   ЛИЦЕНЗИРОВАНИЕ</vt:lpstr>
      <vt:lpstr>   ЛИЦЕНЗИРОВАНИЕ</vt:lpstr>
      <vt:lpstr>   ЛИЦЕНЗИРОВАНИЕ</vt:lpstr>
      <vt:lpstr>   ЛИЦЕНЗИРОВАНИЕ</vt:lpstr>
      <vt:lpstr>   КВАЛИФИКАЦИОННЫЙ АТТЕСТАТ</vt:lpstr>
      <vt:lpstr>   КВАЛИФИКАЦИОННЫЙ АТТЕСТАТ</vt:lpstr>
      <vt:lpstr>   РЕССТРЫ  ЛИЦЕНЗИЙ</vt:lpstr>
      <vt:lpstr>   РЕССТРЫ  ЛИЦЕНЗИЙ</vt:lpstr>
      <vt:lpstr>ВАЖНО!</vt:lpstr>
      <vt:lpstr>ВАЖНО!</vt:lpstr>
      <vt:lpstr>   РЕССТРЫ  ЛИЦЕНЗИЙ</vt:lpstr>
      <vt:lpstr>ДЛЯ СВЕДЕНИЯ</vt:lpstr>
      <vt:lpstr>   ОТВЕТСТВЕННОСТЬ</vt:lpstr>
      <vt:lpstr>    ЛИЦЕНЗИОННЫЙ КОНТРОЛЬ</vt:lpstr>
      <vt:lpstr>ВАЖНО!</vt:lpstr>
      <vt:lpstr>ВАЖНО!</vt:lpstr>
      <vt:lpstr>    ВАЖНО!</vt:lpstr>
      <vt:lpstr>    ГРУБЫЕ НАРУШЕНИЯ ЛИЦЕНЗИОННЫХ ТРЕБОВАНИЙ</vt:lpstr>
      <vt:lpstr>    ГРУБЫЕ НАРУШЕНИЯ ЛИЦЕНЗИОННЫХ ТРЕБОВАНИЙ</vt:lpstr>
      <vt:lpstr>    ГРУБЫЕ НАРУШЕНИЯ ЛИЦЕНЗИОННЫХ ТРЕБОВАНИЙ</vt:lpstr>
      <vt:lpstr>СУДЕБНАЯ  ПРАКТИКА</vt:lpstr>
      <vt:lpstr>СУДЕБНАЯ  ПРАКТИКА</vt:lpstr>
      <vt:lpstr>СУДЕБНАЯ  ПРАКТИКА</vt:lpstr>
      <vt:lpstr>ДЛЯ СВЕДЕНИЯ</vt:lpstr>
      <vt:lpstr>ДЛЯ СВЕДЕНИЯ</vt:lpstr>
      <vt:lpstr>    ОТВЕТСТВЕННОСТЬ</vt:lpstr>
      <vt:lpstr>Слайд 48</vt:lpstr>
      <vt:lpstr>   УПРАВЛЕНИЕ  УО</vt:lpstr>
      <vt:lpstr>   УПРАВЛЕНИЕ  УО</vt:lpstr>
      <vt:lpstr>   УПРАВЛЕНИЕ  УО</vt:lpstr>
      <vt:lpstr>ДЛЯ СВЕДЕНИЯ</vt:lpstr>
      <vt:lpstr>ДЛЯ СВЕДЕНИЯ</vt:lpstr>
      <vt:lpstr>   УПРАВЛЕНИЕ  УО</vt:lpstr>
      <vt:lpstr> УПРАВЛЕНИЕ  УО </vt:lpstr>
      <vt:lpstr> УПРАВЛЕНИЕ  УО </vt:lpstr>
      <vt:lpstr>Слайд 57</vt:lpstr>
      <vt:lpstr>ОБЩИЕ  СВЕДЕНИЯ</vt:lpstr>
      <vt:lpstr>ОТКРЫТЫЙ   КОНКУРС</vt:lpstr>
      <vt:lpstr>ВАЖНО!</vt:lpstr>
      <vt:lpstr>ВАЖНО!</vt:lpstr>
      <vt:lpstr>ОТКРЫТЫЙ   КОНКУРС</vt:lpstr>
      <vt:lpstr>ОБЩИЕ СВЕДЕНИЯ</vt:lpstr>
      <vt:lpstr>ОБЩИЕ СВЕДЕНИЯ</vt:lpstr>
      <vt:lpstr>   ДОГОВОР УПРАВЛЕНИЯ</vt:lpstr>
      <vt:lpstr>   ДОГОВОР УПРАВЛЕНИЯ</vt:lpstr>
      <vt:lpstr>ДЛЯ СВЕДЕНИЯ</vt:lpstr>
      <vt:lpstr>    СУЩЕСТВЕННЫЕ УСЛОВИЯ  ДОГОВОРА</vt:lpstr>
      <vt:lpstr>    СУЩЕСТВЕННЫЕ УСЛОВИЯ  ДОГОВОРА</vt:lpstr>
      <vt:lpstr>    СУЩЕСТВЕННЫЕ УСЛОВИЯ  ДОГОВОРА</vt:lpstr>
      <vt:lpstr>ВАЖНО!</vt:lpstr>
      <vt:lpstr>ВАЖНО!</vt:lpstr>
      <vt:lpstr>    ОСНОВНЫЕ РАЗДЕЛЫ ДОГОВОРА</vt:lpstr>
      <vt:lpstr>    ОСНОВНЫЕ РАЗДЕЛЫ ДОГОВОРА</vt:lpstr>
      <vt:lpstr>ВАЖНО!</vt:lpstr>
      <vt:lpstr>    СТОРОНЫ ДОГОВОРА</vt:lpstr>
      <vt:lpstr>ДЛЯ СВЕДЕНИЯ</vt:lpstr>
      <vt:lpstr>    СТОРОНЫ ДОГОВОРА</vt:lpstr>
      <vt:lpstr>    СТОРОНЫ ДОГОВОРА</vt:lpstr>
      <vt:lpstr>     ДОГОВОР  УПРАВЛЕНИЯ  И  ПРЕДСЕДАТЕЛЬ  СОВЕТА </vt:lpstr>
      <vt:lpstr>     ДОГОВОР  УПРАВЛЕНИЯ  И  ПРЕДСЕДАТЕЛЬ  СОВЕТА </vt:lpstr>
      <vt:lpstr>     ДОГОВОР  УПРАВЛЕНИЯ  И  ПРЕДСЕДАТЕЛЬ  СОВЕТА </vt:lpstr>
      <vt:lpstr>     ДОГОВОР  УПРАВЛЕНИЯ  И  ПРЕДСЕДАТЕЛЬ  СОВЕТА </vt:lpstr>
      <vt:lpstr>ДЛЯ СВЕДЕНИЯ</vt:lpstr>
      <vt:lpstr>ДЛЯ СВЕДЕНИЯ</vt:lpstr>
      <vt:lpstr>    ЦЕНА ДОГОВОРА  УПРАВЛЕНИЯ  </vt:lpstr>
      <vt:lpstr>    ПЛАТА  ЗА СОДЕРЖАНИЕ  </vt:lpstr>
      <vt:lpstr>    ПЛАТА  ЗА СОДЕРЖАНИЕ  </vt:lpstr>
      <vt:lpstr>    ПЛАТА  ЗА СОДЕРЖАНИЕ  </vt:lpstr>
      <vt:lpstr>ВАЖНО!</vt:lpstr>
      <vt:lpstr>    ОДНОСТОРОНЕЕ   ПОВЫШЕНИЕ ПЛАТЫ</vt:lpstr>
      <vt:lpstr>ДЛЯ СВЕДЕНИЯ</vt:lpstr>
      <vt:lpstr>ДЛЯ СВЕДЕНИЯ</vt:lpstr>
      <vt:lpstr>ДЛЯ СВЕДЕНИЯ</vt:lpstr>
      <vt:lpstr>      ПЕРЕЧЕНЬ  РАБОТ И УСЛУГ</vt:lpstr>
      <vt:lpstr>      ПЕРЕЧЕНЬ  РАБОТ И УСЛУГ</vt:lpstr>
      <vt:lpstr>ВАЖНО!</vt:lpstr>
      <vt:lpstr>      ПЕРЕЧЕНЬ  РАБОТ И УСЛУГ</vt:lpstr>
      <vt:lpstr>     ДОПОЛНИТЕЛЬНЫЕ  УСЛУГИ</vt:lpstr>
      <vt:lpstr>ВАЖНО!</vt:lpstr>
      <vt:lpstr>   ОБЯЗАННОСТИ   УО  по договору</vt:lpstr>
      <vt:lpstr>   ОБЯЗАННОСТИ   УО  по договору</vt:lpstr>
      <vt:lpstr>ВНИМАНИЕ!</vt:lpstr>
      <vt:lpstr>   ОБЯЗАННОСТИ   УО  по договору</vt:lpstr>
      <vt:lpstr>   ОБЯЗАННОСТИ   УО  по договору</vt:lpstr>
      <vt:lpstr>Слайд 106</vt:lpstr>
      <vt:lpstr>   СРОКИ  ОТВЕТА  УО НА  ОБРАЩЕНИЯ</vt:lpstr>
      <vt:lpstr>   СРОКИ  ОТВЕТА  УО НА  ОБРАЩЕНИЯ</vt:lpstr>
      <vt:lpstr>   СРОКИ  ОТВЕТА  УО НА  ОБРАЩЕНИЯ</vt:lpstr>
      <vt:lpstr>   СРОКИ  ОТВЕТА  УО НА  ОБРАЩЕНИЯ</vt:lpstr>
      <vt:lpstr>   СРОКИ  ОТВЕТА  УО НА  ОБРАЩЕНИЯ</vt:lpstr>
      <vt:lpstr>Слайд 112</vt:lpstr>
      <vt:lpstr>ДОКУМЕНТЫ, КОТОРЫЕ УО  ДОЛЖНА ПОКАЗЫВАТЬ</vt:lpstr>
      <vt:lpstr>ДОКУМЕНТЫ, КОТОРЫЕ УО  ДОЛЖНА ПОКАЗЫВАТЬ</vt:lpstr>
      <vt:lpstr>ДОКУМЕНТЫ, КОТОРЫЕ УО  ДОЛЖНА ПОКАЗЫВАТЬ</vt:lpstr>
      <vt:lpstr>ДОКУМЕНТЫ,  КОТОРЫЕ  УО  НЕ  ОБЯЗАНА  ПОКАЗЫВАТЬ</vt:lpstr>
      <vt:lpstr>ДОКУМЕНТЫ,  КОТОРЫЕ  УО  НЕ  ОБЯЗАНА  ПОКАЗЫВАТЬ</vt:lpstr>
      <vt:lpstr>ДОКУМЕНТЫ, КОТОРЫЕ УО  НЕ  ОБЯЗАНА ПОКАЗЫВАТЬ</vt:lpstr>
      <vt:lpstr>ДОКУМЕНТЫ, КОТОРЫЕ УО  НЕ  ОБЯЗАНА ПОКАЗЫВАТЬ</vt:lpstr>
      <vt:lpstr>ДОКУМЕНТЫ, КОТОРЫЕ УО  НЕ  ОБЯЗАНА ПОКАЗЫВАТЬ</vt:lpstr>
      <vt:lpstr>      ПРАВА  УО по договору</vt:lpstr>
      <vt:lpstr>      ПРАВА  УО по договору</vt:lpstr>
      <vt:lpstr>      ПРАВА  УО по договору</vt:lpstr>
      <vt:lpstr>      ПРАВА  УО по договору</vt:lpstr>
      <vt:lpstr>   ОБЯЗАННОСТИ  СОБСТВЕННИКОВ</vt:lpstr>
      <vt:lpstr>   ОБЯЗАННОСТИ  СОБСТВЕННИКОВ</vt:lpstr>
      <vt:lpstr>   ОБЯЗАННОСТИ  СОБСТВЕННИКОВ</vt:lpstr>
      <vt:lpstr>   ПРАВА СОБСТВЕННИКОВ</vt:lpstr>
      <vt:lpstr>   ПРАВА СОБСТВЕННИКОВ</vt:lpstr>
      <vt:lpstr>   ПРАВА СОБСТВЕННИКОВ</vt:lpstr>
      <vt:lpstr>   ПРАВА СОБСТВЕННИКОВ</vt:lpstr>
      <vt:lpstr>   ПРАВА СОБСТВЕННИКОВ</vt:lpstr>
      <vt:lpstr>   КОНТРОЛЬ СОБСТВЕННИКОВ</vt:lpstr>
      <vt:lpstr>   КОНТРОЛЬ СОБСТВЕННИКОВ</vt:lpstr>
      <vt:lpstr>    ОТВЕТСТВЕННОСТЬ ИСПОЛНИТЕЛЯ</vt:lpstr>
      <vt:lpstr>    ОТВЕТСТВЕННОСТЬ ИСПОЛНИТЕЛЯ</vt:lpstr>
      <vt:lpstr>    ОТВЕТСТВЕННОСТЬ ПОТРЕБИТЕЛЯ</vt:lpstr>
      <vt:lpstr>    СРОК  ДОГОВОРА</vt:lpstr>
      <vt:lpstr>    ПРОЛОНГАЦИЯ  ДОГОВОРА</vt:lpstr>
      <vt:lpstr>    ПРОЛОНГАЦИЯ  ДОГОВОРА</vt:lpstr>
      <vt:lpstr>    ИЗМЕНЕНИЕ  УСЛОВИЙ  ДОГОВОРА</vt:lpstr>
      <vt:lpstr>    ИЗМЕНЕНИЕ УСЛОВИЙ  ДОГОВОРА</vt:lpstr>
      <vt:lpstr>    РАЗНОГЛАСИЯ  ПРИ  ЗАКЛЮЧЕНИИ  ДУ</vt:lpstr>
      <vt:lpstr>    РАСТОРЖЕНИЕ ДОГОВОРА</vt:lpstr>
      <vt:lpstr>    РАСТОРЖЕНИЕ ДОГОВОРА</vt:lpstr>
      <vt:lpstr>    РАСТОРЖЕНИЕ ДОГОВОРА</vt:lpstr>
      <vt:lpstr>    РАСТОРЖЕНИЕ ДОГОВОРА</vt:lpstr>
      <vt:lpstr>ДЛЯ СВЕДЕНИЯ</vt:lpstr>
      <vt:lpstr>ВАЖНО!</vt:lpstr>
      <vt:lpstr>ВАЖНО!</vt:lpstr>
      <vt:lpstr>ВАЖНО!</vt:lpstr>
      <vt:lpstr>ПРИЛОЖЕНИЯ К ДУ (рекомендуемые)</vt:lpstr>
      <vt:lpstr>ПРИЛОЖЕНИЯ К ДУ (рекомендуемые)</vt:lpstr>
      <vt:lpstr>ПРИЛОЖЕНИЯ К ДУ (рекомендуемые)</vt:lpstr>
      <vt:lpstr>Благодарю 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ПРИ СОЗДАНИИ ТСН/ТСЖ</dc:title>
  <dc:creator>Соболева Н.В.</dc:creator>
  <cp:lastModifiedBy>JJJ</cp:lastModifiedBy>
  <cp:revision>1009</cp:revision>
  <cp:lastPrinted>2018-07-03T07:43:48Z</cp:lastPrinted>
  <dcterms:created xsi:type="dcterms:W3CDTF">2015-10-22T11:53:11Z</dcterms:created>
  <dcterms:modified xsi:type="dcterms:W3CDTF">2022-06-27T16:17:20Z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882431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S9.1.4</vt:lpwstr>
  </property>
</Properties>
</file>