
<file path=[Content_Types].xml><?xml version="1.0" encoding="utf-8"?>
<Types xmlns="http://schemas.openxmlformats.org/package/2006/content-types">
  <Override ContentType="application/vnd.openxmlformats-officedocument.presentationml.slide+xml" PartName="/ppt/slides/slide29.xml"/>
  <Override ContentType="application/vnd.openxmlformats-officedocument.presentationml.slide+xml" PartName="/ppt/slides/slide47.xml"/>
  <Override ContentType="application/vnd.openxmlformats-officedocument.presentationml.slide+xml" PartName="/ppt/slides/slide58.xml"/>
  <Override ContentType="application/vnd.openxmlformats-officedocument.presentationml.slide+xml" PartName="/ppt/slides/slide76.xml"/>
  <Override ContentType="application/vnd.openxmlformats-officedocument.presentationml.slide+xml" PartName="/ppt/slides/slide94.xml"/>
  <Override ContentType="application/vnd.openxmlformats-officedocument.presentationml.slide+xml" PartName="/ppt/slides/slide113.xml"/>
  <Override ContentType="application/vnd.openxmlformats-officedocument.presentationml.slide+xml" PartName="/ppt/slides/slide142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6.xml"/>
  <Override ContentType="application/vnd.openxmlformats-officedocument.presentationml.slide+xml" PartName="/ppt/slides/slide54.xml"/>
  <Override ContentType="application/vnd.openxmlformats-officedocument.presentationml.slide+xml" PartName="/ppt/slides/slide65.xml"/>
  <Override ContentType="application/vnd.openxmlformats-officedocument.presentationml.slide+xml" PartName="/ppt/slides/slide83.xml"/>
  <Override ContentType="application/vnd.openxmlformats-officedocument.presentationml.slide+xml" PartName="/ppt/slides/slide102.xml"/>
  <Override ContentType="application/vnd.openxmlformats-officedocument.presentationml.slide+xml" PartName="/ppt/slides/slide120.xml"/>
  <Override ContentType="application/vnd.openxmlformats-officedocument.presentationml.slide+xml" PartName="/ppt/slides/slide131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5.xml"/>
  <Override ContentType="application/vnd.openxmlformats-officedocument.presentationml.slide+xml" PartName="/ppt/slides/slide43.xml"/>
  <Override ContentType="application/vnd.openxmlformats-officedocument.presentationml.slide+xml" PartName="/ppt/slides/slide72.xml"/>
  <Override ContentType="application/vnd.openxmlformats-officedocument.presentationml.slide+xml" PartName="/ppt/slides/slide90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32.xml"/>
  <Override ContentType="application/vnd.openxmlformats-officedocument.presentationml.slide+xml" PartName="/ppt/slides/slide50.xml"/>
  <Override ContentType="application/vnd.openxmlformats-officedocument.presentationml.slide+xml" PartName="/ppt/slides/slide61.xml"/>
  <Override ContentType="application/vnd.openxmlformats-officedocument.presentationml.notesMaster+xml" PartName="/ppt/notesMasters/notesMaster1.xml"/>
  <Override ContentType="application/vnd.openxmlformats-officedocument.presentationml.slide+xml" PartName="/ppt/slides/slide1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+xml" PartName="/ppt/slides/slide129.xml"/>
  <Override ContentType="application/vnd.openxmlformats-officedocument.presentationml.slide+xml" PartName="/ppt/slides/slide147.xml"/>
  <Override ContentType="application/vnd.openxmlformats-officedocument.presentationml.slide+xml" PartName="/ppt/slides/slide99.xml"/>
  <Override ContentType="application/vnd.openxmlformats-officedocument.presentationml.slide+xml" PartName="/ppt/slides/slide118.xml"/>
  <Override ContentType="application/vnd.openxmlformats-officedocument.presentationml.slide+xml" PartName="/ppt/slides/slide136.xml"/>
  <Override ContentType="application/vnd.openxmlformats-officedocument.presentationml.slide+xml" PartName="/ppt/slides/slide9.xml"/>
  <Override ContentType="application/vnd.openxmlformats-officedocument.presentationml.slide+xml" PartName="/ppt/slides/slide59.xml"/>
  <Override ContentType="application/vnd.openxmlformats-officedocument.presentationml.slide+xml" PartName="/ppt/slides/slide77.xml"/>
  <Override ContentType="application/vnd.openxmlformats-officedocument.presentationml.slide+xml" PartName="/ppt/slides/slide88.xml"/>
  <Override ContentType="application/vnd.openxmlformats-officedocument.presentationml.slide+xml" PartName="/ppt/slides/slide107.xml"/>
  <Override ContentType="application/vnd.openxmlformats-officedocument.presentationml.slide+xml" PartName="/ppt/slides/slide125.xml"/>
  <Override ContentType="application/vnd.openxmlformats-officedocument.presentationml.slide+xml" PartName="/ppt/slides/slide143.xml"/>
  <Override ContentType="application/vnd.openxmlformats-officedocument.presentationml.slide+xml" PartName="/ppt/slides/slide154.xml"/>
  <Override ContentType="application/vnd.openxmlformats-officedocument.presentationml.viewProps+xml" PartName="/ppt/viewProps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48.xml"/>
  <Override ContentType="application/vnd.openxmlformats-officedocument.presentationml.slide+xml" PartName="/ppt/slides/slide66.xml"/>
  <Override ContentType="application/vnd.openxmlformats-officedocument.presentationml.slide+xml" PartName="/ppt/slides/slide95.xml"/>
  <Override ContentType="application/vnd.openxmlformats-officedocument.presentationml.slide+xml" PartName="/ppt/slides/slide103.xml"/>
  <Override ContentType="application/vnd.openxmlformats-officedocument.presentationml.slide+xml" PartName="/ppt/slides/slide114.xml"/>
  <Override ContentType="application/vnd.openxmlformats-officedocument.presentationml.slide+xml" PartName="/ppt/slides/slide132.xml"/>
  <Override ContentType="application/vnd.openxmlformats-officedocument.presentationml.slide+xml" PartName="/ppt/slides/slide150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slide+xml" PartName="/ppt/slides/slide55.xml"/>
  <Override ContentType="application/vnd.openxmlformats-officedocument.presentationml.slide+xml" PartName="/ppt/slides/slide73.xml"/>
  <Override ContentType="application/vnd.openxmlformats-officedocument.presentationml.slide+xml" PartName="/ppt/slides/slide84.xml"/>
  <Override ContentType="application/vnd.openxmlformats-officedocument.presentationml.slide+xml" PartName="/ppt/slides/slide121.xml"/>
  <Override ContentType="application/vnd.openxmlformats-officedocument.presentationml.presProps+xml" PartName="/ppt/presProps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33.xml"/>
  <Override ContentType="application/vnd.openxmlformats-officedocument.presentationml.slide+xml" PartName="/ppt/slides/slide44.xml"/>
  <Override ContentType="application/vnd.openxmlformats-officedocument.presentationml.slide+xml" PartName="/ppt/slides/slide62.xml"/>
  <Override ContentType="application/vnd.openxmlformats-officedocument.presentationml.slide+xml" PartName="/ppt/slides/slide80.xml"/>
  <Override ContentType="application/vnd.openxmlformats-officedocument.presentationml.slide+xml" PartName="/ppt/slides/slide91.xml"/>
  <Override ContentType="application/vnd.openxmlformats-officedocument.presentationml.slide+xml" PartName="/ppt/slides/slide110.xml"/>
  <Override ContentType="application/vnd.openxmlformats-officedocument.presentationml.slideLayout+xml" PartName="/ppt/slideLayouts/slideLayout3.xml"/>
  <Override ContentType="application/vnd.openxmlformats-officedocument.presentationml.presentation.main+xml" PartName="/ppt/presentation.xml"/>
  <Override ContentType="application/vnd.openxmlformats-officedocument.presentationml.slide+xml" PartName="/ppt/slides/slide22.xml"/>
  <Override ContentType="application/vnd.openxmlformats-officedocument.presentationml.slide+xml" PartName="/ppt/slides/slide51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40.xml"/>
  <Override ContentType="application/vnd.openxmlformats-officedocument.presentationml.slide+xml" PartName="/ppt/slides/slide119.xml"/>
  <Override ContentType="application/vnd.openxmlformats-officedocument.presentationml.slide+xml" PartName="/ppt/slides/slide148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89.xml"/>
  <Override ContentType="application/vnd.openxmlformats-officedocument.presentationml.slide+xml" PartName="/ppt/slides/slide98.xml"/>
  <Override ContentType="application/vnd.openxmlformats-officedocument.presentationml.slide+xml" PartName="/ppt/slides/slide108.xml"/>
  <Override ContentType="application/vnd.openxmlformats-officedocument.presentationml.slide+xml" PartName="/ppt/slides/slide117.xml"/>
  <Override ContentType="application/vnd.openxmlformats-officedocument.presentationml.slide+xml" PartName="/ppt/slides/slide126.xml"/>
  <Override ContentType="application/vnd.openxmlformats-officedocument.presentationml.slide+xml" PartName="/ppt/slides/slide128.xml"/>
  <Override ContentType="application/vnd.openxmlformats-officedocument.presentationml.slide+xml" PartName="/ppt/slides/slide137.xml"/>
  <Override ContentType="application/vnd.openxmlformats-officedocument.presentationml.slide+xml" PartName="/ppt/slides/slide146.xml"/>
  <Override ContentType="application/vnd.openxmlformats-officedocument.presentationml.slide+xml" PartName="/ppt/slides/slide155.xml"/>
  <Override ContentType="application/vnd.openxmlformats-officedocument.presentationml.slide+xml" PartName="/ppt/slides/slide8.xml"/>
  <Override ContentType="application/vnd.openxmlformats-officedocument.presentationml.slide+xml" PartName="/ppt/slides/slide49.xml"/>
  <Override ContentType="application/vnd.openxmlformats-officedocument.presentationml.slide+xml" PartName="/ppt/slides/slide69.xml"/>
  <Override ContentType="application/vnd.openxmlformats-officedocument.presentationml.slide+xml" PartName="/ppt/slides/slide78.xml"/>
  <Override ContentType="application/vnd.openxmlformats-officedocument.presentationml.slide+xml" PartName="/ppt/slides/slide87.xml"/>
  <Override ContentType="application/vnd.openxmlformats-officedocument.presentationml.slide+xml" PartName="/ppt/slides/slide96.xml"/>
  <Override ContentType="application/vnd.openxmlformats-officedocument.presentationml.slide+xml" PartName="/ppt/slides/slide106.xml"/>
  <Override ContentType="application/vnd.openxmlformats-officedocument.presentationml.slide+xml" PartName="/ppt/slides/slide115.xml"/>
  <Override ContentType="application/vnd.openxmlformats-officedocument.presentationml.slide+xml" PartName="/ppt/slides/slide124.xml"/>
  <Override ContentType="application/vnd.openxmlformats-officedocument.presentationml.slide+xml" PartName="/ppt/slides/slide135.xml"/>
  <Override ContentType="application/vnd.openxmlformats-officedocument.presentationml.slide+xml" PartName="/ppt/slides/slide144.xml"/>
  <Override ContentType="application/vnd.openxmlformats-officedocument.presentationml.slide+xml" PartName="/ppt/slides/slide153.xml"/>
  <Override ContentType="application/vnd.openxmlformats-package.core-properties+xml" PartName="/docProps/core.xml"/>
  <Override ContentType="application/vnd.openxmlformats-officedocument.presentationml.slide+xml" PartName="/ppt/slides/slide6.xml"/>
  <Override ContentType="application/vnd.openxmlformats-officedocument.presentationml.slide+xml" PartName="/ppt/slides/slide38.xml"/>
  <Override ContentType="application/vnd.openxmlformats-officedocument.presentationml.slide+xml" PartName="/ppt/slides/slide56.xml"/>
  <Override ContentType="application/vnd.openxmlformats-officedocument.presentationml.slide+xml" PartName="/ppt/slides/slide67.xml"/>
  <Override ContentType="application/vnd.openxmlformats-officedocument.presentationml.slide+xml" PartName="/ppt/slides/slide85.xml"/>
  <Override ContentType="application/vnd.openxmlformats-officedocument.presentationml.slide+xml" PartName="/ppt/slides/slide104.xml"/>
  <Override ContentType="application/vnd.openxmlformats-officedocument.presentationml.slide+xml" PartName="/ppt/slides/slide122.xml"/>
  <Override ContentType="application/vnd.openxmlformats-officedocument.presentationml.slide+xml" PartName="/ppt/slides/slide133.xml"/>
  <Override ContentType="application/vnd.openxmlformats-officedocument.presentationml.slide+xml" PartName="/ppt/slides/slide151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7.xml"/>
  <Override ContentType="application/vnd.openxmlformats-officedocument.presentationml.slide+xml" PartName="/ppt/slides/slide45.xml"/>
  <Override ContentType="application/vnd.openxmlformats-officedocument.presentationml.slide+xml" PartName="/ppt/slides/slide74.xml"/>
  <Override ContentType="application/vnd.openxmlformats-officedocument.presentationml.slide+xml" PartName="/ppt/slides/slide92.xml"/>
  <Override ContentType="application/vnd.openxmlformats-officedocument.presentationml.slide+xml" PartName="/ppt/slides/slide111.xml"/>
  <Override ContentType="application/vnd.openxmlformats-officedocument.presentationml.slide+xml" PartName="/ppt/slides/slide140.xml"/>
  <Override ContentType="application/vnd.openxmlformats-officedocument.presentationml.slideLayout+xml" PartName="/ppt/slideLayouts/slideLayout4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34.xml"/>
  <Override ContentType="application/vnd.openxmlformats-officedocument.presentationml.slide+xml" PartName="/ppt/slides/slide52.xml"/>
  <Override ContentType="application/vnd.openxmlformats-officedocument.presentationml.slide+xml" PartName="/ppt/slides/slide63.xml"/>
  <Override ContentType="application/vnd.openxmlformats-officedocument.presentationml.slide+xml" PartName="/ppt/slides/slide81.xml"/>
  <Override ContentType="application/vnd.openxmlformats-officedocument.presentationml.slide+xml" PartName="/ppt/slides/slide100.xml"/>
  <Default ContentType="application/vnd.openxmlformats-package.relationships+xml" Extension="rels"/>
  <Override ContentType="application/vnd.openxmlformats-officedocument.presentationml.slide+xml" PartName="/ppt/slides/slide23.xml"/>
  <Override ContentType="application/vnd.openxmlformats-officedocument.presentationml.slide+xml" PartName="/ppt/slides/slide41.xml"/>
  <Override ContentType="application/vnd.openxmlformats-officedocument.presentationml.slide+xml" PartName="/ppt/slides/slide70.xml"/>
  <Override ContentType="application/vnd.openxmlformats-officedocument.presentationml.slide+xml" PartName="/ppt/slides/slide12.xml"/>
  <Override ContentType="application/vnd.openxmlformats-officedocument.presentationml.slide+xml" PartName="/ppt/slides/slide30.xml"/>
  <Override ContentType="application/vnd.openxmlformats-officedocument.presentationml.slide+xml" PartName="/ppt/slides/slide149.xml"/>
  <Override ContentType="application/vnd.openxmlformats-officedocument.presentationml.slideLayout+xml" PartName="/ppt/slideLayouts/slideLayout11.xml"/>
  <Override ContentType="application/vnd.openxmlformats-officedocument.presentationml.slide+xml" PartName="/ppt/slides/slide138.xml"/>
  <Override ContentType="application/vnd.openxmlformats-officedocument.presentationml.slide+xml" PartName="/ppt/slides/slide79.xml"/>
  <Override ContentType="application/vnd.openxmlformats-officedocument.presentationml.slide+xml" PartName="/ppt/slides/slide109.xml"/>
  <Override ContentType="application/vnd.openxmlformats-officedocument.presentationml.slide+xml" PartName="/ppt/slides/slide127.xml"/>
  <Override ContentType="application/vnd.openxmlformats-officedocument.presentationml.slide+xml" PartName="/ppt/slides/slide145.xml"/>
  <Override ContentType="application/vnd.openxmlformats-officedocument.presentationml.slide+xml" PartName="/ppt/slides/slide7.xml"/>
  <Override ContentType="application/vnd.openxmlformats-officedocument.presentationml.slide+xml" PartName="/ppt/slides/slide68.xml"/>
  <Override ContentType="application/vnd.openxmlformats-officedocument.presentationml.slide+xml" PartName="/ppt/slides/slide97.xml"/>
  <Override ContentType="application/vnd.openxmlformats-officedocument.presentationml.slide+xml" PartName="/ppt/slides/slide116.xml"/>
  <Override ContentType="application/vnd.openxmlformats-officedocument.presentationml.slide+xml" PartName="/ppt/slides/slide134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28.xml"/>
  <Override ContentType="application/vnd.openxmlformats-officedocument.presentationml.slide+xml" PartName="/ppt/slides/slide39.xml"/>
  <Override ContentType="application/vnd.openxmlformats-officedocument.presentationml.slide+xml" PartName="/ppt/slides/slide57.xml"/>
  <Override ContentType="application/vnd.openxmlformats-officedocument.presentationml.slide+xml" PartName="/ppt/slides/slide75.xml"/>
  <Override ContentType="application/vnd.openxmlformats-officedocument.presentationml.slide+xml" PartName="/ppt/slides/slide86.xml"/>
  <Override ContentType="application/vnd.openxmlformats-officedocument.presentationml.slide+xml" PartName="/ppt/slides/slide105.xml"/>
  <Override ContentType="application/vnd.openxmlformats-officedocument.presentationml.slide+xml" PartName="/ppt/slides/slide123.xml"/>
  <Override ContentType="application/vnd.openxmlformats-officedocument.presentationml.slide+xml" PartName="/ppt/slides/slide141.xml"/>
  <Override ContentType="application/vnd.openxmlformats-officedocument.presentationml.slide+xml" PartName="/ppt/slides/slide152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93.xml"/>
  <Override ContentType="application/vnd.openxmlformats-officedocument.presentationml.slide+xml" PartName="/ppt/slides/slide101.xml"/>
  <Override ContentType="application/vnd.openxmlformats-officedocument.presentationml.slide+xml" PartName="/ppt/slides/slide112.xml"/>
  <Override ContentType="application/vnd.openxmlformats-officedocument.presentationml.slide+xml" PartName="/ppt/slides/slide130.xml"/>
  <Override ContentType="application/vnd.openxmlformats-officedocument.presentationml.slideLayout+xml" PartName="/ppt/slideLayouts/slideLayout5.xml"/>
  <Override ContentType="application/vnd.openxmlformats-officedocument.presentationml.slide+xml" PartName="/ppt/slides/slide24.xml"/>
  <Override ContentType="application/vnd.openxmlformats-officedocument.presentationml.slide+xml" PartName="/ppt/slides/slide35.xml"/>
  <Override ContentType="application/vnd.openxmlformats-officedocument.presentationml.slide+xml" PartName="/ppt/slides/slide53.xml"/>
  <Override ContentType="application/vnd.openxmlformats-officedocument.presentationml.slide+xml" PartName="/ppt/slides/slide71.xml"/>
  <Override ContentType="application/vnd.openxmlformats-officedocument.presentationml.slide+xml" PartName="/ppt/slides/slide82.xml"/>
  <Default ContentType="image/jpeg" Extension="jpeg"/>
  <Override ContentType="application/vnd.openxmlformats-officedocument.presentationml.slide+xml" PartName="/ppt/slides/slide13.xml"/>
  <Override ContentType="application/vnd.openxmlformats-officedocument.presentationml.slide+xml" PartName="/ppt/slides/slide31.xml"/>
  <Override ContentType="application/vnd.openxmlformats-officedocument.presentationml.slide+xml" PartName="/ppt/slides/slide42.xml"/>
  <Override ContentType="application/vnd.openxmlformats-officedocument.presentationml.slide+xml" PartName="/ppt/slides/slide60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20.xml"/>
  <Override ContentType="application/vnd.openxmlformats-officedocument.presentationml.slide+xml" PartName="/ppt/slides/slide139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57"/>
  </p:notesMasterIdLst>
  <p:sldIdLst>
    <p:sldId id="580" r:id="rId2"/>
    <p:sldId id="265" r:id="rId3"/>
    <p:sldId id="297" r:id="rId4"/>
    <p:sldId id="294" r:id="rId5"/>
    <p:sldId id="291" r:id="rId6"/>
    <p:sldId id="293" r:id="rId7"/>
    <p:sldId id="295" r:id="rId8"/>
    <p:sldId id="296" r:id="rId9"/>
    <p:sldId id="298" r:id="rId10"/>
    <p:sldId id="299" r:id="rId11"/>
    <p:sldId id="583" r:id="rId12"/>
    <p:sldId id="292" r:id="rId13"/>
    <p:sldId id="307" r:id="rId14"/>
    <p:sldId id="308" r:id="rId15"/>
    <p:sldId id="309" r:id="rId16"/>
    <p:sldId id="310" r:id="rId17"/>
    <p:sldId id="450" r:id="rId18"/>
    <p:sldId id="451" r:id="rId19"/>
    <p:sldId id="452" r:id="rId20"/>
    <p:sldId id="311" r:id="rId21"/>
    <p:sldId id="313" r:id="rId22"/>
    <p:sldId id="312" r:id="rId23"/>
    <p:sldId id="318" r:id="rId24"/>
    <p:sldId id="317" r:id="rId25"/>
    <p:sldId id="316" r:id="rId26"/>
    <p:sldId id="315" r:id="rId27"/>
    <p:sldId id="320" r:id="rId28"/>
    <p:sldId id="319" r:id="rId29"/>
    <p:sldId id="327" r:id="rId30"/>
    <p:sldId id="329" r:id="rId31"/>
    <p:sldId id="330" r:id="rId32"/>
    <p:sldId id="326" r:id="rId33"/>
    <p:sldId id="325" r:id="rId34"/>
    <p:sldId id="324" r:id="rId35"/>
    <p:sldId id="323" r:id="rId36"/>
    <p:sldId id="334" r:id="rId37"/>
    <p:sldId id="335" r:id="rId38"/>
    <p:sldId id="331" r:id="rId39"/>
    <p:sldId id="333" r:id="rId40"/>
    <p:sldId id="337" r:id="rId41"/>
    <p:sldId id="338" r:id="rId42"/>
    <p:sldId id="339" r:id="rId43"/>
    <p:sldId id="343" r:id="rId44"/>
    <p:sldId id="342" r:id="rId45"/>
    <p:sldId id="524" r:id="rId46"/>
    <p:sldId id="581" r:id="rId47"/>
    <p:sldId id="336" r:id="rId48"/>
    <p:sldId id="584" r:id="rId49"/>
    <p:sldId id="351" r:id="rId50"/>
    <p:sldId id="352" r:id="rId51"/>
    <p:sldId id="354" r:id="rId52"/>
    <p:sldId id="355" r:id="rId53"/>
    <p:sldId id="357" r:id="rId54"/>
    <p:sldId id="358" r:id="rId55"/>
    <p:sldId id="359" r:id="rId56"/>
    <p:sldId id="585" r:id="rId57"/>
    <p:sldId id="361" r:id="rId58"/>
    <p:sldId id="568" r:id="rId59"/>
    <p:sldId id="572" r:id="rId60"/>
    <p:sldId id="573" r:id="rId61"/>
    <p:sldId id="574" r:id="rId62"/>
    <p:sldId id="571" r:id="rId63"/>
    <p:sldId id="570" r:id="rId64"/>
    <p:sldId id="575" r:id="rId65"/>
    <p:sldId id="368" r:id="rId66"/>
    <p:sldId id="369" r:id="rId67"/>
    <p:sldId id="453" r:id="rId68"/>
    <p:sldId id="373" r:id="rId69"/>
    <p:sldId id="374" r:id="rId70"/>
    <p:sldId id="372" r:id="rId71"/>
    <p:sldId id="375" r:id="rId72"/>
    <p:sldId id="376" r:id="rId73"/>
    <p:sldId id="371" r:id="rId74"/>
    <p:sldId id="380" r:id="rId75"/>
    <p:sldId id="381" r:id="rId76"/>
    <p:sldId id="379" r:id="rId77"/>
    <p:sldId id="386" r:id="rId78"/>
    <p:sldId id="384" r:id="rId79"/>
    <p:sldId id="383" r:id="rId80"/>
    <p:sldId id="382" r:id="rId81"/>
    <p:sldId id="393" r:id="rId82"/>
    <p:sldId id="392" r:id="rId83"/>
    <p:sldId id="391" r:id="rId84"/>
    <p:sldId id="395" r:id="rId85"/>
    <p:sldId id="394" r:id="rId86"/>
    <p:sldId id="396" r:id="rId87"/>
    <p:sldId id="397" r:id="rId88"/>
    <p:sldId id="401" r:id="rId89"/>
    <p:sldId id="400" r:id="rId90"/>
    <p:sldId id="525" r:id="rId91"/>
    <p:sldId id="406" r:id="rId92"/>
    <p:sldId id="407" r:id="rId93"/>
    <p:sldId id="408" r:id="rId94"/>
    <p:sldId id="410" r:id="rId95"/>
    <p:sldId id="404" r:id="rId96"/>
    <p:sldId id="434" r:id="rId97"/>
    <p:sldId id="435" r:id="rId98"/>
    <p:sldId id="439" r:id="rId99"/>
    <p:sldId id="440" r:id="rId100"/>
    <p:sldId id="445" r:id="rId101"/>
    <p:sldId id="454" r:id="rId102"/>
    <p:sldId id="459" r:id="rId103"/>
    <p:sldId id="468" r:id="rId104"/>
    <p:sldId id="458" r:id="rId105"/>
    <p:sldId id="470" r:id="rId106"/>
    <p:sldId id="555" r:id="rId107"/>
    <p:sldId id="471" r:id="rId108"/>
    <p:sldId id="472" r:id="rId109"/>
    <p:sldId id="478" r:id="rId110"/>
    <p:sldId id="476" r:id="rId111"/>
    <p:sldId id="475" r:id="rId112"/>
    <p:sldId id="554" r:id="rId113"/>
    <p:sldId id="556" r:id="rId114"/>
    <p:sldId id="559" r:id="rId115"/>
    <p:sldId id="558" r:id="rId116"/>
    <p:sldId id="562" r:id="rId117"/>
    <p:sldId id="564" r:id="rId118"/>
    <p:sldId id="560" r:id="rId119"/>
    <p:sldId id="561" r:id="rId120"/>
    <p:sldId id="566" r:id="rId121"/>
    <p:sldId id="463" r:id="rId122"/>
    <p:sldId id="480" r:id="rId123"/>
    <p:sldId id="479" r:id="rId124"/>
    <p:sldId id="481" r:id="rId125"/>
    <p:sldId id="488" r:id="rId126"/>
    <p:sldId id="455" r:id="rId127"/>
    <p:sldId id="489" r:id="rId128"/>
    <p:sldId id="466" r:id="rId129"/>
    <p:sldId id="485" r:id="rId130"/>
    <p:sldId id="467" r:id="rId131"/>
    <p:sldId id="484" r:id="rId132"/>
    <p:sldId id="486" r:id="rId133"/>
    <p:sldId id="487" r:id="rId134"/>
    <p:sldId id="496" r:id="rId135"/>
    <p:sldId id="516" r:id="rId136"/>
    <p:sldId id="521" r:id="rId137"/>
    <p:sldId id="520" r:id="rId138"/>
    <p:sldId id="519" r:id="rId139"/>
    <p:sldId id="527" r:id="rId140"/>
    <p:sldId id="531" r:id="rId141"/>
    <p:sldId id="528" r:id="rId142"/>
    <p:sldId id="532" r:id="rId143"/>
    <p:sldId id="530" r:id="rId144"/>
    <p:sldId id="529" r:id="rId145"/>
    <p:sldId id="535" r:id="rId146"/>
    <p:sldId id="550" r:id="rId147"/>
    <p:sldId id="551" r:id="rId148"/>
    <p:sldId id="545" r:id="rId149"/>
    <p:sldId id="547" r:id="rId150"/>
    <p:sldId id="548" r:id="rId151"/>
    <p:sldId id="549" r:id="rId152"/>
    <p:sldId id="552" r:id="rId153"/>
    <p:sldId id="553" r:id="rId154"/>
    <p:sldId id="567" r:id="rId155"/>
    <p:sldId id="267" r:id="rId15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0033"/>
    <a:srgbClr val="800000"/>
    <a:srgbClr val="660066"/>
    <a:srgbClr val="000066"/>
    <a:srgbClr val="3C452F"/>
    <a:srgbClr val="1E128C"/>
    <a:srgbClr val="546242"/>
    <a:srgbClr val="303725"/>
    <a:srgbClr val="9549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69" autoAdjust="0"/>
    <p:restoredTop sz="94660"/>
  </p:normalViewPr>
  <p:slideViewPr>
    <p:cSldViewPr>
      <p:cViewPr varScale="1">
        <p:scale>
          <a:sx n="102" d="100"/>
          <a:sy n="102" d="100"/>
        </p:scale>
        <p:origin x="-9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E843-1827-4D2A-BC47-8C197CF55CDD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6820-8E64-4678-AABE-9878E677D0D6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1E51-066E-451A-8D10-CCFF64EB281D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9F4A0F-8C45-4D58-BD0C-345638686DBD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8E2-CD29-4519-BEB0-4A75382BDCAC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AFE5-5B3C-4C6B-AA60-FF62CF53EA51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93CB-9A46-4F62-88B9-B56AC1D8869B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39C4-C683-49D3-A0B7-27E7B554B816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C9A-A3DB-4277-8DDD-E720DD49F95D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ACF432-EA67-44CB-A90D-DEBC0FE7567E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EC10-06E4-4E5C-973C-84A80D2C060D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F541A1-0F38-4F2C-ACDA-ABAAC42B4696}" type="datetime1">
              <a:rPr lang="ru-RU" smtClean="0"/>
              <a:pPr/>
              <a:t>27.06.2022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5572140"/>
            <a:ext cx="7370387" cy="10721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«Дистанционная   школа  ЖКХ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»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358246" cy="4000528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УПРАВЛЯЮЩАЯ</a:t>
            </a:r>
            <a:b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КОМПАНИЯ.</a:t>
            </a: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ДОГОВОР  УПРАВЛЕНИЯ.</a:t>
            </a: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10575" y="7215214"/>
            <a:ext cx="609600" cy="714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5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928802"/>
            <a:ext cx="8086724" cy="435771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Управление ТСЖ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либо жилищным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кооперативом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или иным специализированным потребительским кооперативом. </a:t>
            </a:r>
          </a:p>
          <a:p>
            <a:pPr>
              <a:spcAft>
                <a:spcPts val="30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направили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налоговую инспекцию документы для государственной регистрации ТСЖ или кооператива.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Управление управляющей организацией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в МКД, обладающие более чем 50% голосов от общего числа голосов собственников в доме,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заключили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 избранной УО договор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управления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57166"/>
            <a:ext cx="6400816" cy="15001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СПОСОБА УПРАВЛЕНИЯ 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без согласия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собственников в МКД выполнять дополнительные работы и услуги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за плату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 3 ст.16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Закона от 7 февраля 1992 г. № 2300-1 «О защите прав потребителей»).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Дополнительное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соглашение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 стороны собственников может подписать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председатель Совета МКД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наделенный соответствующими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полномочиями.</a:t>
            </a:r>
          </a:p>
          <a:p>
            <a:pPr>
              <a:spcAft>
                <a:spcPts val="18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Обязанности УО как исполнителя установлены: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Правилами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(ЖУ);</a:t>
            </a:r>
          </a:p>
          <a:p>
            <a:pPr>
              <a:spcAft>
                <a:spcPts val="24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Правилами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354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(КУ). 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ОБЯЗАННОСТИ УО В РАМКАХ ДУ ЦЕЛЕСООБРАЗНО УСТАНАВЛИВАТЬ В  КАЖДОМ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КОНКРЕТНОМ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СЛУЧАЕ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Но они должны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соответствовать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стандартам Правил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416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ОБЯЗАННОСТИ УО: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Управлять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МКД,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содержать ОИ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проводить работы    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текущему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ремонту ОИ и предоставлять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коммунальные услуги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в МКД в случае, если собственники помещений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заключили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прямые договоры с РСО и РО по ТКО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Ежегодно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направлять предложения собственникам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перечню работ и услуг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с указанием  их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объёмов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периодичности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обоснованным расчетом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финансовых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потребностей на их выполнение/оказание.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подтверждения необходимости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оказания услуг  и выполнения работ, предусмотренных проектом перечня УО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обязаны представить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акт обследования технического состояния МКД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 также иные документы о выявленных дефектах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неисправностях,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повреждениях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при необходимости - заключения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экспертных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организаций.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Если УО не направила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собственникам предложение              по перечню работ и услуг, то она будет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нести  ответственность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ненадлежащее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содержание ОИ, установленное  законодательством.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Если собственники отказались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принять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ОСС предложение УК  - она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несет  ответственности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 решение собственников!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ВНИМАНИЕ!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Организовать работу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АДС.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Предоставлять  собственникам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 исполнении ДУ  за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предыдущий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год - 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ежегодно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течение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первого квартала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текущего года, если иное не установлено договором, а также размещать его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системе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ч.11 ст.162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Раскрывать информацию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деятельности  по управлению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ГИС ЖКХ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Вести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претензионную и исковую работу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отношении должников за ЖКУ.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6434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Хранить, актуализировать  и восстанавливать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при необходимости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техническую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документацию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на МКД.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Оплата этих действий УК производится за средства собственников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отдельно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по решению ОСС, если эти расходы не заложены в плату за «Содержание».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Взаимодействовать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Советом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МКД.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Обеспечивать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участие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представителей собственников в осуществлении контроля за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качеством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услуг и работ, в том числе при их приемке.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Отвечать на обращения жителей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установленном законом порядке.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 algn="r"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</a:p>
          <a:p>
            <a:pPr algn="r"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</a:p>
          <a:p>
            <a:pPr algn="r"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ЖИТЕЛЕЙ</a:t>
            </a:r>
          </a:p>
          <a:p>
            <a:pPr algn="r">
              <a:spcAft>
                <a:spcPts val="1200"/>
              </a:spcAft>
              <a:buNone/>
            </a:pPr>
            <a:endParaRPr lang="ru-RU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Aft>
                <a:spcPts val="1200"/>
              </a:spcAft>
              <a:buNone/>
            </a:pPr>
            <a:endParaRPr lang="ru-RU" sz="4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" name="Рисунок 7" descr="C:\Users\JJJ\Desktop\ВЕБИНАРЫ 12.04.2022\ДОГОВОР УПРАВЛЕНИЯ\29.04.2022\3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распространяется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действие Закона № 59-ФЗ «Об обращениях граждан в Российской Федерации». 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ответа УО на обращения собственников и пользователей помещений в МКД  установлены: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Правилами №491.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Правилами №354.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Правилами №416.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Законом о защите прав потребителей.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 Приказом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Минкомсвязи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Минстроя от 29.02.2016 № 74/114/пр.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501122" cy="411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3714776"/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Жалоба о нарушении качества КУ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 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сразу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– если известна причина нарушения качества 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 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календарных дней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даты  подписания (получения) акта проверки, либо результатов экспертизы качества КУ – если известна причина нарушения и с потребителем согласована проверка нарушения качества КУ.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подп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106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108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Правил № 354,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 6.3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раздела 10. 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приказа 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 74/114/</a:t>
                      </a: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Перерасчет за нарушение качества КУ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3 рабочих дня </a:t>
                      </a: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со дня получения жалобы.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подп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«к»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п. 31 Правил № 354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Перерасчет в связи с временным отсутствием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10 рабочих дней </a:t>
                      </a: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с момента получения запроса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36 Правил № 416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501122" cy="386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143272"/>
                <a:gridCol w="264320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Запах газа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в помещениях МКД либо на дворовой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3 рабочих дня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со дня получения жалобы.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п.п. 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106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 smtClean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 Правил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№ 354,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6.3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раздела 10 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приказа № 74/114/</a:t>
                      </a: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Запрос о перечнях, объемах, качестве и периодичности оказанных услуг и выполненных работ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по содержанию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 ОИ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5 рабочих дней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 даты обращения. </a:t>
                      </a:r>
                      <a:endParaRPr lang="ru-RU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i="1" dirty="0" smtClean="0">
                          <a:latin typeface="Arial"/>
                          <a:ea typeface="Times New Roman"/>
                          <a:cs typeface="Times New Roman"/>
                        </a:rPr>
                        <a:t>ДУ</a:t>
                      </a:r>
                      <a:r>
                        <a:rPr lang="ru-RU" sz="1400" i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i="1" dirty="0" smtClean="0">
                          <a:latin typeface="Arial"/>
                          <a:ea typeface="Times New Roman"/>
                          <a:cs typeface="Times New Roman"/>
                        </a:rPr>
                        <a:t>может </a:t>
                      </a:r>
                      <a:r>
                        <a:rPr lang="ru-RU" sz="1400" i="1" dirty="0">
                          <a:latin typeface="Arial"/>
                          <a:ea typeface="Times New Roman"/>
                          <a:cs typeface="Times New Roman"/>
                        </a:rPr>
                        <a:t>предусматривать меньший срок </a:t>
                      </a:r>
                      <a:r>
                        <a:rPr lang="ru-RU" sz="1400" i="1" dirty="0" smtClean="0">
                          <a:latin typeface="Arial"/>
                          <a:ea typeface="Times New Roman"/>
                          <a:cs typeface="Times New Roman"/>
                        </a:rPr>
                        <a:t>ответа.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подп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«а»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п. 40 Правил № 491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Запрос информации, которая размещена </a:t>
                      </a: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на вывесках, информационных стендах, на досках объявлений и через ГИС ЖКХ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2 календарных дня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 даты получения запроса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абз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2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п. 34 Правил № 416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595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 НУЖНО  ЗНАТЬ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 УПРАВЛЕНИЕ  МКД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УПРАВЛЯЮЩЕЙ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ОРГАНИЗАЦИЕЙ?</a:t>
            </a:r>
          </a:p>
          <a:p>
            <a:pPr algn="ctr">
              <a:buNone/>
            </a:pPr>
            <a:endParaRPr lang="ru-RU" sz="42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200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857280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Рисунок 6" descr="C:\Users\JJJ\Desktop\2017 МАТЕРИАЛЫ\ЛЕКЦИИ\МЕТОДИЧКА\ЖКХ\УК\011-e142288461897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214818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329642" cy="299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2428892"/>
                <a:gridCol w="228601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ОТВЕТА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Реестр собственников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5 календарных дней 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 момента получения запроса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ч. 3.1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 ст. 45 ЖК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Сведения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 объемах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коммунальных ресурсов и коммунальных услуг.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Сведения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 показаниях ОДПУ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 3 года.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Копия акта о причинении </a:t>
                      </a:r>
                      <a:r>
                        <a:rPr lang="ru-RU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ущерба</a:t>
                      </a: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Копия акта </a:t>
                      </a:r>
                      <a:r>
                        <a:rPr lang="ru-RU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 нарушении качества</a:t>
                      </a:r>
                      <a:r>
                        <a:rPr lang="ru-RU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КУ или проверки качества КУ.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рабочих дня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</a:t>
                      </a: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даты поступления обращения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 err="1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абз</a:t>
                      </a: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3–7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п. 34 Правил № 416</a:t>
                      </a:r>
                    </a:p>
                  </a:txBody>
                  <a:tcPr marL="76200" marR="76200" marT="38100" marB="3810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358246" cy="404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3600504"/>
                <a:gridCol w="221457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 ОТВЕТА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ОБОСНОВАНИЕ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Запрос информации по </a:t>
                      </a: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иным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вопросам,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 рабочих дней 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момента, как получили запрос-обращение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 36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Правил № 416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Закон о защите прав потребителей</a:t>
                      </a:r>
                    </a:p>
                  </a:txBody>
                  <a:tcPr marL="76200" marR="7620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Запрос </a:t>
                      </a:r>
                      <a:r>
                        <a:rPr lang="ru-RU" sz="14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 от собственника или пользователя </a:t>
                      </a: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помещения в МКД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 календарных дней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 дня регистрации обращения. </a:t>
                      </a:r>
                      <a:r>
                        <a:rPr lang="ru-RU" sz="1400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Срок ответа при необходимости можно увеличить не более чем на 30 дней.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194310" algn="l"/>
                        </a:tabLs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п. 37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Правил № 416</a:t>
                      </a:r>
                    </a:p>
                  </a:txBody>
                  <a:tcPr marL="76200" marR="76200" marT="38100" marB="38100"/>
                </a:tc>
              </a:tr>
              <a:tr h="741680">
                <a:tc gridSpan="3">
                  <a:txBody>
                    <a:bodyPr/>
                    <a:lstStyle/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Отказ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предоставлении информации, предоставление </a:t>
                      </a:r>
                      <a:r>
                        <a:rPr kumimoji="0" lang="ru-RU" sz="18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недостоверной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информации или  </a:t>
                      </a:r>
                      <a:r>
                        <a:rPr kumimoji="0" lang="ru-RU" sz="18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несвоевременный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ответ наказывается штрафом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</a:t>
                      </a:r>
                      <a:r>
                        <a:rPr kumimoji="0" lang="ru-RU" sz="1800" b="1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ст. 5.39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КоАП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в размере от 5 000 до  10 000 рублей.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 ОТВЕТА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ОБРАЩЕНИЯ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b="1" dirty="0" lang="ru-RU" smtClean="0" sz="3200">
                <a:solidFill>
                  <a:srgbClr val="660033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ДОКУМЕНТЫ, КОТОРЫЕ УО ДОЛЖНА</a:t>
            </a:r>
          </a:p>
          <a:p>
            <a:pPr algn="ctr">
              <a:spcAft>
                <a:spcPts val="600"/>
              </a:spcAft>
              <a:buNone/>
            </a:pPr>
            <a:r>
              <a:rPr b="1" dirty="0" lang="ru-RU" smtClean="0" sz="3200">
                <a:solidFill>
                  <a:srgbClr val="660033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И НЕ ОБЯЗАНА ПОКАЗЫВАТЬ </a:t>
            </a:r>
          </a:p>
          <a:p>
            <a:pPr algn="ctr">
              <a:spcAft>
                <a:spcPts val="600"/>
              </a:spcAft>
              <a:buNone/>
            </a:pPr>
            <a:r>
              <a:rPr b="1" dirty="0" lang="ru-RU" smtClean="0" sz="3200">
                <a:solidFill>
                  <a:srgbClr val="660033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ИЛИ ПРЕДСТАВЛЯТЬ </a:t>
            </a:r>
          </a:p>
          <a:p>
            <a:pPr algn="ctr">
              <a:spcAft>
                <a:spcPts val="1200"/>
              </a:spcAft>
              <a:buNone/>
            </a:pPr>
            <a:r>
              <a:rPr b="1" dirty="0" lang="ru-RU" smtClean="0" sz="3200">
                <a:solidFill>
                  <a:srgbClr val="660033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СОБСТВЕННИКУ ПО ЗАПРОСУ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dirty="0" lang="ru-RU" smtClean="0" sz="1800"/>
              <a:t>© Материал из Справочной системы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dirty="0" lang="ru-RU" smtClean="0" sz="1800"/>
              <a:t>«Управление многоквартирным домом» 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dirty="0" lang="ru-RU" smtClean="0" sz="1800" u="sng">
                <a:solidFill>
                  <a:srgbClr val="0000FF"/>
                </a:solidFill>
              </a:rPr>
              <a:t> https://vip.1umd.ru</a:t>
            </a:r>
            <a:endParaRPr b="1" dirty="0" lang="ru-RU" smtClean="0" sz="1800" u="sng">
              <a:solidFill>
                <a:srgbClr val="0000FF"/>
              </a:solidFill>
            </a:endParaRPr>
          </a:p>
          <a:p>
            <a:pPr>
              <a:buNone/>
            </a:pPr>
            <a:endParaRPr dirty="0" lang="ru-RU"/>
          </a:p>
        </p:txBody>
      </p:sp>
      <p:sp>
        <p:nvSpPr>
          <p:cNvPr id="3" name="Номер слайда 2"/>
          <p:cNvSpPr>
            <a:spLocks noGrp="1"/>
          </p:cNvSpPr>
          <p:nvPr>
            <p:ph idx="15" sz="quarter" type="sldNum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28860" y="-1071594"/>
            <a:ext cx="6257940" cy="214314"/>
          </a:xfrm>
        </p:spPr>
        <p:txBody>
          <a:bodyPr>
            <a:normAutofit fontScale="90000"/>
          </a:bodyPr>
          <a:lstStyle/>
          <a:p>
            <a:pPr algn="r"/>
            <a:endParaRPr dirty="0" lang="ru-RU" sz="1600"/>
          </a:p>
        </p:txBody>
      </p:sp>
      <p:pic>
        <p:nvPicPr>
          <p:cNvPr descr="C:\Users\JJJ\Desktop\ВЕБИНАРЫ 12.04.2022\ДОГОВОР УПРАВЛЕНИЯ\29.04.2022\435435.png" id="6" name="Рисунок 5"/>
          <p:cNvPicPr/>
          <p:nvPr/>
        </p:nvPicPr>
        <p:blipFill>
          <a:blip r:embed="rId2"/>
          <a:srcRect b="18"/>
          <a:stretch>
            <a:fillRect/>
          </a:stretch>
        </p:blipFill>
        <p:spPr bwMode="auto">
          <a:xfrm>
            <a:off x="6143636" y="142852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04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6"/>
                <a:gridCol w="3800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НОРМАТИВНОЕ ОБОСНОВАНИЕ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ДУ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приложениями к нему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Ст. 162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РФ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Акты сдачи-приемки выполненных работ и оказанных услуг по договору управления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ч. 3 ст. 162 ЖК,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34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Договоры о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пользовании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ОИ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Подп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«д. 2»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п. 26 Правил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№ 491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ч.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ст. 7, 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8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ч. 3 ст. 143.1 ЖК РФ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Копии протоколов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ОСС.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Применяется, если собственники приняли решение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на ОСС хранить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эти документы в УО.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Ч. 3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ст. 46 ЖК,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34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29600" cy="351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/>
                <a:gridCol w="2943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НОРМАТИВНОЕ ОБОСНОВАНИЕ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Отчет об исполнении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34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Реестр собственников помещений для проведения общего собрания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 3.1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ст. 45 ЖК РФ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Акты проверки и фиксации ненадлежащего качества услуг или выполнения работ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34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Акты проверки предоставления коммунальных услуг ненадлежащего качества и (или) с перерывами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34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07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  <a:gridCol w="31575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НОРМАТИВНОЕ ОБОСНОВАНИЕ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Акты о причинении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ущерба: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жизни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здоровью и имуществу собственника или пользователя помещения в 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мкд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  <a:buFontTx/>
                        <a:buChar char="-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ОИ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собственников.</a:t>
                      </a:r>
                    </a:p>
                    <a:p>
                      <a:pPr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Акты должны содержать описание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причиненного ущерба и обстоятельств, </a:t>
                      </a:r>
                      <a:endParaRPr lang="ru-RU" sz="1600" i="1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которых такой ущерб был причинен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u="sng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П. 34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Правил № 416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УО - 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коммерческая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организация, цель деятельности которой 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извлечение прибыли и исполнение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своих обязательств перед собственниками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по ДУ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Она 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вступает в правоотношения с подрядными организациями –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предпринимательский риск.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Внутренние хозяйственные документы УО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 относятся к числу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представляемых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 ознакомление документов.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Внутренние документы УО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 относятся к документации, которую оформляют во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исполнение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управления МКД - они не регулируют отношения между собственниками и УО.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 КОТОРЫЕ 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ОБЯЗАНА 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 УО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может быть возложена обязанность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раскрывать информацию и представлять документацию,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предусмотренную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жилищным законодательством.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Также УО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обязана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предоставлять информацию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 более детальном виде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чем предусмотрено законом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(апелляционное определение Саратовского областного суда от 17.12.2014 по делу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 33—7126/2014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апелляционное определение Свердловского областного суда от 16.08.2016 по делу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 33—13984/2016).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 КОТОРЫЕ 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ОБЯЗАНА 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375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3443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ОСНОВАНИЯ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Штатное расписание УО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Внутренние  документы УО,     в том числе хозяйственные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Должностные инструкции сотрудников УО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Договор аренды офиса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Внутренние бухгалтерские документы, из которых видна зарплата сотрудников (например, ведомость по зарплате)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Сведения о движении денежных средств по счетам УО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ОБЯЗАНА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22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5862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ОСНОВАНИЯ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Договор подряда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Документы (договоры, акты) между УО и подрядчиками могут содержать коммерческую тайну, например стоимость одних и тех же работ у разных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подрядчиков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УО отчитывается за израсходованные средства в рамках отчета по 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ДУ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 не обязана отчитываться по договорам с подрядчиками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Смета, утвержденная между УО и подрядчиком как приложение к договору подряда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Локальный сметный расчет на ремонт чего-либо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ОБЯЗАНА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В управлении УО может быть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любое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число домов не только в данном муниципальном образовании, но и в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других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регионах.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Договор управления МКД можно заключить не только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собственниками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помещений, но и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ТСЖ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кооперативами.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УО может заключить договор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подряда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содержанию и/или ремонту ОИ при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непосредственном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способе управления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получения лицензии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управление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229600" cy="355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47291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ДОКУМЕНТ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ОСНОВАНИЯ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Сертификаты соответствия используемых материалов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УО не обязана представлять сертификаты соответствия, но может это сделать.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Бюллетени голосования (решения каждого из собственников по вопросам, поставленным на голосование на 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ОСС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Копии бюллетеней других собственников, договоры с ними содержит персональные данные.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Собственники могут потребовать только копии собственных бюллетеней </a:t>
                      </a:r>
                    </a:p>
                    <a:p>
                      <a:r>
                        <a:rPr kumimoji="0" lang="ru-RU" sz="16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0" lang="ru-RU" sz="1600" i="0" u="none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апелляционное определение Нижегородского областного суда от 16.04.2019 </a:t>
                      </a:r>
                      <a:r>
                        <a:rPr kumimoji="0" lang="ru-RU" sz="1600" i="0" u="sng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 делу № 33-4485/2019</a:t>
                      </a:r>
                      <a:r>
                        <a:rPr kumimoji="0" lang="ru-RU" sz="160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420" marR="58420" marT="29210" marB="2921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192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КОТОРЫЕ УО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 ОБЯЗАНА ПОКАЗЫВАТЬ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ПРАВА УО,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которые надо включить в  ДУ: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Самостоятельно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определять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способ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выполнения работ и/или оказания услуг в рамках содержания и ремонта ОИ.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Не раскрывать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информацию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стоимости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выполнения работ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и/или оказания услуг по договорам подряда, иным договорам, заключенным в целях управления МКД.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от собственников и пользователей помещений в МКД своевременно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вносить плату за ЖКУ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погашения задолженности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ЖКУ, в том числе, в судебном порядке.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от собственников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предоставления  информации,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необходимой для выполнения   УО своих обязанностей по ДУ;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допуска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представителей  УО  в помещение собственника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для осмотра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ОИ. Вносить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предложения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 по утверждению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порядка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периодичности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такого допуска.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решению  ОСС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заключать договоры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передаче ОИ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пользование третьими лицами.</a:t>
            </a:r>
          </a:p>
          <a:p>
            <a:pPr>
              <a:spcAft>
                <a:spcPts val="18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 УО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договору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Ограничивать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предоставление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коммунальных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услуг       в случаях, предусмотренных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Правилами № 354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Осуществлять обработку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персональных данных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граждан - собственников помещений и иных лиц, приобретающих помещения и (или) пользующихся помещениями в МКД.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Вносить предложения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изменению условий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управления, определению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порядка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внесения таких предложений.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ПРАВА  УО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Созывать и проводить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очередные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(годовые)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внеочередные ОСС, если принятие таких решений требуется для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управления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домом.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Выполнять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иные действия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целях  управления МКД, которые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противоречат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законодательству РФ и ДУ. 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ПРАВА  УО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00100" y="1857364"/>
            <a:ext cx="76867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Поддержание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жилого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помещения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состоянии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соблюдение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ч.4 ст.30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РФ)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прав и законных интересов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соседей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Правил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пользования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жилыми помещениями, утвержденных приказом Минстроя от 14.05.2021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 292/пр.</a:t>
            </a:r>
          </a:p>
          <a:p>
            <a:pPr>
              <a:spcAft>
                <a:spcPts val="1200"/>
              </a:spcAft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Приказ вступил в действие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1 марта 2022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– заменил Правила  пользования жилыми помещениями № 25, утвержденные постановлением Правительства РФ от</a:t>
            </a:r>
            <a:r>
              <a:rPr lang="ru-RU" sz="1800" b="1" dirty="0" smtClean="0"/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21.01.2006;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Правил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содержания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Своевременно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вносить  плату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ЖКУ.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Своевременно предоставлять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документы и иную информацию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необходимую УО для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исполнения обязанностей  по ДУ.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изменилась площадь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помещения в результате ремонта, то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расчет платы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будет производиться по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фактическому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метражу только после предоставления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подтверждающих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документов (паспорт помещения).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Допускать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представителей УО и АДС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занимаемое помещение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установленных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случаях.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Последствия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недопуска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возмещение убытков за 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вред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причиненный общему имуществу МКД и имуществу, здоровью собственников помещений.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Сообщать в УО, аварийную службу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неисправностях, повреждении общего имущества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Эта обязанность относится и к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пользователем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помещений в МКД.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Требовать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предоставления  ЖКУ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объеме и порядке, предусмотренном законодательством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обеспечения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надлежащего содержания ОИ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предусмотренного законодательством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от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предоставления отчета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выполнении ДУ в порядке, установленном ЖК РФ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2071678"/>
            <a:ext cx="8001056" cy="40243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составления документов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(актов),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подтверждающих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факт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ненадлежащего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исполнения работ и/или оказания услуг.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перерасчета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КУ, содержание и ремонт ОИ  в порядке и сроки, предусмотренные законодательством  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 ДУ.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50059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идеале…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 Профессиональное управление  МКД: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разработка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долгосрочных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планов по содержанию ОИ в надлежащем состоянии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если срок ДУ позволяет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подготовка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смет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проведение работ по содержанию и ремонту ОИ;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расчет профильными специалистами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размера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платы за содержание жилого помещения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для последующего утверждения на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юридическое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бухгалтерское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сопровождение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процесса управления МКД.</a:t>
            </a:r>
          </a:p>
          <a:p>
            <a:pPr>
              <a:buNone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УПРАВЛЕНИЯ  УО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57203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Осуществлять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контроль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исполнением ДУ в порядке, установленном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договором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в том числе: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устанавливать  условия для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взаимодействия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УО с членами Совета МКД;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получать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информацию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ходе исполнения работ и оказания  услуг в рамках содержания ОИ  в порядке, установленном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ДУ;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направлять в УО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письменные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обращения  по вопросам управления МКД и содержания ОИ, а также  по качеству КУ;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участвовать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 осмотрах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объектов, входящих в состав ОИ;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требовать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проверки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качества КУ.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Вносить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изменения в условия  ДУ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порядке, установленном законодательством 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Расторгать  ДУ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случаях и порядке,  предусмотренном законодательством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от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раскрытия информации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 своей деятельности в рамках ДУ в объеме и порядке, предусмотренном законодательством.</a:t>
            </a:r>
          </a:p>
          <a:p>
            <a:pPr>
              <a:spcAft>
                <a:spcPts val="1800"/>
              </a:spcAft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Принять решение о заключении с УО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энергосервисного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договора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направленного на сбережение и повышение эффективности потребления КР на СОИ, либо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наделить УО полномочиями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заключению договора с организацией, оказывающей такие услуги.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ЭНЕРГОСЕРВИСНЫЙ ДОГОВОР НА ОБЩЕДОМОВЫЕ НУЖДЫ С  УО ЗАКЛЮЧАЕТСЯ ОТДЕЛЬНО ОТ ДУ.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40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Правил № 491.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в соответствии с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условиями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ДУ вправе: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Получать от ответственных лиц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позднее  5 рабочих дней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 даты обращения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 перечнях, объемах, качестве и периодичности оказанных услуг и (или) выполненных работ.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договоре указанный срок может быть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уменьшен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Проверять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объемы, качество и периодичность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оказания услуг и выполнения работ;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Требовать от ответственных лиц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устранения выявленных дефектов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проверять полноту и своевременность их устранения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КОНТРОЛЯ СОБСТВЕННИКОВ 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ВЫПОЛНЕНИЕМ УО СВОИХ ОБЯЗАННОСТЕЙ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БЫТЬ УКАЗАНЫ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В ДУ!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5005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ИСПОЛНИТЕЛЬ НЕСЕТ АДМИНИСТРАТИВНУЮ,  УГОЛОВНУЮ ИЛИ ГРАЖДАНСКО-ПРАВОВУЮ ОТВЕТСТВЕННОСТЬ 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п.149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354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НАРУШЕНИЕ КАЧЕСТВА КУ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исполнитель обязан произвести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перерасчет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потребителю размера платы         за  КУ в сторону ее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уменьшения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вплоть до полного освобождения потребителя от оплаты такой услуги.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25239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ВРЕД, причиненный жизни, здоровью и имуществу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потребителя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вследствие: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нарушения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качества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КУ;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предоставления потребителю неполной и/или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недостоверной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информации о предоставляемых ЖКУ.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УБЫТКИ И МОРАЛЬНЫЙ ВРЕД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причиненные потребителю   в результате нарушения исполнителем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прав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потребителей.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286412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ИСПОЛНИТЕЛЯ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25239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ПОТРЕБИТЕЛЬ НЕСЕТ ГРАЖДАНСКО-ПРАВОВУЮ ОТВЕТСТВЕННОСТЬ ЗА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п.158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 №354):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НЕВНЕСЕНИЕ ИЛИ НЕСВОЕВРЕМЕННОЕ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внесение платы за КУ – обязанность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уплатить пени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ВРЕД, причиненный жизни, здоровью и имуществу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исполнителя или иных потребителей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вследствие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ненадлежащей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эксплуатации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внутриквартирного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оборудования.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ВРЕД, ПРИЧИНЕННЫЙ ОИ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357850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57166"/>
            <a:ext cx="125239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2000240"/>
            <a:ext cx="7972452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При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выборе УО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на ОСС 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менее чем один год и не более чем пять лет.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По результатам проведения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открытого конкурса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отбору УО  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менее чем один год и не более чем три года.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Застройщик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заключает  ДУ не позднее, чем через пять дней со дня получения разрешения на ввод МКД в эксплуатацию,  на срок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более чем  на три месяца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ч.5 ст.162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Далее - открытый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конкурс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если собственники не выбрали УО или    не создали ТСЖ.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2976" y="1857364"/>
            <a:ext cx="7286676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отсутствии заявления одной из сторон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прекращении ДУ по окончании срока его действия договор считается продленным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тот же срок и    на тех же условиях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какие были предусмотрены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ч.6 ст.162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Количество пролонгаций  ДУ не ограничено.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Фиксированные условия в договоре пролонгируются  в неизменном виде.</a:t>
            </a:r>
          </a:p>
          <a:p>
            <a:pPr>
              <a:buNone/>
            </a:pP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ПРОЛОНГАЦИЯ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Возможность выполнения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дополнительных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работ и услуг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 соответствующем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финансировании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 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Ежегодный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отчет УО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выполнении договора управления. 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Пока это относится к небольшому числе УО.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основном отчеты размещаются только в ГИС ЖКХ. Они непонятны и </a:t>
            </a: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малоинформативны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Гарантия качества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предоставления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коммунальных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услуг, если УО является их исполнителем.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858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УПРАВЛЕНИЯ  УО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2976" y="2000240"/>
            <a:ext cx="7286676" cy="4429156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случае, если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пролонгированный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ДУ внесены изменения,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они должны быть утверждены решением ОСС.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 ПРОЛОНГАЦИИ И  РАСТОРЖЕНИЯ  ДОГОВОРА ЦЕЛЕСООБРАЗНО ПРОПИСАТЬ        В ЗАКЛЮЧАЕМОМ ДУ.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ПРОЛОНГАЦИЯ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УТВЕРЖДЕНИЕ И ИЗМЕНЕНИЕ УСЛОВИЙ  ДУ ПРОИСХОДИТ ТОЛЬКО НА ОСС И НЕ МОЖЕТ БЫТЬ ОСУЩЕСТВЛЕНО ПО ПРЕДЛОЖЕНИЮ ОДНОГО ИЗ СОБСТВЕННИКОВ.  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решении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необходимо указать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какие именно пункты договора излагаются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в новой редакции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Любой собственник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вправе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инициировать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проведение ОСС с такой повесткой дня.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ДУ, заключенный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УО с ТСЖ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изменения можно внести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протоколом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заседания правления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ТСЖ, если это указано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Уставе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 УСЛОВИЙ  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ИЗМЕНЕНИЯ В ДОГОВОР УПРАВЛЕНИЯ ДОЛЖНЫ: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оформляться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письменной или в электронной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форме с использованием ГИС ЖКХ путем составления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одного документа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подписанного сторонами 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дополнительное соглашение к ДУ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24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размещаться УО в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ГИС ЖКХ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2.1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ИЗМЕНЕНИЕ  ДУ В УСТНОЙ ФОРМЕ 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ЗАКОНОДАТЕЛЬСТВОМ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ПРЕДУСМОТРЕНО.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УСЛОВИЙ  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5005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Разногласия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возникшие при заключении договора,  выносятся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рассмотрение суда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либо решение выносится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соглашению сторон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ст.446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Разногласия, которые возникли при заключении договора  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были переданы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рассмотрение суда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шести месяцев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момента их возникновения,        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подлежат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урегулированию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судебном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порядке.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РАЗНОГЛАСИЯ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 ЗАКЛЮЧЕНИИ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Расторжение ДУ осуществляется в порядке, предусмотренном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гражданским законодательством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ч.8 ст.162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ИЗМЕНЕНИЕ И РАСТОРЖЕНИЕ ДОГОВОРА ВОЗМОЖНЫ: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соглашению сторон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иное не предусмотрено ГК РФ, другими законами  или договором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ст.450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ГК РФ).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 по решению суда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в связи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окончанием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срока его действия;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 существенном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нарушении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 другой стороной;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857364"/>
            <a:ext cx="7972452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иных случаях,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предусмотренных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законодательством или договором. 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 ВПРАВЕ ОБРАТИТЬСЯ В СУД С ИСКОМ О РАСТОРЖЕНИИ ДУ:</a:t>
            </a:r>
          </a:p>
          <a:p>
            <a:pPr lvl="0"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 существенном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нарушении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 другой стороной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пп.1 п.2 ст.450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РФ);</a:t>
            </a:r>
          </a:p>
          <a:p>
            <a:pPr lvl="0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 существенном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обстоятельств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п.2, 4 ст.451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857364"/>
            <a:ext cx="7972452" cy="4572032"/>
          </a:xfrm>
        </p:spPr>
        <p:txBody>
          <a:bodyPr>
            <a:normAutofit/>
          </a:bodyPr>
          <a:lstStyle/>
          <a:p>
            <a:pPr lvl="0"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изменении условий 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обязательства сторон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сохраняются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виде.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расторжении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 обязательства сторон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п.1 ст. 453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изменении или расторжении ДУ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соглашению сторон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обязательства считаются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измененными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прекращенными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момента заключения соглашения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сторон, если иное не вытекает из соглашения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п.3 ст.453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857364"/>
            <a:ext cx="7972452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случае изменения или расторжения ДУ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судебном порядке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обязательства считаются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измененными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прекращенными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момента вступления в законную силу решения суда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 изменении или о расторжении договора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п.3 ст.453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РАСТОРЖЕНИЕ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38151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Существенным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признается нарушение договора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одной из сторон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которое влечет для другой стороны такой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ущерб,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она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значительной степени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лишается того, на что была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вправе рассчитывать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заключении договора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п.2 ч.2 ст.450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Изменение договора в связи с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существенным изменением обстоятельств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допускается по решению суда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исключительных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случаях, когда расторжение договора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противоречит общественным интересам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либо повлечет  для сторон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ущерб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значительно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превышающий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затраты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необходимые для исполнения договора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 измененных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судом условиях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В одностороннем порядке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расторгнуть ДУ могут только собственники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МКД.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УО такой возможности лишены.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 1 июня 2015 г. в договор запрещено включать возможность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одностороннего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расторжения стороной, которая осуществляет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предпринимательскую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деятельность. В  ДУ такой стороной является УО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ст.310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ЕСЛИ ДУ БЫЛ ЗАКЛЮЧЕН ДО 01.06.2015 Г. И В НЕМ БЫЛА УКАЗАНА ВОЗМОЖНОСТЬ ОДНОСТОРОННЕГО РАСТОРЖЕНИЯ  СО СТОРОНЫ УО, ТО ТАКОЕ РАСТОРЖЕНИЕ ВОЗМОЖНО.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 При прямых договорах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нарушение качества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коммунальных услуг будут отвечать РСО или РО по ТКО.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Именно они обязаны сделать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перерасче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 платы, если предоставили некачественные  КУ или превысили перерывы их предоставления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ч.ч. 4, 5 ст. 157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компенсировать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РСО расходы на перерасчет, если нарушение качества КУ произошло из-за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ненадлежащего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содержания ОИ, если до границы между  ОИ и внешними инженерными сетями коммунальные услуги были поставлены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качества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11 ст. 157.2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ЖК РФ).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Расторжение ДУ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сключение из реестра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лицензий сведений об МКД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ч.ч.5, 5.1 ст.198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в случае, когда лицензия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аннулирована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решению суда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ст.199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лишившаяся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лицензии,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управлять МКД       на тех же условиях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 выбора новой УК или создания ТСЖ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(п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.2 ч.3 ст.200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прекращения договора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желательно прописать в тексте ДУ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 какой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форме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 в какие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сроки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УО сообщает собственникам о прекращении договора.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Чаще всего уведомление о прекращении договора управления УО направляет собственникам за 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два месяца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до истечения срока действия ДУ.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Необходимо в ДУ прописать механизм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проведения взаиморасчетов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если одна из сторон договора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отказалась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его пролонгировать.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ПРИЛОЖЕНИЯ – НЕОТЪЕМЛЕМАЯ ЧАСТЬ ДУ.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Состав и состояние общего имущества объекта управления - МКД.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Перечень услуг и работ по содержанию и текущему ремонту ОИ.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Перечень предоставляемых коммунальных услуг и тарифы на них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если собственниками не заключены прямые договоры с РСО, РО по ТБО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Схема разграничения эксплуатационной ответственности по внутридомовым сетям холодного водоснабжения.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ПРИЛОЖЕНИЯ К ДУ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(рекомендуемые)</a:t>
            </a:r>
            <a:endParaRPr lang="ru-RU" sz="2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Схема разграничения эксплуатационной ответственности по внутридомовым сетям водоотведения.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Схема разграничения эксплуатационной ответственности по внутридомовым сетям горячего водоснабжения.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Схема разграничения эксплуатационной ответственности по внутридомовым сетям отопления.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Схема разграничения  эксплуатационной ответственности по внутридомовым сетям электроснабжения.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ПРИЛОЖЕНИЯ К ДУ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(рекомендуемые)</a:t>
            </a:r>
            <a:endParaRPr lang="ru-RU" sz="2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Схема разграничения эксплуатационной ответственности по внутридомовым сетям газоснабжения.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Перечень технической документации и иной документации на МКД.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Форма отчета управляющей организации об исполнении договора управления.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ПРИЛОЖЕНИЯ К ДУ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(рекомендуемые)</a:t>
            </a:r>
            <a:endParaRPr lang="ru-RU" sz="26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429528"/>
            <a:ext cx="8496944" cy="10392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36780"/>
            <a:ext cx="8461604" cy="207797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br>
              <a:rPr lang="ru-RU" sz="6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1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УО - КОММЕРЧЕСКАЯ ОРГАНИЗАЦИЯ.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Главная цель - извлечение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прибыли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при управлении МКД, а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не сохранность ОИ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 ДУ заключается на определенный срок с возможностью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бесконечного числа пролонгаций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собственники не отслеживают дату пролонгации, соответственно упускают свой шанс  безболезненно сменить УК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Собственники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обязаны выбрать 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именно эта 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обязана заключить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 ними ДУ, если он не учитывает ее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интересы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МИНУСЫ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УПРАВЛЕНИЯ  УО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Определение Седьмого кассационного суда общей юрисдикции от 02.09.2021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88-12411/2021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   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2-184/2021.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УК имеет право отказать собственникам МКД в заключении договора управления.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 в МКД обратился в суд с иском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возложении обязанности УО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заключению договора управления  МКД   на условиях, указанных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решении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ОСС.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судебные инстанции ему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отказали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ОСНОВАНИЯ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Граждане и юридические лица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свободны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заключении договора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 1 ст. 421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РФ).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Понуждение к заключению договора не допускается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за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исключением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случаев, когда обязанность заключить договор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предусмотрена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настоящим Кодексом, законом 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добровольно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принятым обязательством.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По смыслу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ст. 162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ст. 426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  коммерческая организация в случае ее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избрания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 ОСС управляющей организацией,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отказать собственникам в заключении с ними ДУ на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предлагаемых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ею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условиях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Вместе с тем, она не обязана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безоговорочно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принять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любые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предложенные собственниками условия договора.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При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выборе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управляющей организаций собственники должны либо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принять предложенные УО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условия договора, либо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согласовать с нею их изменения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либо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избрать другую УО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условия договора с которой их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устраиваю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Многоквартирный дом -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здание, которое состоит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двух и более квартир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а также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нежилых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помещений,    в том числе,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машино-мест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принадлежащих отдельным собственникам,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включает в себя общее имущество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собственников помещений в этом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доме 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ч.6. ст.15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РФ. Введена с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1 марта 2022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года).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- СОБСТВЕННИКИ ПОМЕЩЕНИЙ В МКД.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Владеете как личным, так и общим имуществом.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Своим имуществом нужно управлять. </a:t>
            </a:r>
          </a:p>
          <a:p>
            <a:pPr>
              <a:spcAft>
                <a:spcPts val="1200"/>
              </a:spcAft>
              <a:buNone/>
            </a:pP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4192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</a:t>
            </a:r>
            <a:r>
              <a:rPr lang="ru-RU" sz="4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42915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4. Вопросы по управлению домом  можно решить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только  на ОСС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например, установление платы за жилищные услуги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которое провести достаточно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проблематично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Отсутствие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механизмов прямого контроля  собственников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результатами оказанных услуг или выполненных работ.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не способны: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эффективно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контролировать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процесс управления МКД;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объективно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оценивать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качество работы УО;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определять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себестоимость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выполняемых работ.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МИНУСЫ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УПРАВЛЕНИЯ  УО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186766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НУЖНО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ЛИЦЕНЗИРОВАНИЕ УО?</a:t>
            </a:r>
          </a:p>
          <a:p>
            <a:pPr algn="ctr">
              <a:buNone/>
            </a:pP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000156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Рисунок 5" descr="C:\Users\JJJ\Desktop\МОИ ПАПКИ\МЕТОДИЧКИ и ПАМЯТКИ\КАРТИНКИ\УК\licenz_kontrol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643314"/>
            <a:ext cx="3698548" cy="2276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Деятельность по управлению МКД  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выполнение работ и (или) оказание услуг на основании 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ч.2 ст.192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Управляющая организация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юридическое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лицо независимо от организационно-правовой формы или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индивидуальный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предприниматель (ИП), осуществляющие деятельность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управлению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МКД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ч.4.2 ст.20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Предпринимательская деятельность по управлению  МКД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является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лицензируемой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т.е. управление МКД осуществляется организациями, имеющими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такой вид деятельности.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Лицензия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специальное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разрешение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право осуществления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юрлицом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или ИП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конкретного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вида деятельности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выполнения работ, оказания услуг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которое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подтверждается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документом, выданным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лицензирующим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органом.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выдается  органом ГЖН на основании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лицензионной комиссии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субъекта РФ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ч.1.3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аннулируется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решению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суда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на основании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заявления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ГЖИ об аннулировании лицензии. Заявление подается в суд на основании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решения  лицензионной комиссии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субъекта РФ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 ст.199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Постановление Правительства РФ от 28.10.2014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1110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лицензировании предпринимательской деятельности по управлению многоквартирными домами» действует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 1 марта 2028 г.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 включает в себя: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Положение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лицензировании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предпринимательской деятельности по управлению  МКД и об осуществлении регионального государственного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лицензионного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контроля за осуществлением  такой деятельности;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Положение о ведении реестра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дисквалифицированных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лиц, осуществлявших функции единоличного исполнительного органа лицензиата;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Положение об осуществлении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 соблюдением органами регионального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требований ЖК РФ и Федерального закона «О лицензировании отдельных видов деятельности»  </a:t>
            </a:r>
          </a:p>
          <a:p>
            <a:pPr>
              <a:buFontTx/>
              <a:buChar char="-"/>
            </a:pPr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92869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571612"/>
            <a:ext cx="7972452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Лицензия предоставляется УО  сроком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пять лет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действует только на территории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субъекта РФ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органом ГЖН которого она выдана.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 действия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лицензии  применяется 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выданным       в 2015-2017г.г.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лицензиям и исчисляется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 11.01.2018 г.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Срок действия лицензии по заявлению лицензиата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продлевается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истечении 5 лет.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не подлежит передаче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третьим лицам.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Заключение собственниками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прямых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договоров с РСО, РО      по ТКО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освобождает УО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управляющую домом, от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обязанности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иметь лицензию.</a:t>
            </a:r>
          </a:p>
          <a:p>
            <a:pPr>
              <a:spcAft>
                <a:spcPts val="12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ЛИЦЕНЗИРОВАНИЕ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50059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Проверка квалификации осуществляется в форме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квалификационного экзамена без взимания платы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соискателя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сдавать квалификационный экзамен можно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неограниченное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число раз.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 квалификационному экзамену допускается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претендент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не внесенный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реестр дисквалифицированных лиц.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Квалификационный аттестат выдается на срок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пять лет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КВАЛИФИКАЦИОННЫЙ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АТТЕСТАТ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Квалификационный аттестат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аннулируется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случае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получения квалификационного аттестата с использованием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подложных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документов;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внесения сведений о должностном лице лицензиата в реестр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дисквалифицированных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вступления в законную силу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приговора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суда в отношении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должностного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лица лицензиата, предусматривающего наказание за: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преступления в сфере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экономики;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преступления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средней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тяжести,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тяжкие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особо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тяжкие.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КВАЛИФИКАЦИОННЫЙ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АТТЕСТАТ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РЕЕСТР ЛИЦЕНЗИЙ СУБЪЕКТА РФ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должен содержать раздел, который включает в себя сведения об адресе/адресах МКД, деятельность по управлению которыми осуществляет лицензиат).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по вопросам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лицензирования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размещается       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официальном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сайте  ГЖИ в сети Интернет с указанием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адресов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электронной почты, по которым пользователи этой информации могут направлять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запросы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вопросам лицензирования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Положения о лицензировании №1110).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ГЖИ формирует и ведет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реестр лицензий субъекта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ГИС ЖКХ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п.15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Положения о лицензировании №1110).</a:t>
            </a:r>
          </a:p>
          <a:p>
            <a:pPr>
              <a:spcAft>
                <a:spcPts val="18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РЕССТРЫ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ЛИЦЕНЗИЙ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2000240"/>
            <a:ext cx="804389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СВОДНЫЙ ФЕДЕРАЛЬНЫЙ РЕЕСТР ЛИЦЕНЗИЙ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осуществление предпринимательской деятельности        по управлению МКД.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Минстрой России ведет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сводный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федеральный реестр лицензий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включающий сведения о лицензиях, выданных лицензирующими органами, на официальном сайте Министерства в сети "Интернет", а с 1 мая 2015 г. -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ГИС ЖКХ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Положения о лицензировании №1110).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РЕССТРЫ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ЛИЦЕНЗИЙ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УПРАВЛЕНИЕ МНОГОКВАРТИРНЫМ ДОМОМ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согласованная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деятельность собственников помещений   по созданию и поддержанию благоприятных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безопасных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условий проживания в этом доме, обеспечивающая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содержание  ОИ;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решение вопросов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пользования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этим имуществом;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предоставление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коммунальных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услуг гражданам, проживающим в этом доме, если собственники и РСО    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заключили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прямые договоры.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77640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МКД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что  это  значит?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ИСКЛЮЧЕНИЕ СВЕДЕНИЙ О МКД ИЗ РЕЕСТРА ЛИЦЕНЗИЙ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субъекта РФ - основание для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лицензиатом деятельности  по управлению таким домом. 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даты исключения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сведений из реестра лицензиат  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 управлять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этим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МКД, в том числе: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начислять и взимать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плату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 ЖКУ;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выставлять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платежные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документы потребителям.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случае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исключения сведений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 доме из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реестра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лицензий  или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прекращения /аннулирования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лицензиат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продолжает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управлять МКД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  дня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возникновения обязательств: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 управлению таким домом у УО,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выбранной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ОСС или отобранной по результатам открытого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конкурса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 договору управления, заключенному  УО с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ТСЖ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кооперативом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 договорам, заключенным собственниками при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непосредственном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управлении;</a:t>
            </a: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ЛИБО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до государственной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регистрации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созданного ТСЖ или кооператива.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714908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РЕЕСТР ДИСКВАЛИФИЦИРОВАННЫХ ЛИЦ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(Положение о ведении реестра, установленное ПП РФ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1110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ДИСКВАЛИФИКАЦИЯ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лишение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физлица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права: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занимать должности в исполнительном органе управления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юрлица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входить в совет директоров,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осуществлять предпринимательскую деятельность по управлению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юрлицом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осуществлять управление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юрлицом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иных предусмотренных случаях. 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Дисквалификация устанавливается на срок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шести месяцев  до трех лет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ст. 3.11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КоАП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РФ).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РЕССТРЫ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ЛИЦЕНЗИЙ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1857364"/>
            <a:ext cx="7715304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ФНС анонсировала запуск в тестовом режиме нового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сервиса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"Реестр дисквалифицированных лиц",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где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можно получить сведения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конкретном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лице в виде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выписки или справки об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отсутствии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запрашиваемой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информации.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Данные в реестре обновляются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ежедневно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Осуществление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предпринимательской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деятельности по  управлению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 лицензии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 на ее осуществление влечет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наложение административного штрафа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ч.1 ст. 14.1.3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КоАП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должностных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 в размере от 50 000 до 100 000 рублей или дисквалификацию на срок до 3-х лет;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индивидуальных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предпринимателей - от 150 000 до 250 000 рублей или дисквалификацию на срок до 3-х лет;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юридических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 - от 150 000 до 250 000 рублей.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286412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66"/>
            <a:ext cx="125239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отношении УО, имеющих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лицензию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и управляющих МКД на основании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договора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управления, осуществляется   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жилищный надзор, а лицензионный контроль  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 стороны органа ГЖН (ГЖИ).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Лицензионный контроль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это деятельность органов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предупреждению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выявлению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пресечению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нарушений лицензионных требований.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ЛИЦЕНЗИОННЫЙ КОНТРОЛЬ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Жилищный надзор предполагает проверку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обязательных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требований законодательства, а лицензионный контроль –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лицензионных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 обращении в орган ГЖН с жалобой на УО необходимо указать «Прошу провести внеплановую проверку невыполнения управляющей организацией ____________ лицензионных требований в части _________________________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(ненадлежащего содержания общего имущества, неправильного начисления платы за ЖКУ,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непредоставления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информации и т.д.)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При этом в случае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выявления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нарушений лицензионных требований должностные лица органа ГЖН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установить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что указанные нарушения допущены именно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результате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виновных действий (бездействия) должностных лиц и (или) работников лицензиата.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 результатам внеплановой проверки орган ГЖН может выдать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предписание об устранении выявленных нарушений лицензионных требований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 том числе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грубых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нарушений лицензионных требований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п.13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Положения о лицензировании № 1110).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УПРАВЛЯЮЩАЯ КОМПАНИЯ МОЖЕТ: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выполнить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предписание, если оно обоснованно;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не выполнить,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опротестовав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суде решение органа ГЖИ;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не выполнить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заплатить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штраф, а впоследствии из-за халатного отношения к своим обязанностям  - лишиться конкретного МКД, или лицензии.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 4(1) Положения о лицензировании  № 1110: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Причинение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вреда жизни или тяжкий вред здоровью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граждан при оказании ЖКУ, что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подтверждено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решением суда.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 проводились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гидравлические испытания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узлов ввода и систем отопления, промывка и регулировка таких систем.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 течение 30 дней с даты начала исполнения  ДУ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были заключены договоры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 содержании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ВДГО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 обслуживание и ремонт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лифтов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подъемных платформ для инвалидов, кроме случаев, когда  лицензиат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самостоятельно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обслуживает и ремонтирует указанное оборудование.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НАРУШЕНИЯ ЛИЦЕНЗИОННЫХ ТРЕБОВАНИЙ</a:t>
            </a:r>
            <a:endParaRPr lang="ru-RU" sz="3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8001056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  3 апреля 2018г. предоставление  КУ в МКД  может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производиться     в соответствии 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прямыми 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договорами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заключенным между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собственниками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РСО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(Федеральный закон от 03.04.2018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59-ФЗ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 течение 30 дней с даты начала исполнения  ДУ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 были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заключены договоры с РСО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 приобретение КР на СОИ.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Долг перед РСО равняется или превысил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две среднемесячных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величины обязательств по оплате.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смене  управляющей компании или способа управления  домом УО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передала или нарушила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передачи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технической документации на МКД, ключей от МОП, электронных кодов доступа к оборудованию, которое входит в состав ОИ.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НАРУШЕНИЯ ЛИЦЕНЗИОННЫХ ТРЕБОВАНИЙ</a:t>
            </a:r>
            <a:endParaRPr lang="ru-RU" sz="3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УО нарушила требования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 организации  АДС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(введен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с 1 марта 2019 года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Не прекращено управление МКД в течение трех дней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 дня исключения сведений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 таком доме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из реестра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лицензий субъекта РФ. 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Исключение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лицензиат должен управлять МКД по требованиям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ч.3 ст.200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 ЖК РФ - до заключения ДУ с УО по результатам открытого конкурса или смены способа управления.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ГРУБЫЕ НАРУШЕНИЯ ЛИЦЕНЗИОННЫХ ТРЕБОВАНИЙ</a:t>
            </a:r>
            <a:endParaRPr lang="ru-RU" sz="3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Определение СК по экономическим спорам ВС РФ          от 19 апреля 2021 г.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303-ЭС20-23313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 делу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А51-21536/2019</a:t>
            </a:r>
            <a:endParaRPr lang="ru-RU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ЖК РФ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разграничивает основания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внесения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сведений о  МКД в реестр лицензий субъекта РФ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(ч.ч. 2, 3 ст. 198)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основания и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исключения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сведений из указанного реестра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(ч.ч. 5 - 5.4 ст. 198).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Порядок прекращения деятельности по управлению  МКД           в связи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исключением сведений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 реестра лицензий субъекта РФ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совпадает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 порядком прекращения деятельности в силу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прекращения  ДУ по окончании срока его действия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43404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Положения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 3 ст. 200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распространяются на лицензиатов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 отношении которых органом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принято решение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 исключении сведений о  МКД из реестра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лицензий субъекта РФ по основаниям, предусмотренным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ч.ч. 5, 5.1, 5.2, 5.3, 5.4 ст. 198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РФ, а также в случаях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прекращения или аннулирования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лицензии в соответствии со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статьей 199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4) Изменение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перечня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домов, деятельность по управлению которыми осуществляет лицензиат, может иметь место в связи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заключением, прекращением, расторжением ДУ. 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Управляющая организация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имеет право отказаться от пролонгации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договора управления,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уведомив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 этом собственников в доме, а также поставив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известность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 ГЖН и ОМСУ.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5) В такой ситуации собственники на ОСС должны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выбрать другую УО или изменить способ управления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домом.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они этого не сделают, то муниципалитет проводит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открытый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конкурс, а  если он не состоится - назначает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временную  УО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соответствии с постановлением Правительства РФ от 21.12.2018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1616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571612"/>
            <a:ext cx="8072494" cy="45005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НЕВЫПОЛНЕНИЕ ТРЕБОВАНИЯ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НАДЛЕЖАЩЕЙ ЭКСПЛУАТАЦИИ ОДПУ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МОЖЕТ  КВАЛИФИЦИРОВАТЬСЯ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НАРУШЕНИЕ УК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ЛИЦЕНЗИОННЫХ ТРЕБОВАНИЙ. 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6434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Письмо Минстроя России от 17.03.2022 N 10955-ОЛ/04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"О требованиях к эксплуатации ОДПУ"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состав ОИ включаются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совокупность измерительных комплексов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приборов учета, устройств сбора и передачи данных, программных продуктов для сбора, хранения и передачи данных учета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установленные за счет собственников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МКД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. "е(1)" п. 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 491).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УК  несет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за содержание ОИ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соответствии с требованиями технических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регламентов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по эксплуатации ОДПУ включаются в плату за содержание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жилого помещения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2.3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1434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Управление МКД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 нарушением лицензионных требований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влечет административное наказание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ч.2  ст. 14.1.3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КоАП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должностному лицу — штраф от 50 000 до 100 000 руб. или дисквалификация на срок до трех лет;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юридическому лицу — штраф от 250 000 до 300 000 руб.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 управление МКД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 грубым нарушением лицензионных требований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грозит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 3 ст. 14.1.3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900" dirty="0" err="1" smtClean="0">
                <a:latin typeface="Arial" pitchFamily="34" charset="0"/>
                <a:cs typeface="Arial" pitchFamily="34" charset="0"/>
              </a:rPr>
              <a:t>КоАП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для должностных лиц — штраф от 100 тыс. до 250 тыс. руб. или дисквалификация на срок до трех лет;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для юридических лиц — от 300 тыс. до 350 тыс. руб.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5286412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r-19.ru/upload/iblock/015/de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66"/>
            <a:ext cx="125239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500174"/>
            <a:ext cx="7615262" cy="459582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 ДОМОМ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</a:t>
            </a:r>
          </a:p>
          <a:p>
            <a:pPr algn="ctr">
              <a:spcBef>
                <a:spcPts val="0"/>
              </a:spcBef>
              <a:buNone/>
            </a:pPr>
            <a:endParaRPr lang="ru-RU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buNone/>
            </a:pPr>
            <a:endParaRPr lang="ru-RU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Рисунок 5" descr="https://www.cnis.ru/articles/img/house/6346e1c65e65cbfa8a2b7e3cbf509ae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214818"/>
            <a:ext cx="300039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Управлять МКД может только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одна УО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ч.9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УО несет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ответственность перед собственниками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соответствии с положениями действующего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законодательства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условиями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договора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управления. 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УО обязана приступить к выполнению договора управления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даты внесения изменений  в реестр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лицензий субъекта РФ в связи с заключением ДУ  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ч.7 ст.162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 УО обязана размещать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ГИС ЖКХ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информацию о деятельности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управлению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МКД.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Управление осуществляется в отношении каждого отдельного МКД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 учетом: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состава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конструктивных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особенностей ОИ;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степени физического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износа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ОИ;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технического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состояния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Деятельность по управлению МКД – это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выполнение стандартов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направленных на достижение целей, установленных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ст.161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ЖК РФ, а также определенных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решением собственников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 416). 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77640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МКД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что  это  значит?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5. УО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отчитываться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перед собственниками о выполнении ДУ за предыдущий год ежегодно в течение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первого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квартала текущего года и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размещать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отчет в ГИС ЖКХ.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6. УО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отказываться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заключения договоров с РСО и  РО по обращению с ТКО, если собственники не заключили с ними прямые договоры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 12 ст. 161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7. УО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вправе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осуществлять работы по содержанию и ремонту ОИ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своими силами или с привлечением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подрядных организаций, которые выбирает  по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своему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усмотрению.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8. Собственники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наделены полномочиями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выбору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подрядчиков и определению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условий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на которых привлекается та или иная подрядная организация.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9.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получает плату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предоставленные КУ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осуществляет расчеты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РСО за поставленные коммунальные ресурсы и водоотведение, с  РО  за оказание услуг по обращению с ТКО.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10.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обязана давать предложения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ОСС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перечню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работ и услуг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содержание,  текущий и капитальный ремонт ОИ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размеру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соответствующей платы.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8001056" cy="464347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 31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№491.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УО обязана представить собственникам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предложение 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размере платы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содержание жилого помещения в 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позднее чем  за 30 дней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 дня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проведения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ОСС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 досках объявлений в подъездах или на придомовой территории МКД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предложении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размере платы 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должны содержаться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расчет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(смета);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обоснование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размера платы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00100" y="1857364"/>
            <a:ext cx="7715304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 Если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предложенный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размер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превышает плату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установленную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ОМСУ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то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превышение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необходимо обосновать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т.е.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дополнительно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предоставить собственникам: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детализацию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размера платы;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расчет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годовой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стоимости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каждого вида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работ и услуг по содержанию  и ремонту ОИ;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периодичность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выполнения указанных работ и услуг.</a:t>
            </a:r>
          </a:p>
          <a:p>
            <a:pPr>
              <a:spcAft>
                <a:spcPts val="1200"/>
              </a:spcAft>
              <a:buNone/>
            </a:pPr>
            <a:endParaRPr lang="ru-RU" sz="2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38(2)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Правил № 491.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 в МКД вправе принять решение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заключении </a:t>
            </a: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энергосервисного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договора с УО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направленного на сбережение и повышение эффективности потребления КР на СОИ</a:t>
            </a:r>
            <a:r>
              <a:rPr lang="ru-RU" sz="2000" dirty="0" smtClean="0"/>
              <a:t>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либо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наделении УО полномочиями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заключению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энергосервисного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договора с организацией, оказывающей такие услуги.</a:t>
            </a:r>
          </a:p>
          <a:p>
            <a:pPr>
              <a:spcAft>
                <a:spcPts val="1200"/>
              </a:spcAft>
              <a:buNone/>
            </a:pPr>
            <a:r>
              <a:rPr lang="ru-RU" sz="2000" i="1" dirty="0" err="1" smtClean="0">
                <a:latin typeface="Arial" pitchFamily="34" charset="0"/>
                <a:cs typeface="Arial" pitchFamily="34" charset="0"/>
              </a:rPr>
              <a:t>Энергосервисный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договор с  УО заключается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отдельно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от договора управления МКД.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ПРИЗНАНИЯ  ВЫБОРА УО СОБСТВЕННИКАМИ В МКД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Собственники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приняли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  на ОСС о  выборе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способа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управления МКД  – 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управление УО.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Выбрали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конкретную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управляющую организацию.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Утвердили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собрании проект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договора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управления с ней (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со всеми существенными условиями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ПРИЗНАНИЯ  ВЫБОРА УО СОБСТВЕННИКАМИ В МКД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4) Собственники, обладающие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более чем 50% голосов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от общего числа голосов собственников в данном доме,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заключили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с избранной УО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договор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управления МКД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 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5)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приступила к управлению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домом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даты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внесения изменений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реестр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лицензий субъекта РФ.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 УО</a:t>
            </a: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42976" y="1500174"/>
            <a:ext cx="7543824" cy="4857784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УПРАВЛЕНИЯ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ЧТО НУЖНО ЗНАТЬ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СОБСТВЕННИКАМ?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857280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I:\МОИ ПАПКИ 11.12.2020\КАРТИНКИ - ЖКХ\ДОГОВОР УПРАВЛЕНИЯ\rgfeewf-kjofziula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714752"/>
            <a:ext cx="2214578" cy="285752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ЗАКЛЮЧЕНИЕ ДУ ВОЗМОЖНО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ПО РЕШЕНИЮ ОСС, КОГДА СОБСТВЕННИКИ ВЫБИРАЮТ СПОСОБ УПРАВЛЕНИЯ.</a:t>
            </a:r>
          </a:p>
          <a:p>
            <a:pPr>
              <a:spcAft>
                <a:spcPts val="18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Условия ДУ утверждает ОСС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ПО РЕШЕНИЮ ПРАВЛЕНИЯ ИЛИ ОБЩЕГО СОБРАНИЯ ЧЛЕНОВ ТСЖ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зависимости от положений Устава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2.2 ст. 161 ЖК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РФ).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ПО ИТОГАМ ОТКРЫТОГО КОНКУРСА ПО  ОТБОРУ УО ДЛЯ УПРАВЛЕНИЯ МКД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соответствии с ПП РФ от 06.02.2006 № 75.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Условия ДУ определяет ОМСУ в рамках утверждения конкурсной документации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13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1334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215370" cy="454820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ОМСУ ПРОВОДИТ ОТКРЫТЫЙ КОНКУРС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в МКД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выбрали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способ управления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выбранный способ управления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реализован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 окончания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срока действия ДУ, заключенного по результатам открытого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конкурса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не выбран способ управления этим домом или решение о выборе способа управления не было реализовано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РФ);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МКД сдан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 эксплуатацию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 ОМСУ объявляет открытый конкурс по отбору УО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13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14348" y="2143116"/>
            <a:ext cx="7972452" cy="395288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Содержать ОИ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состоянии на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собственные средства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п.28, 30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 491).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Поддерживать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жилое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помещение 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надлежащем состоянии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соблюдать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Правила пользования жилыми  помещениями, а также Правила содержания ОИ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ч.4 ст.30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Выбрать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способ управления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домом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Реализовать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выбранный способ управления.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5620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СОБСТВЕННИКОВ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 УПРАВЛЕНИЮ  МКД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215370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 позднее чем через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пять дней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 дня получения разрешения на ввод в эксплуатацию  МКД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застройщик обязан заключить ДУ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выбранной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им УО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14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Срок действия ДУ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более 3-х месяцев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п.3 ч.5 ст.162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Условия ДУ утверждают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застройщик  УО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14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857364"/>
            <a:ext cx="7901014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Затем лица,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принявшие от застройщика помещения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передаточному акту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обязаны заключить ДУ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организацией, отобранной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открытому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конкурсу или выбрать и реализовать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способ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управления МКД.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Указанные выше лица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принимать участие        в ОСС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течение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года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 дня выдачи разрешения на ввод дома  в эксплуатацию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ч.1.1 ст.44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857364"/>
            <a:ext cx="7972452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лишилась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лицензии или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права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управлять домом    из-за нарушений лицензионных требований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5 ст. 200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ОМСУ проводит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открытый конкурс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отбору УО для  управления МКД  в соответствии с постановлением Правительства РФ от 06.02.2006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75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Победителем открытого конкурса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становится УО, которая предлагает выполнить перечень работ и услуг за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наименьший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размер платы.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помещений в МКД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заключить ДУ с выбранной УО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ч. 5, 13 ст. 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С ВРЕМЕННОЙ УО, НАЗНАЧЕННОЙ ОМСУ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если собственники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выбрали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способ управления или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реализовали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его, а открытый конкурс признан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несостоявшимся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выбора временной УО  установлен постановлением ПП РФ от 21.12.2018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1616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Условия договора определяет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ОМСУ.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Подписание ДУ собственниками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обязательно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857364"/>
            <a:ext cx="7943848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 ПО ВЫБОРУ ЕДИНСТВЕННОГО СОБСТВЕННИКА ПОМЕЩЕНИЙ В ДОМЕ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 91.20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 собственник всех помещений в доме РФ или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муниципалитет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то  ДУ заключается с УО, выбранной на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открытом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конкурсе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2 ст. 163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lnSpc>
                <a:spcPct val="120000"/>
              </a:lnSpc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все помещения в доме принадлежат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частной компании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наемный дом коммерческого использования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),  именно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собственник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дома заключает  ДУ с выбранной им УО.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Деятельность по управлению МКД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выполнение работ и (или) оказание услуг собственникам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основании  договора управления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заключенном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условиях, определенных ОСС.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ДУ является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основным документом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 котором определены все нюансы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взаимоотношений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УО  и собственников, касающиеся управления домом и ОИ.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договору управления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одна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сторона (УО) по заданию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другой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стороны (собственников)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течение согласованного срока за плату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обязуется выполнять работы/оказывать услуги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2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договора управления утверждает ОСС!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Заключение и содержание ДУ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регламентируется жилищным и гражданским законодательством.</a:t>
            </a:r>
          </a:p>
          <a:p>
            <a:pPr>
              <a:buNone/>
            </a:pP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Часть 1 статьи 162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ЖК 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договор управления МКД заключается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письменной или в электронной форме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 использованием ГИС ЖКХ путем составления 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одного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документа, подписанного сторонами;</a:t>
            </a:r>
          </a:p>
          <a:p>
            <a:pPr>
              <a:spcAft>
                <a:spcPts val="1200"/>
              </a:spcAft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 ДУ заключается 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 каждым собственником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в доме, при этом собственники,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обладающие более чем 50%  голосов от общего числа голосов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всех собственников, выступают в качестве 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одной стороны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заключаемого договора.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Законодательством РФ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предусмотрена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обязательная государственная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регистрация ДУ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</a:t>
            </a: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000240"/>
            <a:ext cx="8043890" cy="409576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относится к публичным договорам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поэтому УО     в отношении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каждого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МКД, которым управляет,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предлагать свои условия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договора собственникам помещений.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Условия договора управления должны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одинаковыми для всех собственников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помещений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одном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МКД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 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статьи 162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ОБЪЕКТ УПРАВЛЕНИЯ – МНОГОКВАРТИРНЫЙ ДОМ!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06202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 считается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заключенным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если между сторонами, в требуемой в подлежащих случаях форме, достигнуто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соглашение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всем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существенным условиям договора. 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Существенные условия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те, которые названы в законе или иных правовых актах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как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существенные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или необходимые для договоров данного вида,  а также все те условия, относительно которых  по заявлению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одной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из сторон должно быть достигнуто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соглашение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 ст.432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СУЩЕСТВЕННЫЕ УСЛОВИЯ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4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Статья 162</a:t>
            </a:r>
            <a:r>
              <a:rPr lang="ru-RU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ЖК РФ: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 общего имущества МКД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в отношении </a:t>
            </a:r>
            <a:r>
              <a:rPr lang="ru-RU" sz="3600" u="sng" dirty="0" smtClean="0">
                <a:latin typeface="Arial" pitchFamily="34" charset="0"/>
                <a:cs typeface="Arial" pitchFamily="34" charset="0"/>
              </a:rPr>
              <a:t>которого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будет осуществляться управление, и адрес такого дома;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услуг и работ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 управлению, содержанию  и ремонту ОИ, порядок </a:t>
            </a:r>
            <a:r>
              <a:rPr lang="ru-RU" sz="3600" u="sng" dirty="0" smtClean="0">
                <a:latin typeface="Arial" pitchFamily="34" charset="0"/>
                <a:cs typeface="Arial" pitchFamily="34" charset="0"/>
              </a:rPr>
              <a:t>изменения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такого перечня; 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КУ,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которые предоставляет УО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300" i="1" dirty="0" smtClean="0">
                <a:latin typeface="Arial" pitchFamily="34" charset="0"/>
                <a:cs typeface="Arial" pitchFamily="34" charset="0"/>
              </a:rPr>
              <a:t>при отсутствии прямых договоров с РСО, РО по ТКО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определения цены договора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размера платы за </a:t>
            </a:r>
            <a:r>
              <a:rPr lang="ru-RU" sz="3600" u="sng" dirty="0" smtClean="0">
                <a:latin typeface="Arial" pitchFamily="34" charset="0"/>
                <a:cs typeface="Arial" pitchFamily="34" charset="0"/>
              </a:rPr>
              <a:t>содержание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жилого помещения и КУ,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внесения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такой платы;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осуществления контроля собственников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за выполнением УО обязательств по договору.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СУЩЕСТВЕННЫЕ УСЛОВИЯ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Непосредственное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управление собственниками помещений в  МКД, если количество квартир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более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тридцати.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Управление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ТСЖ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либо жилищным кооперативом или иным специализированным потребительским кооперативом.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Управление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управляющей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организацией.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Это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наиболее распространенный способ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управления.</a:t>
            </a:r>
            <a:endParaRPr lang="ru-RU" sz="2200" i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57166"/>
            <a:ext cx="6400816" cy="16430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  МКД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Заключение ДУ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включения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его условия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состава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ОИ конкретного дома законодательством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предусмотрено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 нет предмета договора. 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Такой договор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может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считаться заключенным.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Состав ОИ конкретного дома должен быть указан в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приложении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 к ДУ.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на ОСС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принято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порядке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определения цены договора, размера платы за содержание жилого помещения и такое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условие отсутствует  в ДУ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то данный договор считается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заключенным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способ управления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реализованным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СУЩЕСТВЕННЫЕ УСЛОВИЯ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14488"/>
            <a:ext cx="7972452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Условия  ДУ утверждаются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одновременно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 выбором конкретной УО!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Проект ДУ должен быть полностью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заполнен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том числе, указаны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периодичность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выполнения работ и оказания услуг по содержанию ОИ конкретно в разрезе Вашего МКД, а также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указана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стоимость услуг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за которую УО готова управлять домом!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Внимательно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изучите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проект  договора управления  – после подписания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возможность изменить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его условия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практически равна нулю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857784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НИКОГДА НЕ ПОДПИСЫВАЙТЕ ДОКУМЕНТЫ, </a:t>
            </a:r>
          </a:p>
          <a:p>
            <a:pPr algn="ctr">
              <a:spcAft>
                <a:spcPts val="24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ОЗНАКОМИВШИСЬ С НИМИ!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Безответственность может привести к тому, что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нецелевое расходование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Ваших денежных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средств по договору управления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 ПОНЕСЕТ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ОТВЕТСТВЕННОСТИ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Сведения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лицах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которые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заключать  договор.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 исполнения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–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МКД,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состав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его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техническое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состояние.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Предмет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-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содержание ОИ в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надлежащем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состоянии. Не в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существующем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!!!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Обязанности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сторон.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Цена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 - порядок ее определения.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определения и изменения размера платы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 содержание и ремонт ОИ, коммунальные услуги. 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внесения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такой платы.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СНОВНЫЕ РАЗДЕЛЫ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1671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Порядок осуществления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за исполнением УО обязательств по договору.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Ответственность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сторон договора.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изменения 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расторжения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договора.</a:t>
            </a: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Приложения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 ДУ.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СНОВНЫЕ РАЗДЕЛЫ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ДУ содержит условия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предоставлении КУ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 нему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применимы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положения Правил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354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 том числе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Раздел III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«Условия договора,  содержащего положения о предоставлении коммунальных услуг, и порядок его заключения».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отказаться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от включения в ДУ условий  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предоставлении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КУ того вида, предоставление которых возможно с учетом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степени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благоустройства МКД,         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отказать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предоставлении таких услуг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№354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1484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Одной из сторон  ДУ всегда является УО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имеющая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лицензию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второй стороной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могут быть: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собственники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жилых/нежилых помещений в МКД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ч.1 ст.162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ЖК РФ)</a:t>
            </a: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органы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управления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ТСЖ,  кооператива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ч.2.2 ст.161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ЖК РФ);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застройщик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заключивший ДУ с выбранной им УО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ч.14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лица, принявшие от застройщика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помещения в доме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передаточному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акту или  иному документу о передаче с УО, выбранной по результатом открытого конкурса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900" u="sng" dirty="0" smtClean="0">
                <a:latin typeface="Arial" pitchFamily="34" charset="0"/>
                <a:cs typeface="Arial" pitchFamily="34" charset="0"/>
              </a:rPr>
              <a:t>ч.1.1 ст.162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ЖК РФ)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СТОРОНЫ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43890" cy="43100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Собственники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нежилых помещений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МКД в отношении ОИ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обладают теми же правами и несут те же обязанности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что   и собственники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жилых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помещений    со всеми вытекающими последствиями.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Собственник помещения в МКД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(жилого и нежилого)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заключать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любые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договоры, касающиеся содержания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принадлежащего ему помещения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но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самостоятельно заключать договоры, предметом которых является содержание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общего имущества</a:t>
            </a: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 </a:t>
            </a:r>
          </a:p>
          <a:p>
            <a:pPr>
              <a:spcAft>
                <a:spcPts val="18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ДОКУМЕНТЫ,  ДАЮЩИЕ  ПРАВО  НА  ЗАКЛЮЧЕНИЕ  ДУ: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собственника - физического  лица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документ,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удостоверяющий личность;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документы,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подтверждающие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наличие в собственности помещения в МКД;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собственника – юридического  лица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устав;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документы,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подтверждающие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наличие в собственности помещения в МКД;</a:t>
            </a:r>
          </a:p>
          <a:p>
            <a:pPr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СТОРОНЫ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лица, принявшего от застройщика помещение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 акту приема-передачи или иному документу о передаче: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документ,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удостоверяющий личность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физические  лица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устав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юридические лица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копии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разрешения на ввод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МКД в эксплуатацию; </a:t>
            </a:r>
          </a:p>
          <a:p>
            <a:pPr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передаточные акты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или иные документы о передаче.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для застройщика: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устав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разрешение на ввод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МКД в эксплуатацию;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органа управления застройщика,  уполномоченного  на принятие решений о заключении ДУ.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СТОРОНЫ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928802"/>
            <a:ext cx="771530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Способ управления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выбирается на ОСС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может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выбран или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изменен в любое время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основании его решения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ч.3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Решение ОСС о выборе способа управления является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обязательным для всех собственников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МКД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ч.3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ДВА ВАРИАНТА НАДЕЛЕНИЯ ПРЕДСЕДАТЕЛЯ СОВЕТА МКД ПОЛНОМОЧИЯМИ НА ПОДПИСАНИЕ ДУ: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1) Для подтверждения полномочий председателя Совета    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подписание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договора управления  от имени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собственника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достаточно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наличия доверенности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данного собственника.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2) Для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заключения ДУ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председателем Совета от имени 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всех собственников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необходимо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наличие протокола ОСС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наделяющего председателя Совета соответствующими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полномочиями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УПРАВЛЕНИЯ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ПРЕДСЕДАТЕЛЬ  СОВЕТА 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1-й вариант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Председатель Совета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доверенности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выданной собственниками помещений, заключает ДУ    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условиях, указанных в решении ОСС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п.3 ч.8 ст.161.1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НЕ ИМЕЕТ ПРАВА ЗАВЕРЯТЬ ДОВЕРЕННОСТИ СОБСТВЕННИКОВ В МКД!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этом случае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приобретают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права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становятся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обязанными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договору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предоставившие председателю Совета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полномочия,  удостоверенные 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доверенностями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УПРАВЛЕНИЯ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ПРЕДСЕДАТЕЛЬ  СОВЕТА 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2-й вариант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заключения ДУ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председателем Совета от имени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собственников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необходимо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наличие протокола ОСС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наделяющего его соответствующими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полномочиями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этом случае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приобретают права и  становятся обязанными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договору  управления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все собственники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помещений в МКД, в том числе, не участвовавшие в ОСС или голосовавшие «ПРОТИВ» такого решения.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УПРАВЛЕНИЯ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ПРЕДСЕДАТЕЛЬ  СОВЕТА 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1928802"/>
            <a:ext cx="7829576" cy="41671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ДЕЙСТВИЯ  УО В ЦЕЛЯХ ПОДТВЕРЖДЕНИЯ ПОЛНОМОЧИЙ ПРЕДСЕДАТЕЛЯ СОВЕТА: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 наличия протокола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ОСС по вопросу наделения председателя Совета 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полномочием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подписать договор управления;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проверка наличия доверенностей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 собственников  и подписание ДУ «в частном  порядке»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(председатель Совета подписывает договор управления  </a:t>
            </a: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только от имени собственников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, выдавших ему доверенность)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  УПРАВЛЕНИЯ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 ПРЕДСЕДАТЕЛЬ  СОВЕТА 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Собственник,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участвовавший в ОСС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вопросу  выбора способа управления домом,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вправе отказаться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от заключения договора управления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выбранной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УО.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Решения общего собрания собственников являются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обязательными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для всех собственников в МКД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ч.ч.3 и 12 ст.161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имеет право отказаться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от заключения договора управления, если условия, которые предложили собственниками, с ней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согласованы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(определение Седьмого кассационного суда по делу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88 -12411/2021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4) Председатель Совета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подменяет собой ОСС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а  лишь упрощает решение организационных вопросов, связанных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реализацией решений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принятых общим собранием.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5) Собственники в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потребовать от УО копии ДУ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подписанные председателем Совета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. 3 п.8 ст.161.1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 обязан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участвовать в расходах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содержание ОИ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соразмерно своей доле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праве общей собственности на это имущество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путем внесения платы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содержание  жилого помещения, взносов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капитальный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ремонт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 ст.158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УО выполняет работы и оказывает услуги в рамках ДУ в соответствии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перечнем услуг /работ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содержанию и ремонту ОИ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пределах цены договора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утвержденных собственниками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Обоснование стоимости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работ и услуг по содержанию и ремонту ОИ происходит на этапе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утверждения  условий ДУ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Цена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договора определяется  в зависимости  от стоимости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выполненных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УО работ/услуг и  размера тарифов на КУ. </a:t>
            </a:r>
          </a:p>
          <a:p>
            <a:pPr>
              <a:spcAft>
                <a:spcPts val="12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ЦЕНА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ДОГОВОРА  УПРАВЛЕНИЯ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УО  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коммерческая организация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для которой управление МКД  - основная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предпринимательская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деятельность. 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Поэтому определение в договоре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должного размера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оплаты за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предвидимое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при обычных условиях,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нормально необходимое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содержание и текущий ремонт МКД с учетом его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естественного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износа является ее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предпринимательским риском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же выполнение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неотложных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работ и услуг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(текущего, и капитального характера)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будет вызвано обстоятельствами, которые УО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не могла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разумно предвидеть или предотвратить 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возникновение которых она не отвечает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то такие расходы собственники в МКД должны ей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дополнительно компенсировать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u="sng" dirty="0" smtClean="0">
                <a:latin typeface="Arial" pitchFamily="34" charset="0"/>
                <a:cs typeface="Arial" pitchFamily="34" charset="0"/>
              </a:rPr>
              <a:t>Размер платы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за содержание жилого помещения должен быть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соразмерен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утвержденному собственниками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перечню, объемам и качеству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услуг/работ по содержанию конкретного дома (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п.35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Правил  №491).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ПЛАТЫ ЗА СОДЕРЖАНИЕ ЖИЛОГО ПОМЕЩЕНИЯ ПРЕДСТАВЛЯЕТ  СОБОЙ СУММУ: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стоимости оказания услуг и выполнение работ, включенных в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Минимальный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перечень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№ 290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 учётом расходов на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управление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МКД;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размера платы за холодную и горячую воду, электроэнергию, отведение сточных вод в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целях содержания ОИ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300" i="1" dirty="0" smtClean="0">
                <a:latin typeface="Arial" pitchFamily="34" charset="0"/>
                <a:cs typeface="Arial" pitchFamily="34" charset="0"/>
              </a:rPr>
              <a:t>КР на СОИ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ПЛАТЫ УСТАНАВЛИВАЕТСЯ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ОСС с учетом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предложений 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срок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менее, чем один год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п.7 ст.156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п.31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№491).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ОМСУ,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если собственники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приняли решение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размеру платы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п.4 ст.158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ООС должно быть проведено, но решение по вопросу установления размера платы не принято!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8628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3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Правил проведения ОМСУ открытого конкурса по отбору УО, утвержденных  постановлением ПП РФ от 6 февраля 2006 г.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 75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Непосредственное управление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собственниками помещений в  МКД.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или большинство собственников в МКД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заключили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договоры оказания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услуг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содержанию/выполнению работ по ремонту ОИ  с подрядными организациями.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357166"/>
            <a:ext cx="6400816" cy="15001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СПОСОБА УПРАВЛЕНИЯ 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Законодательно установлен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минимальный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срок действия установленного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ОСС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размера платы за содержание -       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менее 1 года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Но в ДУ можно прописать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и порядок изменения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указанной платы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досрочно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(повышение стоимости материалов или изменении перечня работ по текущему ремонту и т.д.).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этом случае при необходимости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собственники или УО будут вправе инициировать ОСС и принять решение об изменении размера платы досрочно.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ЖК РФ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предусмотрены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случаи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одностороннего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установления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размера платы за жилищные услуги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вправе самостоятельно изменить размер платы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договор управления МКД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предусматривает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условие об одностороннем изменении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(индексация);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УО совершила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все действия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предусмотренные договором, но собственники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в полной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мере оплатили жилищные услуги;</a:t>
            </a:r>
          </a:p>
          <a:p>
            <a:pPr lvl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это условие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противоречит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законодательству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(например, включение в плату расходы на КР на СОИ). 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ОДНОСТОРОНЕЕ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ПЛАТЫ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4786346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1) Письмо Минстроя от 12.07.2019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25373-ИА/04.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обратиться в суд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 защитой своих гражданских прав путем признания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решения ОСС,  если  оно принято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без учета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ее предложения, и порождает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убытки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одной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стороны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договора (УО), связанные с выполнением объема работ и услуг, предусмотренного ДУ, а для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другой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стороны договора (собственников)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неосновательное обогащение.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Правом обжаловать решение ОСС обладает только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6 ст. 46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 181.4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ГК РФ). </a:t>
            </a:r>
          </a:p>
          <a:p>
            <a:pPr>
              <a:lnSpc>
                <a:spcPct val="11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Но если принятое собственниками решение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нарушает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интересы УО, то она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быть истцом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 ст. 3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ГПК РФ,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 106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постановления Пленума ВС РФ  от 23.06.2015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25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92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43932" cy="450059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Размер платы должен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обеспечивать содержание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ОИ в МКД  в соответствии   с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требованиями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законодательства  и отвечать требованиям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разумности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 ст. 156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п.16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постановления Пленума ВС РФ от 27.06.2017 № 22).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Поэтому, если УО не согласна с принятым собственниками решением по размеру платы, она может его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оспорить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мотиву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экономической необоснованности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размера платы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(определение Красноярского краевого суда от 28.06.2017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33-8389/2017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определение Омского областного суда     от 12.07.2017     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33-4602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4) До признания судом решения ОСС помещений в МКД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УО обязана применять тариф,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утвержденный собственниками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(решение  Арбитражного суда Омской области от 15.01.2016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А46-13422/2015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составляет и представляет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перечня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собственникам для последующего утверждения на ОСС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Периодичность, состав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подлежащих выполнению работ по техническому обслуживанию, поддержанию надлежащего состояния зданий должны определяться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соответствии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55.25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Градостроительного кодекса РФ):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проектной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документацией;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 результатами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техническим состоянием индивидуально для каждого здания. 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Минимальный перечень работ и услуг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утвержден постановлением Правительства РФ от 03.04.2013г.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 290.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ПЕРЕЧЕНЬ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составлении перечня работ  также руководствуются: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Правилами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содержания общего имущества в МКД, утвержденным постановлением Правительства РФ от 13 августа 2006 г.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Перечнем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национальных стандартов и сводов правил, утвержденным постановлением Правительства РФ от 26 декабря 2014 г.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№ 1521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Правилами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проведения открытого конкурса по отбору управляющей организации для управления МКД, утвержденными постановлением Правительства РФ от 6 февраля 2006 г.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№ 75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Правилами и нормами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технической эксплуатации жилищного фонда, утвержденными Приказом Госстроя от 27 сентября 2003 г.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№ 170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lnSpc>
                <a:spcPct val="120000"/>
              </a:lnSpc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5) Методическим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пособием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 содержанию и ремонту жилищного фонда  </a:t>
            </a:r>
            <a:r>
              <a:rPr lang="ru-RU" sz="3200" u="sng" dirty="0" smtClean="0">
                <a:latin typeface="Arial" pitchFamily="34" charset="0"/>
                <a:cs typeface="Arial" pitchFamily="34" charset="0"/>
              </a:rPr>
              <a:t>МДК 2-04-2004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ПЕРЕЧЕНЬ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Перечень работ и услуг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существенное условие  ДУ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158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3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Собственники должны утвердить на ОСС перечень именно для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своего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дома.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УО по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требованию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обязана представить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подтверждающие  документы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акт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обследования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технического состояния МКД;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иные документы, содержащие сведения 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выявленных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дефектах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(неисправностях, повреждениях);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заключения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экспертных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организаций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(при необходимости).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Услуги и работы, предусмотренные Правилами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170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являются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управляющей или подрядной организации.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Этот факт подтвержден соответствующей судебной практикой.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4) Перечень  работ  и услуг,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утвержденный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собственниками,       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должен быть меньше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Минимального для ОИ этого МКД.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Исключать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из ДУ работы и услуги, установленные Минимальным перечнем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НЕЛЬЗЯ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даже решением  ОСС.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5) Все текущие, неотложные, обязательные сезонные работы и услуги считаются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предусмотренными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договоре в силу законодательства и должны осуществляться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независимо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 того: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упоминаются ли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договоре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соответствующие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конкретные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действия;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имеется ли по вопросу необходимости их выполнения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решение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ПЕРЕЧЕНЬ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может оказывать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дополнительные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услуги, которые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обязательны, но могут быть востребованы: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всеми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собственникам/пользователям помещений в доме 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консьержи, видеонаблюдение, шлагбаум, охрана и др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отдельными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собственниками в их помещениях.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Состав, порядок оказания дополнительных (прочих)  услуг и оплаты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утверждаются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большинством собственников,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присутствующих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ОСС. 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ИХ ОКАЗАНИЯ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могут быть включены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проект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ДУ;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 дополнительное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соглашение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 ДУ, если договор уже заключен.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УСЛУГИ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9747</TotalTime>
  <Words>8473</Words>
  <Application>Microsoft Office PowerPoint</Application>
  <PresentationFormat>Экран (4:3)</PresentationFormat>
  <Paragraphs>983</Paragraphs>
  <Slides>155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155</vt:i4>
      </vt:variant>
    </vt:vector>
  </HeadingPairs>
  <TitlesOfParts>
    <vt:vector size="156" baseType="lpstr">
      <vt:lpstr>Бумажная</vt:lpstr>
      <vt:lpstr> УПРАВЛЯЮЩАЯ КОМПАНИЯ.  ДОГОВОР  УПРАВЛЕНИЯ. </vt:lpstr>
      <vt:lpstr> ОБЩИЕ СВЕДЕНИЯ </vt:lpstr>
      <vt:lpstr> УПРАВЛЕНИЕ  МКД  -  что  это  значит? </vt:lpstr>
      <vt:lpstr>ДЛЯ СВЕДЕНИЯ</vt:lpstr>
      <vt:lpstr> УПРАВЛЕНИЕ  МКД  -  что  это  значит? </vt:lpstr>
      <vt:lpstr> ОБЯЗАННОСТИ СОБСТВЕННИКОВ  ПО  УПРАВЛЕНИЮ  МКД</vt:lpstr>
      <vt:lpstr> СПОСОБЫ УПРАВЛЕНИЯ  МКД  </vt:lpstr>
      <vt:lpstr>ДЛЯ СВЕДЕНИЯ</vt:lpstr>
      <vt:lpstr> РЕАЛИЗАЦИЯ СПОСОБА УПРАВЛЕНИЯ  </vt:lpstr>
      <vt:lpstr> РЕАЛИЗАЦИЯ СПОСОБА УПРАВЛЕНИЯ  </vt:lpstr>
      <vt:lpstr>Слайд 11</vt:lpstr>
      <vt:lpstr> УПРАВЛЕНИЕ  УО </vt:lpstr>
      <vt:lpstr>   ПЛЮСЫ  УПРАВЛЕНИЯ  УО</vt:lpstr>
      <vt:lpstr>   ПЛЮСЫ  УПРАВЛЕНИЯ  УО</vt:lpstr>
      <vt:lpstr>ВАЖНО!</vt:lpstr>
      <vt:lpstr>   МИНУСЫ  УПРАВЛЕНИЯ  УО</vt:lpstr>
      <vt:lpstr>СУДЕБНАЯ  ПРАКТИКА</vt:lpstr>
      <vt:lpstr>СУДЕБНАЯ  ПРАКТИКА</vt:lpstr>
      <vt:lpstr>СУДЕБНАЯ  ПРАКТИКА</vt:lpstr>
      <vt:lpstr>   МИНУСЫ  УПРАВЛЕНИЯ  УО</vt:lpstr>
      <vt:lpstr>Слайд 21</vt:lpstr>
      <vt:lpstr>   ЛИЦЕНЗИРОВАНИЕ</vt:lpstr>
      <vt:lpstr>   ЛИЦЕНЗИРОВАНИЕ</vt:lpstr>
      <vt:lpstr>   ЛИЦЕНЗИРОВАНИЕ</vt:lpstr>
      <vt:lpstr>   ЛИЦЕНЗИРОВАНИЕ</vt:lpstr>
      <vt:lpstr>   КВАЛИФИКАЦИОННЫЙ АТТЕСТАТ</vt:lpstr>
      <vt:lpstr>   КВАЛИФИКАЦИОННЫЙ АТТЕСТАТ</vt:lpstr>
      <vt:lpstr>   РЕССТРЫ  ЛИЦЕНЗИЙ</vt:lpstr>
      <vt:lpstr>   РЕССТРЫ  ЛИЦЕНЗИЙ</vt:lpstr>
      <vt:lpstr>ВАЖНО!</vt:lpstr>
      <vt:lpstr>ВАЖНО!</vt:lpstr>
      <vt:lpstr>   РЕССТРЫ  ЛИЦЕНЗИЙ</vt:lpstr>
      <vt:lpstr>ДЛЯ СВЕДЕНИЯ</vt:lpstr>
      <vt:lpstr>   ОТВЕТСТВЕННОСТЬ</vt:lpstr>
      <vt:lpstr>    ЛИЦЕНЗИОННЫЙ КОНТРОЛЬ</vt:lpstr>
      <vt:lpstr>ВАЖНО!</vt:lpstr>
      <vt:lpstr>ВАЖНО!</vt:lpstr>
      <vt:lpstr>    ВАЖНО!</vt:lpstr>
      <vt:lpstr>    ГРУБЫЕ НАРУШЕНИЯ ЛИЦЕНЗИОННЫХ ТРЕБОВАНИЙ</vt:lpstr>
      <vt:lpstr>    ГРУБЫЕ НАРУШЕНИЯ ЛИЦЕНЗИОННЫХ ТРЕБОВАНИЙ</vt:lpstr>
      <vt:lpstr>    ГРУБЫЕ НАРУШЕНИЯ ЛИЦЕНЗИОННЫХ ТРЕБОВАНИЙ</vt:lpstr>
      <vt:lpstr>СУДЕБНАЯ  ПРАКТИКА</vt:lpstr>
      <vt:lpstr>СУДЕБНАЯ  ПРАКТИКА</vt:lpstr>
      <vt:lpstr>СУДЕБНАЯ  ПРАКТИКА</vt:lpstr>
      <vt:lpstr>ДЛЯ СВЕДЕНИЯ</vt:lpstr>
      <vt:lpstr>ДЛЯ СВЕДЕНИЯ</vt:lpstr>
      <vt:lpstr>    ОТВЕТСТВЕННОСТЬ</vt:lpstr>
      <vt:lpstr>Слайд 48</vt:lpstr>
      <vt:lpstr>   УПРАВЛЕНИЕ  УО</vt:lpstr>
      <vt:lpstr>   УПРАВЛЕНИЕ  УО</vt:lpstr>
      <vt:lpstr>   УПРАВЛЕНИЕ  УО</vt:lpstr>
      <vt:lpstr>ДЛЯ СВЕДЕНИЯ</vt:lpstr>
      <vt:lpstr>ДЛЯ СВЕДЕНИЯ</vt:lpstr>
      <vt:lpstr>   УПРАВЛЕНИЕ  УО</vt:lpstr>
      <vt:lpstr> УПРАВЛЕНИЕ  УО </vt:lpstr>
      <vt:lpstr> УПРАВЛЕНИЕ  УО </vt:lpstr>
      <vt:lpstr>Слайд 57</vt:lpstr>
      <vt:lpstr>ОБЩИЕ  СВЕДЕНИЯ</vt:lpstr>
      <vt:lpstr>ОТКРЫТЫЙ   КОНКУРС</vt:lpstr>
      <vt:lpstr>ВАЖНО!</vt:lpstr>
      <vt:lpstr>ВАЖНО!</vt:lpstr>
      <vt:lpstr>ОТКРЫТЫЙ   КОНКУРС</vt:lpstr>
      <vt:lpstr>ОБЩИЕ СВЕДЕНИЯ</vt:lpstr>
      <vt:lpstr>ОБЩИЕ СВЕДЕНИЯ</vt:lpstr>
      <vt:lpstr>   ДОГОВОР УПРАВЛЕНИЯ</vt:lpstr>
      <vt:lpstr>   ДОГОВОР УПРАВЛЕНИЯ</vt:lpstr>
      <vt:lpstr>ДЛЯ СВЕДЕНИЯ</vt:lpstr>
      <vt:lpstr>    СУЩЕСТВЕННЫЕ УСЛОВИЯ  ДОГОВОРА</vt:lpstr>
      <vt:lpstr>    СУЩЕСТВЕННЫЕ УСЛОВИЯ  ДОГОВОРА</vt:lpstr>
      <vt:lpstr>    СУЩЕСТВЕННЫЕ УСЛОВИЯ  ДОГОВОРА</vt:lpstr>
      <vt:lpstr>ВАЖНО!</vt:lpstr>
      <vt:lpstr>ВАЖНО!</vt:lpstr>
      <vt:lpstr>    ОСНОВНЫЕ РАЗДЕЛЫ ДОГОВОРА</vt:lpstr>
      <vt:lpstr>    ОСНОВНЫЕ РАЗДЕЛЫ ДОГОВОРА</vt:lpstr>
      <vt:lpstr>ВАЖНО!</vt:lpstr>
      <vt:lpstr>    СТОРОНЫ ДОГОВОРА</vt:lpstr>
      <vt:lpstr>ДЛЯ СВЕДЕНИЯ</vt:lpstr>
      <vt:lpstr>    СТОРОНЫ ДОГОВОРА</vt:lpstr>
      <vt:lpstr>    СТОРОНЫ ДОГОВОРА</vt:lpstr>
      <vt:lpstr>     ДОГОВОР  УПРАВЛЕНИЯ  И  ПРЕДСЕДАТЕЛЬ  СОВЕТА </vt:lpstr>
      <vt:lpstr>     ДОГОВОР  УПРАВЛЕНИЯ  И  ПРЕДСЕДАТЕЛЬ  СОВЕТА </vt:lpstr>
      <vt:lpstr>     ДОГОВОР  УПРАВЛЕНИЯ  И  ПРЕДСЕДАТЕЛЬ  СОВЕТА </vt:lpstr>
      <vt:lpstr>     ДОГОВОР  УПРАВЛЕНИЯ  И  ПРЕДСЕДАТЕЛЬ  СОВЕТА </vt:lpstr>
      <vt:lpstr>ДЛЯ СВЕДЕНИЯ</vt:lpstr>
      <vt:lpstr>ДЛЯ СВЕДЕНИЯ</vt:lpstr>
      <vt:lpstr>    ЦЕНА ДОГОВОРА  УПРАВЛЕНИЯ  </vt:lpstr>
      <vt:lpstr>    ПЛАТА  ЗА СОДЕРЖАНИЕ  </vt:lpstr>
      <vt:lpstr>    ПЛАТА  ЗА СОДЕРЖАНИЕ  </vt:lpstr>
      <vt:lpstr>    ПЛАТА  ЗА СОДЕРЖАНИЕ  </vt:lpstr>
      <vt:lpstr>ВАЖНО!</vt:lpstr>
      <vt:lpstr>    ОДНОСТОРОНЕЕ   ПОВЫШЕНИЕ ПЛАТЫ</vt:lpstr>
      <vt:lpstr>ДЛЯ СВЕДЕНИЯ</vt:lpstr>
      <vt:lpstr>ДЛЯ СВЕДЕНИЯ</vt:lpstr>
      <vt:lpstr>ДЛЯ СВЕДЕНИЯ</vt:lpstr>
      <vt:lpstr>      ПЕРЕЧЕНЬ  РАБОТ И УСЛУГ</vt:lpstr>
      <vt:lpstr>      ПЕРЕЧЕНЬ  РАБОТ И УСЛУГ</vt:lpstr>
      <vt:lpstr>ВАЖНО!</vt:lpstr>
      <vt:lpstr>      ПЕРЕЧЕНЬ  РАБОТ И УСЛУГ</vt:lpstr>
      <vt:lpstr>     ДОПОЛНИТЕЛЬНЫЕ  УСЛУГИ</vt:lpstr>
      <vt:lpstr>ВАЖНО!</vt:lpstr>
      <vt:lpstr>   ОБЯЗАННОСТИ   УО  по договору</vt:lpstr>
      <vt:lpstr>   ОБЯЗАННОСТИ   УО  по договору</vt:lpstr>
      <vt:lpstr>ВНИМАНИЕ!</vt:lpstr>
      <vt:lpstr>   ОБЯЗАННОСТИ   УО  по договору</vt:lpstr>
      <vt:lpstr>   ОБЯЗАННОСТИ   УО  по договору</vt:lpstr>
      <vt:lpstr>Слайд 106</vt:lpstr>
      <vt:lpstr>   СРОКИ  ОТВЕТА  УО НА  ОБРАЩЕНИЯ</vt:lpstr>
      <vt:lpstr>   СРОКИ  ОТВЕТА  УО НА  ОБРАЩЕНИЯ</vt:lpstr>
      <vt:lpstr>   СРОКИ  ОТВЕТА  УО НА  ОБРАЩЕНИЯ</vt:lpstr>
      <vt:lpstr>   СРОКИ  ОТВЕТА  УО НА  ОБРАЩЕНИЯ</vt:lpstr>
      <vt:lpstr>   СРОКИ  ОТВЕТА  УО НА  ОБРАЩЕНИЯ</vt:lpstr>
      <vt:lpstr>Слайд 112</vt:lpstr>
      <vt:lpstr>ДОКУМЕНТЫ, КОТОРЫЕ УО  ДОЛЖНА ПОКАЗЫВАТЬ</vt:lpstr>
      <vt:lpstr>ДОКУМЕНТЫ, КОТОРЫЕ УО  ДОЛЖНА ПОКАЗЫВАТЬ</vt:lpstr>
      <vt:lpstr>ДОКУМЕНТЫ, КОТОРЫЕ УО  ДОЛЖНА ПОКАЗЫВАТЬ</vt:lpstr>
      <vt:lpstr>ДОКУМЕНТЫ,  КОТОРЫЕ  УО  НЕ  ОБЯЗАНА  ПОКАЗЫВАТЬ</vt:lpstr>
      <vt:lpstr>ДОКУМЕНТЫ,  КОТОРЫЕ  УО  НЕ  ОБЯЗАНА  ПОКАЗЫВАТЬ</vt:lpstr>
      <vt:lpstr>ДОКУМЕНТЫ, КОТОРЫЕ УО  НЕ  ОБЯЗАНА ПОКАЗЫВАТЬ</vt:lpstr>
      <vt:lpstr>ДОКУМЕНТЫ, КОТОРЫЕ УО  НЕ  ОБЯЗАНА ПОКАЗЫВАТЬ</vt:lpstr>
      <vt:lpstr>ДОКУМЕНТЫ, КОТОРЫЕ УО  НЕ  ОБЯЗАНА ПОКАЗЫВАТЬ</vt:lpstr>
      <vt:lpstr>      ПРАВА  УО по договору</vt:lpstr>
      <vt:lpstr>      ПРАВА  УО по договору</vt:lpstr>
      <vt:lpstr>      ПРАВА  УО по договору</vt:lpstr>
      <vt:lpstr>      ПРАВА  УО по договору</vt:lpstr>
      <vt:lpstr>   ОБЯЗАННОСТИ  СОБСТВЕННИКОВ</vt:lpstr>
      <vt:lpstr>   ОБЯЗАННОСТИ  СОБСТВЕННИКОВ</vt:lpstr>
      <vt:lpstr>   ОБЯЗАННОСТИ  СОБСТВЕННИКОВ</vt:lpstr>
      <vt:lpstr>   ПРАВА СОБСТВЕННИКОВ</vt:lpstr>
      <vt:lpstr>   ПРАВА СОБСТВЕННИКОВ</vt:lpstr>
      <vt:lpstr>   ПРАВА СОБСТВЕННИКОВ</vt:lpstr>
      <vt:lpstr>   ПРАВА СОБСТВЕННИКОВ</vt:lpstr>
      <vt:lpstr>   ПРАВА СОБСТВЕННИКОВ</vt:lpstr>
      <vt:lpstr>   КОНТРОЛЬ СОБСТВЕННИКОВ</vt:lpstr>
      <vt:lpstr>   КОНТРОЛЬ СОБСТВЕННИКОВ</vt:lpstr>
      <vt:lpstr>    ОТВЕТСТВЕННОСТЬ ИСПОЛНИТЕЛЯ</vt:lpstr>
      <vt:lpstr>    ОТВЕТСТВЕННОСТЬ ИСПОЛНИТЕЛЯ</vt:lpstr>
      <vt:lpstr>    ОТВЕТСТВЕННОСТЬ ПОТРЕБИТЕЛЯ</vt:lpstr>
      <vt:lpstr>    СРОК  ДОГОВОРА</vt:lpstr>
      <vt:lpstr>    ПРОЛОНГАЦИЯ  ДОГОВОРА</vt:lpstr>
      <vt:lpstr>    ПРОЛОНГАЦИЯ  ДОГОВОРА</vt:lpstr>
      <vt:lpstr>    ИЗМЕНЕНИЕ  УСЛОВИЙ  ДОГОВОРА</vt:lpstr>
      <vt:lpstr>    ИЗМЕНЕНИЕ УСЛОВИЙ  ДОГОВОРА</vt:lpstr>
      <vt:lpstr>    РАЗНОГЛАСИЯ  ПРИ  ЗАКЛЮЧЕНИИ  ДУ</vt:lpstr>
      <vt:lpstr>    РАСТОРЖЕНИЕ ДОГОВОРА</vt:lpstr>
      <vt:lpstr>    РАСТОРЖЕНИЕ ДОГОВОРА</vt:lpstr>
      <vt:lpstr>    РАСТОРЖЕНИЕ ДОГОВОРА</vt:lpstr>
      <vt:lpstr>    РАСТОРЖЕНИЕ ДОГОВОРА</vt:lpstr>
      <vt:lpstr>ДЛЯ СВЕДЕНИЯ</vt:lpstr>
      <vt:lpstr>ВАЖНО!</vt:lpstr>
      <vt:lpstr>ВАЖНО!</vt:lpstr>
      <vt:lpstr>ВАЖНО!</vt:lpstr>
      <vt:lpstr>ПРИЛОЖЕНИЯ К ДУ (рекомендуемые)</vt:lpstr>
      <vt:lpstr>ПРИЛОЖЕНИЯ К ДУ (рекомендуемые)</vt:lpstr>
      <vt:lpstr>ПРИЛОЖЕНИЯ К ДУ (рекомендуемые)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JJJ</cp:lastModifiedBy>
  <cp:revision>1009</cp:revision>
  <cp:lastPrinted>2018-07-03T07:43:48Z</cp:lastPrinted>
  <dcterms:created xsi:type="dcterms:W3CDTF">2015-10-22T11:53:11Z</dcterms:created>
  <dcterms:modified xsi:type="dcterms:W3CDTF">2022-06-27T16:17:20Z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882431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