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113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129.xml" ContentType="application/vnd.openxmlformats-officedocument.presentationml.slide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136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32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s/slide119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117.xml" ContentType="application/vnd.openxmlformats-officedocument.presentationml.slide+xml"/>
  <Override PartName="/ppt/slides/slide126.xml" ContentType="application/vnd.openxmlformats-officedocument.presentationml.slide+xml"/>
  <Override PartName="/ppt/slides/slide12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slides/slide115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2" r:id="rId1"/>
  </p:sldMasterIdLst>
  <p:notesMasterIdLst>
    <p:notesMasterId r:id="rId138"/>
  </p:notesMasterIdLst>
  <p:sldIdLst>
    <p:sldId id="611" r:id="rId2"/>
    <p:sldId id="679" r:id="rId3"/>
    <p:sldId id="460" r:id="rId4"/>
    <p:sldId id="461" r:id="rId5"/>
    <p:sldId id="467" r:id="rId6"/>
    <p:sldId id="468" r:id="rId7"/>
    <p:sldId id="466" r:id="rId8"/>
    <p:sldId id="472" r:id="rId9"/>
    <p:sldId id="469" r:id="rId10"/>
    <p:sldId id="465" r:id="rId11"/>
    <p:sldId id="473" r:id="rId12"/>
    <p:sldId id="471" r:id="rId13"/>
    <p:sldId id="474" r:id="rId14"/>
    <p:sldId id="470" r:id="rId15"/>
    <p:sldId id="462" r:id="rId16"/>
    <p:sldId id="464" r:id="rId17"/>
    <p:sldId id="463" r:id="rId18"/>
    <p:sldId id="481" r:id="rId19"/>
    <p:sldId id="482" r:id="rId20"/>
    <p:sldId id="483" r:id="rId21"/>
    <p:sldId id="480" r:id="rId22"/>
    <p:sldId id="484" r:id="rId23"/>
    <p:sldId id="479" r:id="rId24"/>
    <p:sldId id="485" r:id="rId25"/>
    <p:sldId id="486" r:id="rId26"/>
    <p:sldId id="478" r:id="rId27"/>
    <p:sldId id="487" r:id="rId28"/>
    <p:sldId id="491" r:id="rId29"/>
    <p:sldId id="490" r:id="rId30"/>
    <p:sldId id="489" r:id="rId31"/>
    <p:sldId id="691" r:id="rId32"/>
    <p:sldId id="526" r:id="rId33"/>
    <p:sldId id="488" r:id="rId34"/>
    <p:sldId id="493" r:id="rId35"/>
    <p:sldId id="497" r:id="rId36"/>
    <p:sldId id="496" r:id="rId37"/>
    <p:sldId id="495" r:id="rId38"/>
    <p:sldId id="529" r:id="rId39"/>
    <p:sldId id="450" r:id="rId40"/>
    <p:sldId id="501" r:id="rId41"/>
    <p:sldId id="451" r:id="rId42"/>
    <p:sldId id="452" r:id="rId43"/>
    <p:sldId id="453" r:id="rId44"/>
    <p:sldId id="515" r:id="rId45"/>
    <p:sldId id="454" r:id="rId46"/>
    <p:sldId id="504" r:id="rId47"/>
    <p:sldId id="506" r:id="rId48"/>
    <p:sldId id="503" r:id="rId49"/>
    <p:sldId id="511" r:id="rId50"/>
    <p:sldId id="510" r:id="rId51"/>
    <p:sldId id="509" r:id="rId52"/>
    <p:sldId id="513" r:id="rId53"/>
    <p:sldId id="514" r:id="rId54"/>
    <p:sldId id="508" r:id="rId55"/>
    <p:sldId id="519" r:id="rId56"/>
    <p:sldId id="531" r:id="rId57"/>
    <p:sldId id="518" r:id="rId58"/>
    <p:sldId id="517" r:id="rId59"/>
    <p:sldId id="516" r:id="rId60"/>
    <p:sldId id="521" r:id="rId61"/>
    <p:sldId id="522" r:id="rId62"/>
    <p:sldId id="523" r:id="rId63"/>
    <p:sldId id="520" r:id="rId64"/>
    <p:sldId id="542" r:id="rId65"/>
    <p:sldId id="541" r:id="rId66"/>
    <p:sldId id="543" r:id="rId67"/>
    <p:sldId id="540" r:id="rId68"/>
    <p:sldId id="544" r:id="rId69"/>
    <p:sldId id="547" r:id="rId70"/>
    <p:sldId id="548" r:id="rId71"/>
    <p:sldId id="546" r:id="rId72"/>
    <p:sldId id="549" r:id="rId73"/>
    <p:sldId id="360" r:id="rId74"/>
    <p:sldId id="643" r:id="rId75"/>
    <p:sldId id="649" r:id="rId76"/>
    <p:sldId id="650" r:id="rId77"/>
    <p:sldId id="648" r:id="rId78"/>
    <p:sldId id="647" r:id="rId79"/>
    <p:sldId id="646" r:id="rId80"/>
    <p:sldId id="651" r:id="rId81"/>
    <p:sldId id="653" r:id="rId82"/>
    <p:sldId id="652" r:id="rId83"/>
    <p:sldId id="645" r:id="rId84"/>
    <p:sldId id="657" r:id="rId85"/>
    <p:sldId id="658" r:id="rId86"/>
    <p:sldId id="654" r:id="rId87"/>
    <p:sldId id="659" r:id="rId88"/>
    <p:sldId id="661" r:id="rId89"/>
    <p:sldId id="660" r:id="rId90"/>
    <p:sldId id="656" r:id="rId91"/>
    <p:sldId id="662" r:id="rId92"/>
    <p:sldId id="665" r:id="rId93"/>
    <p:sldId id="357" r:id="rId94"/>
    <p:sldId id="666" r:id="rId95"/>
    <p:sldId id="358" r:id="rId96"/>
    <p:sldId id="359" r:id="rId97"/>
    <p:sldId id="669" r:id="rId98"/>
    <p:sldId id="670" r:id="rId99"/>
    <p:sldId id="335" r:id="rId100"/>
    <p:sldId id="336" r:id="rId101"/>
    <p:sldId id="337" r:id="rId102"/>
    <p:sldId id="351" r:id="rId103"/>
    <p:sldId id="339" r:id="rId104"/>
    <p:sldId id="340" r:id="rId105"/>
    <p:sldId id="341" r:id="rId106"/>
    <p:sldId id="342" r:id="rId107"/>
    <p:sldId id="343" r:id="rId108"/>
    <p:sldId id="344" r:id="rId109"/>
    <p:sldId id="345" r:id="rId110"/>
    <p:sldId id="346" r:id="rId111"/>
    <p:sldId id="347" r:id="rId112"/>
    <p:sldId id="348" r:id="rId113"/>
    <p:sldId id="349" r:id="rId114"/>
    <p:sldId id="350" r:id="rId115"/>
    <p:sldId id="671" r:id="rId116"/>
    <p:sldId id="628" r:id="rId117"/>
    <p:sldId id="629" r:id="rId118"/>
    <p:sldId id="674" r:id="rId119"/>
    <p:sldId id="673" r:id="rId120"/>
    <p:sldId id="677" r:id="rId121"/>
    <p:sldId id="676" r:id="rId122"/>
    <p:sldId id="678" r:id="rId123"/>
    <p:sldId id="675" r:id="rId124"/>
    <p:sldId id="672" r:id="rId125"/>
    <p:sldId id="680" r:id="rId126"/>
    <p:sldId id="630" r:id="rId127"/>
    <p:sldId id="681" r:id="rId128"/>
    <p:sldId id="684" r:id="rId129"/>
    <p:sldId id="683" r:id="rId130"/>
    <p:sldId id="685" r:id="rId131"/>
    <p:sldId id="682" r:id="rId132"/>
    <p:sldId id="687" r:id="rId133"/>
    <p:sldId id="688" r:id="rId134"/>
    <p:sldId id="689" r:id="rId135"/>
    <p:sldId id="690" r:id="rId136"/>
    <p:sldId id="308" r:id="rId13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660033"/>
    <a:srgbClr val="FF3300"/>
    <a:srgbClr val="660066"/>
    <a:srgbClr val="800000"/>
    <a:srgbClr val="3C452F"/>
    <a:srgbClr val="1E128C"/>
    <a:srgbClr val="546242"/>
    <a:srgbClr val="303725"/>
    <a:srgbClr val="95498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69" autoAdjust="0"/>
    <p:restoredTop sz="94620" autoAdjust="0"/>
  </p:normalViewPr>
  <p:slideViewPr>
    <p:cSldViewPr>
      <p:cViewPr varScale="1">
        <p:scale>
          <a:sx n="96" d="100"/>
          <a:sy n="96" d="100"/>
        </p:scale>
        <p:origin x="-107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4D534-30A0-476A-84AE-59D471182C36}" type="datetimeFigureOut">
              <a:rPr lang="ru-RU" smtClean="0"/>
              <a:pPr/>
              <a:t>28.06.2022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D5015F-10A5-40CE-B85E-4D641F4AD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6212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E843-1827-4D2A-BC47-8C197CF55CDD}" type="datetime1">
              <a:rPr lang="ru-RU" smtClean="0"/>
              <a:pPr/>
              <a:t>28.06.2022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6820-8E64-4678-AABE-9878E677D0D6}" type="datetime1">
              <a:rPr lang="ru-RU" smtClean="0"/>
              <a:pPr/>
              <a:t>28.06.2022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1E51-066E-451A-8D10-CCFF64EB281D}" type="datetime1">
              <a:rPr lang="ru-RU" smtClean="0"/>
              <a:pPr/>
              <a:t>28.06.2022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79F4A0F-8C45-4D58-BD0C-345638686DBD}" type="datetime1">
              <a:rPr lang="ru-RU" smtClean="0"/>
              <a:pPr/>
              <a:t>28.06.2022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08E2-CD29-4519-BEB0-4A75382BDCAC}" type="datetime1">
              <a:rPr lang="ru-RU" smtClean="0"/>
              <a:pPr/>
              <a:t>28.06.2022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BAFE5-5B3C-4C6B-AA60-FF62CF53EA51}" type="datetime1">
              <a:rPr lang="ru-RU" smtClean="0"/>
              <a:pPr/>
              <a:t>28.06.2022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793CB-9A46-4F62-88B9-B56AC1D8869B}" type="datetime1">
              <a:rPr lang="ru-RU" smtClean="0"/>
              <a:pPr/>
              <a:t>28.06.2022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39C4-C683-49D3-A0B7-27E7B554B816}" type="datetime1">
              <a:rPr lang="ru-RU" smtClean="0"/>
              <a:pPr/>
              <a:t>28.06.2022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CC9A-A3DB-4277-8DDD-E720DD49F95D}" type="datetime1">
              <a:rPr lang="ru-RU" smtClean="0"/>
              <a:pPr/>
              <a:t>28.06.2022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4ACF432-EA67-44CB-A90D-DEBC0FE7567E}" type="datetime1">
              <a:rPr lang="ru-RU" smtClean="0"/>
              <a:pPr/>
              <a:t>28.06.2022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AEC10-06E4-4E5C-973C-84A80D2C060D}" type="datetime1">
              <a:rPr lang="ru-RU" smtClean="0"/>
              <a:pPr/>
              <a:t>28.06.2022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BF541A1-0F38-4F2C-ACDA-ABAAC42B4696}" type="datetime1">
              <a:rPr lang="ru-RU" smtClean="0"/>
              <a:pPr/>
              <a:t>28.06.2022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2976" y="5643578"/>
            <a:ext cx="7227511" cy="10006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Фролова Ольга Евгеньевна,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«Дистанционная   школа  ЖКХ» </a:t>
            </a:r>
          </a:p>
          <a:p>
            <a:pPr algn="ctr"/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736"/>
            <a:ext cx="8572560" cy="3500462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2400"/>
              </a:spcAft>
            </a:pPr>
            <a:r>
              <a:rPr lang="ru-RU" sz="5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/>
            </a:r>
            <a:br>
              <a:rPr lang="ru-RU" sz="5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ru-RU" sz="5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/>
            </a:r>
            <a:br>
              <a:rPr lang="ru-RU" sz="5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ru-RU" sz="6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УПРАВЛЯЮЩАЯ</a:t>
            </a:r>
            <a:br>
              <a:rPr lang="ru-RU" sz="6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ru-RU" sz="6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КОМПАНИЯ.</a:t>
            </a:r>
            <a:r>
              <a:rPr lang="ru-RU" sz="5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/>
            </a:r>
            <a:br>
              <a:rPr lang="ru-RU" sz="5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ru-RU" sz="4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УО и СОВЕТ МКД.</a:t>
            </a:r>
            <a:br>
              <a:rPr lang="ru-RU" sz="4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АКТУАЛИЗАЦИЯ ДУ.</a:t>
            </a:r>
            <a:endParaRPr lang="ru-RU" sz="44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>
          <a:xfrm>
            <a:off x="8410575" y="7215214"/>
            <a:ext cx="609600" cy="71437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1854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85786" y="1928802"/>
            <a:ext cx="7901014" cy="47149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В перечне работ и услуг должна быть указана их периодичность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1200"/>
              </a:spcAft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Тщательно проверьте правильность разграничения Вашего имущества и ОИ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дата договора. 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Датой заключения договора считается  дата, с которой УО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начинает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 управлять МКД. </a:t>
            </a: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АНАЛИЗИРУЕМ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ДЕЙСТВУЮЩИЙ  ДУ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71472" y="1785926"/>
            <a:ext cx="8086724" cy="43100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СОБСТВЕННИКИ НЕ ГОТОВЫ УВЕЛИЧИВАТЬ РАЗМЕР ПЛАТЫ ЗА СОДЕРЖАНИЕ. 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Причины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снижение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доходов;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ненадлежащее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содержание ОИ со сторону УК;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нежелание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собственников участвовать в ОСС и принимать решения по вопросам управления МКД.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Собственники могут проголосовать за повышение платы  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без решения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ОСС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ежегодная индексация. </a:t>
            </a: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100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ИНДЕКСАЦИЯ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ПЛАТЫ  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928662" y="1785926"/>
            <a:ext cx="7758138" cy="43100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ПОЗИЦИЯ МИНСТРОЯ РОССИИ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Aft>
                <a:spcPts val="6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(Письмо от 26.12.2018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№ 51876-ОО/04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В договоре управления может быть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предусмотрена</a:t>
            </a:r>
          </a:p>
          <a:p>
            <a:pPr>
              <a:spcAft>
                <a:spcPts val="6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индексация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размера платы за содержание и ремонт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жилого помещения, в таком случае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повторное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принятие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решения ОСС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не требуется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так как такая индексация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устанавливается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соглашением сторон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а 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не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односторонним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волеизъявлением управляющей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организации.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101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ИНДЕКСАЦИЯ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ПЛАТЫ  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102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572296" cy="120489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 ФОРМУЛИРОВКИ В ДУ</a:t>
            </a:r>
            <a:r>
              <a:rPr lang="ru-RU" sz="32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Материал из Справочной системы «Управление многоквартирным домом»  </a:t>
            </a:r>
            <a:r>
              <a:rPr lang="ru-RU" sz="18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https://vip.1umd.ru</a:t>
            </a:r>
            <a:endParaRPr lang="ru-RU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Содержимое 6" descr="C:\Users\JJJ\Desktop\ВЕБИНАРЫ 12.04.2022\ДОГОВОР УПРАВЛЕНИЯ\29.04.2022\Без названия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643050"/>
            <a:ext cx="6225918" cy="4976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7863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ВЫВОДЫ СУДОВ: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1. К 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существенным условиям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 ДУ относятся порядок определения цены договора, размера платы за содержание и ремонт жилого помещения и размера платы за коммунальные услуги, а также порядок внесения такой платы (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п. 3 ч. 3 ст. 162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ЖК РФ).</a:t>
            </a:r>
          </a:p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2. Размер платы за содержание и ремонт жилого помещения для собственников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не ограничивается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предельными индексами, т.к. такая плата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не является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регулируемой, а решения об установлении такой платы на ОСС или органами управления ТСЖ.</a:t>
            </a:r>
          </a:p>
          <a:p>
            <a:pPr>
              <a:buNone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152400"/>
            <a:ext cx="6829444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СУДЕБНАЯ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ПРАКТИКА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Рисунок 4" descr="C:\Users\JJJ\Desktop\МОИ ПАПКИ 02.01.2021\КАРТИНКИ - ЖКХ\СУД\kisspng-judge-gavel-clip-art-judgment-5aea0f9485f875.91449870152528885254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28"/>
            <a:ext cx="154131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214842"/>
          </a:xfrm>
        </p:spPr>
        <p:txBody>
          <a:bodyPr>
            <a:no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3. Фиксированная стоимость размера платы за содержание  и ремонт жилого помещения указывается в  договоре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только на момент его заключения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4. Наличие в договоре условия, предоставляющего УО право        на увеличение размера платы за содержание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(индексация)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можно рассматривать как обстоятельство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свидетельствующее о принятии ОСС решения об установлении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порядка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изменения ранее определённого размера такой платы. </a:t>
            </a:r>
          </a:p>
          <a:p>
            <a:pPr>
              <a:spcAft>
                <a:spcPts val="600"/>
              </a:spcAft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104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152400"/>
            <a:ext cx="6829444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СУДЕБНАЯ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ПРАКТИКА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Рисунок 4" descr="C:\Users\JJJ\Desktop\МОИ ПАПКИ 02.01.2021\КАРТИНКИ - ЖКХ\СУД\kisspng-judge-gavel-clip-art-judgment-5aea0f9485f875.91449870152528885254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28"/>
            <a:ext cx="154131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357718"/>
          </a:xfrm>
        </p:spPr>
        <p:txBody>
          <a:bodyPr>
            <a:no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Таким образом, при наличии в  ДУ положения об индексации платы  принятие общим собранием ежегодных 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решений об изменении такой платы не требуется.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5. Условие  ДУ об изменении размера платы за содержание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допустимо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когда для  этого принимаются во внимание данные, 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опубликованные в открытых источниках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и такие данные 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не зависят от усмотрения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  УО;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6. Действующее законодательство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не содержит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запрета на изменение размера платы путём индексации.</a:t>
            </a:r>
          </a:p>
          <a:p>
            <a:pPr>
              <a:spcAft>
                <a:spcPts val="1800"/>
              </a:spcAft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105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152400"/>
            <a:ext cx="6829444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СУДЕБНАЯ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ПРАКТИКА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Рисунок 4" descr="C:\Users\JJJ\Desktop\МОИ ПАПКИ 02.01.2021\КАРТИНКИ - ЖКХ\СУД\kisspng-judge-gavel-clip-art-judgment-5aea0f9485f875.91449870152528885254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28"/>
            <a:ext cx="154131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429156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1. Определение Верховного Суда РФ от 29.10.2019 </a:t>
            </a:r>
            <a:r>
              <a:rPr lang="ru-RU" sz="24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№ 309-ЭС19-17067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по делу </a:t>
            </a:r>
            <a:r>
              <a:rPr lang="ru-RU" sz="24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№ А47-2562/2018.</a:t>
            </a:r>
            <a:endParaRPr lang="ru-RU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УО опротестовала предписание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госжилнадзора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в части возложения обязанности произвести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перерасчет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платы за содержание жилого помещения. </a:t>
            </a:r>
          </a:p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Предписание ГЖИ признано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недействительным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ГЖИ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не согласилась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с решениями судов и обратилась в Верховный суд.</a:t>
            </a:r>
          </a:p>
          <a:p>
            <a:pPr>
              <a:spcAft>
                <a:spcPts val="1800"/>
              </a:spcAft>
              <a:buNone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None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106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152400"/>
            <a:ext cx="6829444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СУДЕБНАЯ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ПРАКТИКА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Рисунок 4" descr="C:\Users\JJJ\Desktop\МОИ ПАПКИ 02.01.2021\КАРТИНКИ - ЖКХ\СУД\kisspng-judge-gavel-clip-art-judgment-5aea0f9485f875.91449870152528885254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28"/>
            <a:ext cx="154131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71490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В передаче дела в СК по экономическим спорам ВС РФ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отказано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так как: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содержание договора управления позволяет определить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конкретный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механизм подлежащей применению индексации платы;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указанная в договоре формулировка порядка определения платы является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конкретной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содержит указания на конкретный механизм индексации;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приведен нормативный акт, в соответствии с которым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возможна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такая индексация;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порядок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применения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индексации в договоре установлен.</a:t>
            </a:r>
          </a:p>
          <a:p>
            <a:pPr>
              <a:spcAft>
                <a:spcPts val="1200"/>
              </a:spcAft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107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152400"/>
            <a:ext cx="6829444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СУДЕБНАЯ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ПРАКТИКА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Рисунок 4" descr="C:\Users\JJJ\Desktop\МОИ ПАПКИ 02.01.2021\КАРТИНКИ - ЖКХ\СУД\kisspng-judge-gavel-clip-art-judgment-5aea0f9485f875.91449870152528885254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28"/>
            <a:ext cx="154131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429156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2. Определение Верховного Суда РФ от 16.11.2020 </a:t>
            </a:r>
            <a:r>
              <a:rPr lang="ru-RU" sz="24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№ 308-ЭС20-17459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по делу </a:t>
            </a:r>
            <a:r>
              <a:rPr lang="ru-RU" sz="24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№ А32-39246/2019.</a:t>
            </a:r>
            <a:endParaRPr lang="ru-RU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None/>
            </a:pP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О пересмотре в кассационном порядке судебных актов по делу о признании недействительным предписания жилищной инспекции.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Решение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В передаче дела в СК по экономическим спорам ВС РФ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отказано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Предписание о перерасчете платы за содержание вынесено законно.</a:t>
            </a:r>
          </a:p>
          <a:p>
            <a:pPr>
              <a:buNone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108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152400"/>
            <a:ext cx="6829444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СУДЕБНАЯ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ПРАКТИКА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Рисунок 4" descr="C:\Users\JJJ\Desktop\МОИ ПАПКИ 02.01.2021\КАРТИНКИ - ЖКХ\СУД\kisspng-judge-gavel-clip-art-judgment-5aea0f9485f875.91449870152528885254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28"/>
            <a:ext cx="154131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1785926"/>
            <a:ext cx="8015286" cy="4572032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  ДУ имеется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условие о ежегодной индексации платы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за содержание в соответствии с </a:t>
            </a:r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прогнозными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показателями инфляции, но: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не предусмотрен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конкретный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механизм индексации;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не указано, применительно к уровню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какого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потребительского товара (услуги) должна быть учтена инфляция;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не обозначен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тариф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к которому должна быть применена инфляция;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не установлены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основания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применения уровня инфляции,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период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применения конкретных показателей и значений;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не названы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конкретные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органы, утверждающие такие значения.</a:t>
            </a:r>
          </a:p>
          <a:p>
            <a:endParaRPr lang="ru-RU" sz="2400" dirty="0" smtClean="0"/>
          </a:p>
          <a:p>
            <a:pPr>
              <a:buNone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109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152400"/>
            <a:ext cx="6829444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СУДЕБНАЯ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ПРАКТИКА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Рисунок 4" descr="C:\Users\JJJ\Desktop\МОИ ПАПКИ 02.01.2021\КАРТИНКИ - ЖКХ\СУД\kisspng-judge-gavel-clip-art-judgment-5aea0f9485f875.91449870152528885254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28"/>
            <a:ext cx="154131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785926"/>
            <a:ext cx="8115328" cy="4857784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Есть дата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подписания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ДУ и дата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начала управления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МКД. 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УО приступает к управлению домом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 момента внесения данных о доме в реестр лицензий. 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Но, чтобы ГЖИ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внесла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дом в реестр лицензий выбранной УО, надо: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утвердить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проект ДУ на общем собрании;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подписать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его собственниками, обладающими не менее 50% голосов. </a:t>
            </a: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84770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ДЛЯ СВЕДЕНИЯ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85786" y="2000240"/>
            <a:ext cx="7901014" cy="421484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Предусмотренный договором порядок индексации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с учетом указанной в договоре формулировки </a:t>
            </a:r>
          </a:p>
          <a:p>
            <a:pPr>
              <a:spcAft>
                <a:spcPts val="6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позволяет сделать вывод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о том, что собственники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помещений МКД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приняли решение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позволяющее 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Обществу устанавливать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конкретный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размер платы 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за содержание помещения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(в размере 16 рублей 98 копеек)</a:t>
            </a:r>
          </a:p>
          <a:p>
            <a:pPr>
              <a:spcAft>
                <a:spcPts val="6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без его утверждения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на ОСС.</a:t>
            </a:r>
          </a:p>
          <a:p>
            <a:endParaRPr lang="ru-RU" sz="2400" dirty="0" smtClean="0"/>
          </a:p>
          <a:p>
            <a:pPr>
              <a:buNone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110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152400"/>
            <a:ext cx="6829444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СУДЕБНАЯ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ПРАКТИКА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Рисунок 4" descr="C:\Users\JJJ\Desktop\МОИ ПАПКИ 02.01.2021\КАРТИНКИ - ЖКХ\СУД\kisspng-judge-gavel-clip-art-judgment-5aea0f9485f875.91449870152528885254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28"/>
            <a:ext cx="154131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42915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3. Постановление Арбитражного суда Поволжского округа от 09.07.2020 </a:t>
            </a:r>
            <a:r>
              <a:rPr lang="ru-RU" sz="22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№ Ф06-62865/2020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по делу </a:t>
            </a:r>
            <a:r>
              <a:rPr lang="ru-RU" sz="22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№ А55-29657/2019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Определение ВС РФ от 13.11.2020 </a:t>
            </a:r>
            <a:r>
              <a:rPr lang="ru-RU" sz="22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№ 306-ЭС20-17457.</a:t>
            </a:r>
            <a:endParaRPr lang="ru-RU" sz="22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1) Существуют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различия в понятиях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размер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платы за коммунальные услуги» и «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порядок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определения цены». 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Исполнение договора оплачивается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 цене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установленной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соглашением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сторон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ст. ст. 424, 783, 709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ГК РФ).</a:t>
            </a:r>
          </a:p>
          <a:p>
            <a:pPr>
              <a:buNone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111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152400"/>
            <a:ext cx="6829444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СУДЕБНАЯ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ПРАКТИКА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Рисунок 4" descr="C:\Users\JJJ\Desktop\МОИ ПАПКИ 02.01.2021\КАРТИНКИ - ЖКХ\СУД\kisspng-judge-gavel-clip-art-judgment-5aea0f9485f875.91449870152528885254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28"/>
            <a:ext cx="154131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14348" y="1928802"/>
            <a:ext cx="7972452" cy="428628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2) Цена в договоре может быть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фиксированной или устанавливаться по расчётной формуле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Собственники помещений в МКД или правление ТСЖ, если это предусмотрено Уставом,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вправе установить порядок определения цены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одним из способов, например, путём применения расчётной формулы с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учётом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коэффициента инфляции.</a:t>
            </a:r>
          </a:p>
          <a:p>
            <a:pPr>
              <a:spcAft>
                <a:spcPts val="600"/>
              </a:spcAft>
              <a:buNone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112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152400"/>
            <a:ext cx="6829444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СУДЕБНАЯ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ПРАКТИКА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Рисунок 4" descr="C:\Users\JJJ\Desktop\МОИ ПАПКИ 02.01.2021\КАРТИНКИ - ЖКХ\СУД\kisspng-judge-gavel-clip-art-judgment-5aea0f9485f875.91449870152528885254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28"/>
            <a:ext cx="154131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785926"/>
            <a:ext cx="8186766" cy="4429156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3) Включение в  ДУ условия о ежегодной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индексации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платы</a:t>
            </a:r>
          </a:p>
          <a:p>
            <a:pPr>
              <a:spcBef>
                <a:spcPts val="1000"/>
              </a:spcBef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за содержание и ремонт жилого помещения, на величину </a:t>
            </a:r>
          </a:p>
          <a:p>
            <a:pPr>
              <a:spcBef>
                <a:spcPts val="1000"/>
              </a:spcBef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более индекса потребительских цен за прошедший</a:t>
            </a:r>
          </a:p>
          <a:p>
            <a:pPr>
              <a:spcBef>
                <a:spcPts val="1000"/>
              </a:spcBef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год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установленного Госкомстатом РФ, если собственники</a:t>
            </a:r>
          </a:p>
          <a:p>
            <a:pPr>
              <a:spcBef>
                <a:spcPts val="1000"/>
              </a:spcBef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утвердили такой порядок,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является нарушением </a:t>
            </a:r>
          </a:p>
          <a:p>
            <a:pPr>
              <a:spcBef>
                <a:spcPts val="1000"/>
              </a:spcBef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закона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поскольку волеизъявление собственников на этот</a:t>
            </a:r>
          </a:p>
          <a:p>
            <a:pPr>
              <a:spcBef>
                <a:spcPts val="1000"/>
              </a:spcBef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счет является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реализацией права стороны по договору </a:t>
            </a:r>
          </a:p>
          <a:p>
            <a:pPr>
              <a:spcBef>
                <a:spcPts val="1000"/>
              </a:spcBef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изменение цены.</a:t>
            </a: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57356" y="152400"/>
            <a:ext cx="6829444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СУДЕБНАЯ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ПРАКТИКА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Рисунок 4" descr="C:\Users\JJJ\Desktop\МОИ ПАПКИ 02.01.2021\КАРТИНКИ - ЖКХ\СУД\kisspng-judge-gavel-clip-art-judgment-5aea0f9485f875.91449870152528885254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85728"/>
            <a:ext cx="154131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785926"/>
            <a:ext cx="8286808" cy="45720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1) Размер платы за КР на СОИ зависит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только об их объема и тарифов на КУ.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Она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не подлежит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индексации.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2) В договорах управления между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ТСЖ и УК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индексация платы на содержание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применяется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редко,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так как в этом случае действует принципиально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иной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механизм установления и изменения размера указанной платы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решение принимает орган управления ТСЖ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а не ОСС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None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114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84770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>ДЛЯ СВЕДЕНИЯ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785926"/>
            <a:ext cx="8286808" cy="45720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1) Размер платы за КР на СОИ зависит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только об их объема и тарифов на КУ.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Она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не подлежит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индексации.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2) В  ДУ между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ТСЖ и УК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индексация платы на содержание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применяется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редко,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так как в этом случае действует принципиально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иной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механизм установления и изменения размера указанной платы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решение принимает орган управления ТСЖ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а не ОСС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3) Пример формулировки об индексации в ДУ.</a:t>
            </a:r>
          </a:p>
          <a:p>
            <a:pPr>
              <a:buNone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115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84770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>ДЛЯ СВЕДЕНИЯ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116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СВЕДЕНИЯ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Содержимое 4" descr="C:\Users\JJJ\Desktop\ВЕБИНАРЫ 12.04.2022\ДОГОВОР УПРАВЛЕНИЯ\29.04.2022\Без названия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500174"/>
            <a:ext cx="6357982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785926"/>
            <a:ext cx="8115328" cy="485778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Домовые (поквартирные) книги (форма 11), поквартирные карточки (форма 10), карточки регистрации (форма 9)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отменили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приказ ФМС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от 11.09.2012 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№ 288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утратил силу.</a:t>
            </a:r>
          </a:p>
          <a:p>
            <a:pPr>
              <a:spcAft>
                <a:spcPts val="600"/>
              </a:spcAft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 17 апреля 2018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  года действует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приказ МВД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от 31.12.2017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№ 984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spcAft>
                <a:spcPts val="6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Роль УО в оказании гражданам регистрационного учета сводится  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 приему документов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от граждан и последующей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передаче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в орган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регистрационного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учета.</a:t>
            </a:r>
          </a:p>
          <a:p>
            <a:pPr>
              <a:spcAft>
                <a:spcPts val="6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Поэтому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целесообразно исключить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из договора обязанность УО хранить и вести карточки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регистрации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поквартирные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карточки.</a:t>
            </a:r>
          </a:p>
          <a:p>
            <a:pPr>
              <a:spcAft>
                <a:spcPts val="6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Это поможет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оптимизировать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затраты на содержание штата УО.</a:t>
            </a:r>
          </a:p>
          <a:p>
            <a:pPr>
              <a:spcAft>
                <a:spcPts val="600"/>
              </a:spcAft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117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763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РЕГИСТРАЦИОННЫЙ </a:t>
            </a:r>
            <a:b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УЧЕТ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643050"/>
            <a:ext cx="8115328" cy="500066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Утвержден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перечень документов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(сведений), предоставляемых федеральными органами исполнительной власти в порядке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межведомственного информационного  взаимодействия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(распоряжение Правительства РФ от 01.11.2016 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№ 2326-р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spcAft>
                <a:spcPts val="18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Сведения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 наличии либо отсутствии регистрации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по месту жительства гражданина РФ находятся в ведении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МВД России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18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Если какой-либо орган запрашивает у гражданина сведения (ранее это справка о составе семьи), то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запрос в базу МВД   он должен делать самостоятельно. </a:t>
            </a:r>
          </a:p>
          <a:p>
            <a:pPr>
              <a:spcAft>
                <a:spcPts val="18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 01.01.2022 требовать от граждан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документы, содержащие сведения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которые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необходимы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для принятия решения о предоставлении субсидий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допускается.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None/>
            </a:pP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118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ВАЖНО!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928802"/>
            <a:ext cx="8115328" cy="471490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Организация взаимодействия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УО с собственниками и пользователями помещений в МКД установлена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Разделом VII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Правил № 416.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 ДУ можно сослаться на этот раздел Правил и дополнительно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внести в договор информацию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о нахождении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ближайшего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офиса УО - он должен находиться в пешей  доступности от дома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не более 3 км  пешком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о порядке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приёма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собственников в офисе УО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не реже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одного раза в месяц руководителем УО или иным уполномоченным лицом.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119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7633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ПОРЯДОК</a:t>
            </a:r>
            <a:b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взаимодействия  с  жителями</a:t>
            </a:r>
            <a:endParaRPr lang="ru-RU" sz="32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2071678"/>
            <a:ext cx="8115328" cy="457203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ОБЯЗАТЕЛЬНО ОБРАТИТЕ ВНИМАНИЕ НА РАЗДЕЛ</a:t>
            </a:r>
          </a:p>
          <a:p>
            <a:pPr>
              <a:spcAft>
                <a:spcPts val="12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«РАСТОРЖЕНИЕ ДОГОВОРА»,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особенно в части</a:t>
            </a:r>
          </a:p>
          <a:p>
            <a:pPr>
              <a:spcAft>
                <a:spcPts val="1200"/>
              </a:spcAft>
              <a:buNone/>
            </a:pPr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одностороннего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расторжения со стороны ДУ.</a:t>
            </a:r>
          </a:p>
          <a:p>
            <a:pPr>
              <a:spcAft>
                <a:spcPts val="1200"/>
              </a:spcAft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Чем подробнее будет прописан этот раздел, тем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проще Вам будет, при необходимости расстаться с УО!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34777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АНАЛИЗИРУЕМ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ДЕЙСТВУЮЩИЙ  ДУ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2000240"/>
            <a:ext cx="8115328" cy="464347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Сроки ответов на обращения, заявки и жалобы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граждан и организаций предусмотрены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Разделом VI</a:t>
            </a:r>
            <a:r>
              <a:rPr lang="en-US" sz="2000" u="sng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Правил № 416.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Нужно в ДУ сделать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ссылку на указанный раздел.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Aft>
                <a:spcPts val="18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Для всех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иных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заявлений и претензий, которые не попадают под действия Правил № 416, можно определить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сроки решением ОСС при утверждении условий ДУ.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120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7633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ПОРЯДОК</a:t>
            </a:r>
            <a:b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взаимодействия  с  жителями</a:t>
            </a:r>
            <a:endParaRPr lang="ru-RU" sz="32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57224" y="2000240"/>
            <a:ext cx="7829576" cy="46434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ПРИМЕР ФОРМУЛИРОВКИ. </a:t>
            </a: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"Управляющая организация обязана: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… Организовать и вести личный прием собственников и пользователей помещений по вопросам, касающимся управления многоквартирным домом, не реже одного раза     в месяц. 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Прием осуществляется по месту нахождения офиса управляющей организации, указанного в настоящем Договоре, в установленные часы приема. </a:t>
            </a:r>
          </a:p>
          <a:p>
            <a:pPr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121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7633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ПОРЯДОК</a:t>
            </a:r>
            <a:b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взаимодействия  с  жителями</a:t>
            </a:r>
            <a:endParaRPr lang="ru-RU" sz="32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857364"/>
            <a:ext cx="8115328" cy="478634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График приема граждан и юридических лиц руководителем и иными представителями управляющей организации размещается в местах, доступных всем собственникам помещений в МКД: в помещениях общего пользования и/или лифтах МКД, а также на официальном сайте управляющей организации в сети интернет.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Запись на прием осуществляется по телефону или электронной почте управляющей организации, а также через ГИС ЖКХ. Прием без предварительной записи ведется после приема собственников и пользователей помещений в многоквартирном доме, записанных на прием".</a:t>
            </a: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122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7633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ПОРЯДОК</a:t>
            </a:r>
            <a:b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взаимодействия  с  жителями</a:t>
            </a:r>
            <a:endParaRPr lang="ru-RU" sz="32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643050"/>
            <a:ext cx="8115328" cy="500066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После 1 июля 2021 года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можно проводить общие собрания дистанционно, то есть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 помощью видеосвязи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заседание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Федеральный закон от 28.06.2021 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№ 225-ФЗ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"О внесении изменений в часть первую Гражданского кодекса Российской Федерации"). </a:t>
            </a:r>
          </a:p>
          <a:p>
            <a:pPr>
              <a:spcAft>
                <a:spcPts val="1800"/>
              </a:spcAft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очной части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ОСС голосовать нужно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устно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во время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онлайн-заседания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 затем передать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заполненный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бланк решения собственника инициатору собрания.</a:t>
            </a:r>
          </a:p>
          <a:p>
            <a:pPr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Можно ввести в ДУ: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право УО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определить </a:t>
            </a:r>
            <a:r>
              <a:rPr lang="ru-RU" sz="2000" u="sng" dirty="0" err="1" smtClean="0">
                <a:latin typeface="Arial" pitchFamily="34" charset="0"/>
                <a:cs typeface="Arial" pitchFamily="34" charset="0"/>
              </a:rPr>
              <a:t>видеосервис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для  организации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онлайн-заседаний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собственников;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порядок  проведения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такого ОСС по инициативе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УО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ОНЛАЙН-ЗАСЕДАНИЯ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  ДУ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928802"/>
            <a:ext cx="8115328" cy="4714908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ПРИМЕРНАЯ ФОРМУЛИРОВКА В ДУ: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"Управляющая компания обязана: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П… Организовать круглосуточную работу аварийно-диспетчерской службы (АДС), в том числе путем заключения договора на оказание услуг с организацией, осуществляющей деятельность по аварийно-диспетчерскому обслуживанию.</a:t>
            </a: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124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РАБОТА  АДС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714488"/>
            <a:ext cx="8115328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Аварийно-диспетчерская служба осуществляет прием и исполнение поступивших заявок от собственников и пользователей помещений в соответствии с положениями раздела 4 Правил осуществления деятельности по управлению многоквартирными домами, утвержденных постановлением Правительства от 15.05.2013 № 416.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Информация о телефонах АДС размещается в местах, доступных всем собственникам помещений в МКД: в помещениях общего пользования и/или лифтах МКД, а также на официальном сайте управляющей организации в сети интернет, в ГИС ЖКХ".</a:t>
            </a: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125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РАБОТА  АДС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357718"/>
          </a:xfrm>
        </p:spPr>
        <p:txBody>
          <a:bodyPr>
            <a:normAutofit/>
          </a:bodyPr>
          <a:lstStyle/>
          <a:p>
            <a:r>
              <a:rPr lang="ru-RU" dirty="0" smtClean="0"/>
              <a:t>УО может </a:t>
            </a:r>
            <a:r>
              <a:rPr lang="ru-RU" b="1" i="1" dirty="0" smtClean="0"/>
              <a:t>не получать</a:t>
            </a:r>
            <a:r>
              <a:rPr lang="ru-RU" dirty="0" smtClean="0"/>
              <a:t> письменное согласие собственника на обработку ПД, если использует их в рамках </a:t>
            </a:r>
            <a:r>
              <a:rPr lang="ru-RU" u="sng" dirty="0" smtClean="0"/>
              <a:t>обязанностей</a:t>
            </a:r>
            <a:r>
              <a:rPr lang="ru-RU" dirty="0" smtClean="0"/>
              <a:t>, которые возложены на нее законом или договором, </a:t>
            </a:r>
            <a:r>
              <a:rPr lang="ru-RU" u="sng" dirty="0" smtClean="0"/>
              <a:t>не передавая</a:t>
            </a:r>
            <a:r>
              <a:rPr lang="ru-RU" dirty="0" smtClean="0"/>
              <a:t> ее третьим лицам. </a:t>
            </a:r>
          </a:p>
          <a:p>
            <a:r>
              <a:rPr lang="ru-RU" b="1" dirty="0" smtClean="0"/>
              <a:t>ПРИМЕР.</a:t>
            </a:r>
            <a:endParaRPr lang="ru-RU" dirty="0" smtClean="0"/>
          </a:p>
          <a:p>
            <a:r>
              <a:rPr lang="ru-RU" dirty="0" smtClean="0"/>
              <a:t> УО </a:t>
            </a:r>
            <a:r>
              <a:rPr lang="ru-RU" b="1" i="1" dirty="0" smtClean="0"/>
              <a:t>обязана</a:t>
            </a:r>
            <a:r>
              <a:rPr lang="ru-RU" dirty="0" smtClean="0"/>
              <a:t> предоставить информацию с  ПД </a:t>
            </a:r>
            <a:r>
              <a:rPr lang="ru-RU" b="1" i="1" dirty="0" smtClean="0"/>
              <a:t>по запросу ГЖИ, других контролирующих органов</a:t>
            </a:r>
            <a:r>
              <a:rPr lang="ru-RU" dirty="0" smtClean="0"/>
              <a:t>   </a:t>
            </a:r>
            <a:r>
              <a:rPr lang="ru-RU" b="1" i="1" dirty="0" smtClean="0"/>
              <a:t>без согласия</a:t>
            </a:r>
            <a:r>
              <a:rPr lang="ru-RU" dirty="0" smtClean="0"/>
              <a:t> собственников.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126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35732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ПЕРСОНАЛЬНЫЕ ДАННЫЕ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 ДУ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35771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СОГЛАСИЕ НА ОБРАБОТКУ ПД  ТРЕБУЕТСЯ ПРИ ПРИВЛЕЧЕНИИ:</a:t>
            </a:r>
            <a:endParaRPr lang="ru-RU" dirty="0" smtClean="0"/>
          </a:p>
          <a:p>
            <a:r>
              <a:rPr lang="ru-RU" dirty="0" smtClean="0"/>
              <a:t>- сторонних юристов для взыскания задолженности за ЖКУ;</a:t>
            </a:r>
          </a:p>
          <a:p>
            <a:r>
              <a:rPr lang="ru-RU" dirty="0" smtClean="0"/>
              <a:t>- РКЦ для начисления платежей;</a:t>
            </a:r>
          </a:p>
          <a:p>
            <a:r>
              <a:rPr lang="ru-RU" dirty="0" smtClean="0"/>
              <a:t>- подрядную организацию для проведения  ОСС (технический сервис);</a:t>
            </a:r>
          </a:p>
          <a:p>
            <a:r>
              <a:rPr lang="ru-RU" dirty="0" smtClean="0"/>
              <a:t>- организацию, которая выгружает сведения в ГИС ЖКХ;</a:t>
            </a:r>
          </a:p>
          <a:p>
            <a:r>
              <a:rPr lang="ru-RU" dirty="0" smtClean="0"/>
              <a:t>- стороннего бухгалтера или организацию для расчета платы за ЖКУ.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127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35732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ПЕРСОНАЛЬНЫЕ ДАННЫЕ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ДУ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1) Определение Конституционного суда от 28.01.2016 </a:t>
            </a:r>
            <a:r>
              <a:rPr lang="ru-RU" b="1" u="sng" dirty="0" smtClean="0"/>
              <a:t>№ 100-О</a:t>
            </a:r>
            <a:r>
              <a:rPr lang="ru-RU" b="1" dirty="0" smtClean="0"/>
              <a:t>:</a:t>
            </a:r>
            <a:endParaRPr lang="ru-RU" dirty="0" smtClean="0"/>
          </a:p>
          <a:p>
            <a:r>
              <a:rPr lang="ru-RU" dirty="0" smtClean="0"/>
              <a:t>- УО </a:t>
            </a:r>
            <a:r>
              <a:rPr lang="ru-RU" b="1" i="1" dirty="0" smtClean="0"/>
              <a:t>обязана</a:t>
            </a:r>
            <a:r>
              <a:rPr lang="ru-RU" dirty="0" smtClean="0"/>
              <a:t> получить у собственников и нанимателей жилых помещений </a:t>
            </a:r>
            <a:r>
              <a:rPr lang="ru-RU" b="1" i="1" dirty="0" smtClean="0"/>
              <a:t>согласие на обработку ПД</a:t>
            </a:r>
            <a:r>
              <a:rPr lang="ru-RU" dirty="0" smtClean="0"/>
              <a:t>, в том числе на их передачу третьим лицам.</a:t>
            </a:r>
          </a:p>
          <a:p>
            <a:r>
              <a:rPr lang="ru-RU" dirty="0" smtClean="0"/>
              <a:t>- УО </a:t>
            </a:r>
            <a:r>
              <a:rPr lang="ru-RU" b="1" i="1" dirty="0" smtClean="0"/>
              <a:t>вправе получить стороннюю юридическую помощь</a:t>
            </a:r>
            <a:r>
              <a:rPr lang="ru-RU" dirty="0" smtClean="0"/>
              <a:t>. Для этого необходимо получить </a:t>
            </a:r>
            <a:r>
              <a:rPr lang="ru-RU" u="sng" dirty="0" smtClean="0"/>
              <a:t>согласие</a:t>
            </a:r>
            <a:r>
              <a:rPr lang="ru-RU" dirty="0" smtClean="0"/>
              <a:t>, которое можно включить в условия договора управления МКД.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128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СВЕДЕНИЯ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857224" y="2071678"/>
            <a:ext cx="7829576" cy="4357718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СОГЛАСИЕ НА ОБРАБОТКУ ПД МОЖНО: 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предусмотреть в ДУ 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указать, какие данные собираются, какие цели сбора и кто имеет доступ к персональным данным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spcAft>
                <a:spcPts val="18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оформить отдельным документом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(практически    не используется при управлении МКД).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129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35732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ПЕРСОНАЛЬНЫЕ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ДАННЫЕ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381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1) К реквизитам  ДУ нет специальных требований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это: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наименование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договора -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договор управления многоквартирным домом;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место и дата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заключения -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адрес МКД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>
              <a:spcAft>
                <a:spcPts val="18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подписи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сторон.</a:t>
            </a:r>
          </a:p>
          <a:p>
            <a:pPr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2) Использование печати УО обязательно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если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сведения о ее наличии есть в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Уставе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организации;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в ДУ содержится указание на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обязательность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использования печати для заверения договора и иных документов в рамках договорных отношений.</a:t>
            </a: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СВЕДЕНИЯ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357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ПРИМЕР ФОРМУЛИРОВКИ В ДУ.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"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Управляющая организация вправе: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П... Осуществлять обработку персональных данных граждан – собственников помещений и иных лиц, приобретающих помещения и (или) пользующихся помещениями в многоквартирном доме. 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Объем указанной обработки, условия передачи персональных данных граждан иным лицам определяются исключительно целями исполнения настоящего Договора, нормами действующего законодательства.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130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35732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ПЕРСОНАЛЬНЫЕ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ДАННЫЕ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5005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П... Привлекать на основании соответствующего договора, содержащего условие о выполнении требований законодательства Российской Федерации о защите персональных данных, организацию или индивидуального предпринимателя: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для снятия показаний индивидуальных, общих (квартирных),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общедомовых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приборов учета;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для доставки платежных документов собственникам помещений в МКД;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для начисления платы за коммунальные услуги, подготовки и доставки платежных документов;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131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35732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ПЕРСОНАЛЬНЫЕ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ДАННЫЕ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357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– для ведения досудебной и судебной работы, направленной на снижение размера задолженности собственников и иных потребителей за услуги и работы, оказываемые и выполняемые по договору, а также для взыскания задолженности с собственников и пользователей путем заключения договора оказания услуг, а также путем заключения договора уступки права требования (цессии) по возврату просроченной задолженности по внесению платы за жилое помещение и коммунальные услуги третьим лицам, указанным в части 18 статьи 155 ЖК РФ".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35732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ПЕРСОНАЛЬНЫЕ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ДАННЫЕ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35771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 разделе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«Порядок прекращения договора»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должны быть указаны:</a:t>
            </a:r>
          </a:p>
          <a:p>
            <a:pPr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УСЛОВИЯ ДЛЯ ПРЕКРАЩЕНИЯ ДУ.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УО прекращает действие договора управления по истечении срока его действия.</a:t>
            </a:r>
          </a:p>
          <a:p>
            <a:pPr>
              <a:buNone/>
            </a:pP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Если УО  не пролонгирует договор, то сообщить должна собственникам за 2 месяца – указать в ДУ.</a:t>
            </a:r>
            <a:endParaRPr lang="ru-RU" sz="2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133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35732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ПРЕКРАЩЕНИЯ  ДУ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6434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ПОРЯДОК УВЕДОМЛЕНИЯ О ПРЕКРАЩЕНИИ ДОГОВОРА:</a:t>
            </a: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а)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в какой форме и в какие сроки УО сообщает собственникам о прекращении ДУ. 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УО не может досрочно расторгнуть ДУ, если не докажет в суде, что не имеет возможности далее управлять домом:</a:t>
            </a:r>
          </a:p>
          <a:p>
            <a:pPr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- существенное нарушение собственниками своих обязательств - неполное внесение платы достигло критического уровня;</a:t>
            </a:r>
          </a:p>
          <a:p>
            <a:pPr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- отказ собственников принять предложенный УО экономически обоснованный размер платы не позволяет выполнять Минимальный перечень № 290)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134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35732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ПРЕКРАЩЕНИЯ  ДУ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857224" y="2214554"/>
            <a:ext cx="7829576" cy="421484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б) в течение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пяти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рабочих дней, если собственники на ОСС приняли решение о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досрочном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расторжении ДУ    с приложением протокола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п.18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Правил № 416). </a:t>
            </a:r>
          </a:p>
          <a:p>
            <a:pPr>
              <a:buNone/>
            </a:pPr>
            <a:r>
              <a:rPr lang="ru-RU" sz="2200" i="1" u="sng" dirty="0" smtClean="0">
                <a:latin typeface="Arial" pitchFamily="34" charset="0"/>
                <a:cs typeface="Arial" pitchFamily="34" charset="0"/>
              </a:rPr>
              <a:t>Реальный 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срок завершения всех действий УО при расторжении ДУ - 2 месяца.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135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35732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ПРЕКРАЩЕНИЯ  ДУ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429528"/>
            <a:ext cx="8496944" cy="103928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636780"/>
            <a:ext cx="8461604" cy="2077972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</a:t>
            </a:r>
            <a:br>
              <a:rPr lang="ru-RU" sz="6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</a:t>
            </a:r>
            <a:endParaRPr lang="ru-RU" sz="6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319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85786" y="1928802"/>
            <a:ext cx="7901014" cy="47149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ИЗ ОТЧЁТА МОЖНО УВИДЕТЬ:</a:t>
            </a: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 на какие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цели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УО потратила средства собственников;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насколько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эффективно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они были потрачены.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Проверьте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перечень работ и услуг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в приложении к ДУ   на соответствие 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Минимальному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(Правила № 290)  и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реальным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потребностям дома. 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Кроме того, Совет МКД должен обладать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актуальной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информацией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 сумме средств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накопленных домом    по статье "содержание и текущий ремонт". </a:t>
            </a: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34777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АНАЛИЗИРУЕМ  ОТЧЕТ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  предыдущий  год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785926"/>
            <a:ext cx="8115328" cy="4857784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1) Организуйте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встречу Совета дома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с руководством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УО. 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2) Обсудите свои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претензии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к работе УО.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3) Озвучьте 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подготовленные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для согласования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предложения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по актуализации ДУ;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по взаимодействию Совета  с УО.</a:t>
            </a:r>
          </a:p>
          <a:p>
            <a:pPr>
              <a:buNone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 ВАС ЕДИНАЯ ЦЕЛЬ </a:t>
            </a:r>
          </a:p>
          <a:p>
            <a:pPr algn="ctr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НАДЛЕЖАЩЕЕ СОСТОЯНИЕ ОИ.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ЗНАКОМИМСЯ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 руководством УО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2071678"/>
            <a:ext cx="8115328" cy="4572032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Выясните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какой год и какие работы запланированы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      по вашему дому </a:t>
            </a:r>
            <a:r>
              <a:rPr lang="ru-RU" sz="2200" u="sng" dirty="0" err="1" smtClean="0">
                <a:latin typeface="Arial" pitchFamily="34" charset="0"/>
                <a:cs typeface="Arial" pitchFamily="34" charset="0"/>
              </a:rPr>
              <a:t>регпрограммой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и какие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реально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нужны   в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ближайшее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время.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Обсудите состояние ОИ дома с управляющей компанией.</a:t>
            </a:r>
          </a:p>
          <a:p>
            <a:pPr algn="ctr"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БОЛЬШЕ ВСЕГО О НЕОБХОДИМОСТИ РАБОТ  </a:t>
            </a:r>
          </a:p>
          <a:p>
            <a:pPr algn="ctr"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 КАПРЕМОНТУ ЭЛЕМЕНТОВ ОИ ЗНАЕТ ВАША УО!</a:t>
            </a: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34777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ЧТО  С  КАПИТАЛЬНЫМ РЕМОНТОМ ОИ?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428736"/>
            <a:ext cx="8258204" cy="521497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НАПРАВЛЕНИЯ ВЗАИМОДЕЙСТВИЯ  С  УО</a:t>
            </a:r>
          </a:p>
          <a:p>
            <a:pPr algn="ctr">
              <a:buNone/>
            </a:pPr>
            <a:endParaRPr lang="ru-RU" sz="4400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sz="4800" dirty="0">
              <a:latin typeface="+mj-lt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-714404"/>
            <a:ext cx="6400816" cy="214314"/>
          </a:xfrm>
        </p:spPr>
        <p:txBody>
          <a:bodyPr>
            <a:noAutofit/>
          </a:bodyPr>
          <a:lstStyle/>
          <a:p>
            <a:pPr algn="ctr"/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5" name="Рисунок 4" descr="C:\Users\JJJ\Desktop\2017 МАТЕРИАЛЫ\ЛЕКЦИИ\МЕТОДИЧКА\ЖКХ\УК\uprdom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3143248"/>
            <a:ext cx="4357718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2000240"/>
            <a:ext cx="8115328" cy="4095760"/>
          </a:xfrm>
        </p:spPr>
        <p:txBody>
          <a:bodyPr/>
          <a:lstStyle/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1) по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размеру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платы за жилое помещение на следующий период;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2)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по перечню работ и услуг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которые УО должна выполнять в рамках ДУ;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3) по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текущему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ремонту ОИ: </a:t>
            </a:r>
          </a:p>
          <a:p>
            <a:pPr lvl="0"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- с учетом  финансирования </a:t>
            </a:r>
            <a:r>
              <a:rPr lang="ru-RU" sz="2000" i="1" u="sng" dirty="0" smtClean="0">
                <a:latin typeface="Arial" pitchFamily="34" charset="0"/>
                <a:cs typeface="Arial" pitchFamily="34" charset="0"/>
              </a:rPr>
              <a:t>в составе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платы за жилое помещение;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- с учетом финансирования за счет </a:t>
            </a:r>
            <a:r>
              <a:rPr lang="ru-RU" sz="2000" i="1" u="sng" dirty="0" smtClean="0">
                <a:latin typeface="Arial" pitchFamily="34" charset="0"/>
                <a:cs typeface="Arial" pitchFamily="34" charset="0"/>
              </a:rPr>
              <a:t>целевых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взносов при необходимости;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7633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ПОДГОТОВКА ПРЕДЛОЖЕНИЙ</a:t>
            </a:r>
            <a:b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 утверждения  ОСС</a:t>
            </a:r>
            <a:endParaRPr lang="ru-RU" sz="32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28628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4)  по вопросам проведения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капремонта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ОИ, в том числе  по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переносу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сроков проведения отдельных видов работ по капремонту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(при необходимости);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5) 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по использованию ОИ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в том числе, придомового земельного участка, если он поставлен на государственный </a:t>
            </a:r>
            <a:r>
              <a:rPr lang="ru-RU" sz="2200" u="sng" dirty="0" err="1" smtClean="0">
                <a:latin typeface="Arial" pitchFamily="34" charset="0"/>
                <a:cs typeface="Arial" pitchFamily="34" charset="0"/>
              </a:rPr>
              <a:t>кадастроый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учет;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6) по 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актуализации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действующего ДУ при необходимости.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Например, при изменении действующего законодательства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7) по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другим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вопросам, связанным с управлением МКД.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7633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ПОДГОТОВКА ПРЕДЛОЖЕНИЙ</a:t>
            </a:r>
            <a:b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 утверждения  ОСС</a:t>
            </a:r>
            <a:endParaRPr lang="ru-RU" sz="32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785926"/>
            <a:ext cx="8186766" cy="4310074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6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УО и СОВЕТ МКД</a:t>
            </a:r>
          </a:p>
          <a:p>
            <a:pPr algn="ctr">
              <a:spcBef>
                <a:spcPts val="0"/>
              </a:spcBef>
              <a:buNone/>
            </a:pPr>
            <a:endParaRPr lang="ru-RU" sz="6000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sz="5400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sz="5400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b="1" dirty="0" smtClean="0"/>
              <a:t>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-1214470"/>
            <a:ext cx="8229600" cy="2857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6" name="Рисунок 5" descr="http://zt-rada.gov.ua/data/photomanager/1605347564_main_big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3286124"/>
            <a:ext cx="3857652" cy="2809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57224" y="1857364"/>
            <a:ext cx="7829576" cy="4786346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Акт об установлении количества граждан,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временно проживающих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в жилом помещении, подписывают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п.56(1)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Правил №354):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исполнитель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не менее чем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два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потребителя; 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член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Совета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дома.</a:t>
            </a: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ВАЖНО!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786346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СПЕЦИАЛИСТ УО, </a:t>
            </a:r>
            <a:r>
              <a:rPr lang="ru-RU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ПРИКРЕПЛЁННЫЙ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К ДОМУ, ДОЛЖЕН:</a:t>
            </a:r>
          </a:p>
          <a:p>
            <a:pPr fontAlgn="t"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проводить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регулярные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еженедельные,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один раз в месяц, в квартал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встречи с Советом;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взаимодействовать с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председателем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Совета по телефону  и лично; 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интересоваться, есть ли какие-нибудь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претензии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по содержанию ОИ;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способствовать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оперативному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решению возникающих проблем;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собирать и передавать руководству УО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предложения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по улучшению технического состояния ОИ.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13346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СОТРУДНИЧЕСТВО</a:t>
            </a:r>
            <a:b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УО  с  СОВЕТОМ</a:t>
            </a:r>
            <a:endParaRPr lang="ru-RU" sz="32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28662" y="1928802"/>
            <a:ext cx="7758138" cy="4572032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КОНСУЛЬТАТИВНАЯ РАБОТА.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УО необходимо проводить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разъяснительную работу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по вопросам управления МКД, в том числе по изменению жилищного законодательства.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Предоставлять председателю Совета информацию              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в обобщенном виде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 для доведения ее до сведения жителей.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13346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СОТРУДНИЧЕСТВО</a:t>
            </a:r>
            <a:b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УО  с  СОВЕТОМ</a:t>
            </a:r>
            <a:endParaRPr lang="ru-RU" sz="32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38636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УО МОЖЕТ ОКАЗЫВАТЬ </a:t>
            </a:r>
            <a:r>
              <a:rPr lang="ru-RU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ПОМОЩЬ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ПРИ </a:t>
            </a:r>
            <a:r>
              <a:rPr lang="ru-RU" sz="2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ОРГАНИЗАЦИИ ОБЩЕГО СОБРАНИЯ СОБСТВЕННИКОВ. </a:t>
            </a:r>
            <a:endParaRPr lang="ru-RU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Например: 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делегировать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представителя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УО на собрания;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совместно с Советом готовить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материал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для ОСС;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распечатывать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бюллетени голосования и протоколы ОСС;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помогать при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подсчёте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голосов и т.п.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048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ПОДГОТОВКА </a:t>
            </a:r>
            <a:b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ПРОВЕДЕНИЕ ОСС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1928802"/>
            <a:ext cx="8043890" cy="4167198"/>
          </a:xfrm>
        </p:spPr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Список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полномочий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совета МКД может быть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расширен    по согласованию с УО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(на уровне ДУ или протокола ОСС). </a:t>
            </a:r>
          </a:p>
          <a:p>
            <a:pPr>
              <a:spcAft>
                <a:spcPts val="1200"/>
              </a:spcAft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НАПРИМЕР: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члены Совета могут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присутствовать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на осмотрах ОИ;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совместно с УО решать вопросы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планирования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текущего ремонта на следующий год;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принимать участие в подготовке УО предложений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по повышению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размера платы за содержание.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РАСШИРЕНИЕ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полномочий Совета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3815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ЗАДОЛЖЕННОСТЬ 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ОПЛАТЕ ЖКУ</a:t>
            </a:r>
          </a:p>
          <a:p>
            <a:pPr algn="ctr">
              <a:buNone/>
            </a:pPr>
            <a:endParaRPr lang="ru-RU" sz="4400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-928718"/>
            <a:ext cx="8229600" cy="2143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pic>
        <p:nvPicPr>
          <p:cNvPr id="5" name="Рисунок 4" descr="C:\Users\JJJ\Desktop\ВЕБИНАРЫ 12.04.2022\ДОГОВОР УПРАВЛЕНИЯ\КАРТИНКИ\ДОЛЖНИКИ\ОРЕНБУРГ.jpg"/>
          <p:cNvPicPr/>
          <p:nvPr/>
        </p:nvPicPr>
        <p:blipFill>
          <a:blip r:embed="rId2"/>
          <a:srcRect r="15142"/>
          <a:stretch>
            <a:fillRect/>
          </a:stretch>
        </p:blipFill>
        <p:spPr bwMode="auto">
          <a:xfrm>
            <a:off x="357158" y="4000504"/>
            <a:ext cx="3214710" cy="217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6" name="Рисунок 5" descr="C:\Users\JJJ\Desktop\ВЕБИНАРЫ 12.04.2022\ДОГОВОР УПРАВЛЕНИЯ\КАРТИНКИ\ДОЛЖНИКИ\ДОЛЖНИК.jpg"/>
          <p:cNvPicPr/>
          <p:nvPr/>
        </p:nvPicPr>
        <p:blipFill>
          <a:blip r:embed="rId3"/>
          <a:srcRect l="27165"/>
          <a:stretch>
            <a:fillRect/>
          </a:stretch>
        </p:blipFill>
        <p:spPr bwMode="auto">
          <a:xfrm>
            <a:off x="5143504" y="3929066"/>
            <a:ext cx="3429024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14348" y="1928802"/>
            <a:ext cx="7972452" cy="4167198"/>
          </a:xfrm>
        </p:spPr>
        <p:txBody>
          <a:bodyPr/>
          <a:lstStyle/>
          <a:p>
            <a:pPr>
              <a:spcAft>
                <a:spcPts val="6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Члены Совета (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 их согласии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могут быть</a:t>
            </a:r>
          </a:p>
          <a:p>
            <a:pPr>
              <a:spcAft>
                <a:spcPts val="6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привлечены  к работе по профилактике образования</a:t>
            </a:r>
          </a:p>
          <a:p>
            <a:pPr>
              <a:spcAft>
                <a:spcPts val="6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задолженности  за ЖКУ и по истребованию уже</a:t>
            </a:r>
          </a:p>
          <a:p>
            <a:pPr>
              <a:spcAft>
                <a:spcPts val="6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образовавшейся  задолженности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"соседские" беседы, общественное порицание,</a:t>
            </a:r>
          </a:p>
          <a:p>
            <a:pPr>
              <a:spcAft>
                <a:spcPts val="600"/>
              </a:spcAft>
              <a:buNone/>
            </a:pP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размещение </a:t>
            </a:r>
            <a:r>
              <a:rPr lang="ru-RU" sz="2200" i="1" dirty="0" err="1" smtClean="0">
                <a:latin typeface="Arial" pitchFamily="34" charset="0"/>
                <a:cs typeface="Arial" pitchFamily="34" charset="0"/>
              </a:rPr>
              <a:t>стикеров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 в подъездах - без указания ПД!!!, и т.д.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). </a:t>
            </a:r>
          </a:p>
          <a:p>
            <a:pPr>
              <a:spcAft>
                <a:spcPts val="600"/>
              </a:spcAft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26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 ДОЛЖНИКАМИ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285852" y="1928802"/>
            <a:ext cx="7400948" cy="41671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ПРИЧИНЫ ВОЗНИКНОВЕНИЯ НЕПЛАТЕЖЕЙ:</a:t>
            </a: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финансовые;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социальные;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психологические.</a:t>
            </a:r>
          </a:p>
          <a:p>
            <a:pPr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ВЫЯСНИТЬ ПРИЧИНУ МОЖНО: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по информации УО;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проводя встречи с должниками;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обзванивая неплательщиков.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27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 ДОЛЖНИКАМИ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928802"/>
            <a:ext cx="8115328" cy="4167198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ПРОФИЛАКТИКА: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доводить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до сведения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жителей информацию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 порядке     и условиях оплаты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в том числе о рассрочке платеже -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информационный лист в общедоступном месте (на доске объявлений, в подъезде, у подъезда, у лифта на каждой лестничной площадке и т. п.);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разъяснять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жителям дома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важность своевременной      и полной оплаты ЖКУ,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последствия неплатежей -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невозможность надлежащего содержания ОИ;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28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 ДОЛЖНИКАМИ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928802"/>
            <a:ext cx="8115328" cy="4167198"/>
          </a:xfrm>
        </p:spPr>
        <p:txBody>
          <a:bodyPr/>
          <a:lstStyle/>
          <a:p>
            <a:pPr>
              <a:spcAft>
                <a:spcPts val="24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формировать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общественное мнение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 отношении неплательщиков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(общественное порицание)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spcAft>
                <a:spcPts val="24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контролировать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квартиры, где допускают задержки платежей, проводить с их жильцами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беседы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привлекать соседей к выяснению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ситуации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в таких семьях;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выявлять 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социально неблагополучные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семьи;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29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 ДОЛЖНИКАМИ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714488"/>
            <a:ext cx="8115328" cy="492922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Для работы необходимо знать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количественные и качественные характеристики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ОИ – от этого зависят расходы и возможные доходы МКД. Где взять?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1) Запросить в УО.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2) Посмотреть в ДУ, размещенном в ГИС ЖКХ.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3) Пройти по дому и зафиксировать примерный состав ОИ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например, наличие соответствующего оборудования, расположение и протяженность инженерных сетей - где проходят стояки, есть ли на них действующие отсекающие краны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algn="ctr"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ОБРАТИТЕ ВНИМАНИЯ НА СОСТОЯНИЕ ОИ И ОТМЕТЬТЕ ВСЕ ЗАМЕЧЕННЫЕ НЕДОСТАТКА В СВОЕМ АКТЕ.</a:t>
            </a: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00298" y="152400"/>
            <a:ext cx="6186502" cy="9191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ИЗУЧАЕМ СОСТАВ ОИ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095760"/>
          </a:xfrm>
        </p:spPr>
        <p:txBody>
          <a:bodyPr>
            <a:normAutofit/>
          </a:bodyPr>
          <a:lstStyle/>
          <a:p>
            <a:pPr>
              <a:spcAft>
                <a:spcPts val="30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исключать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причины неплатежей, которые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зависят от  УО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своевременное выставление платежных документов, минимизация ошибок при начислениях и т.д.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spcAft>
                <a:spcPts val="6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ПРОФИЛАКТИЧЕСКАЯ РАБОТА С НЕПЛАТЕЛЬЩИКАМИ</a:t>
            </a:r>
          </a:p>
          <a:p>
            <a:pPr algn="ctr">
              <a:spcAft>
                <a:spcPts val="6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ДОЛЖНА ВЫПОЛНЯТЬСЯ НА ПОСТОЯННОЙ ОСНОВЕ</a:t>
            </a:r>
          </a:p>
          <a:p>
            <a:pPr algn="ctr">
              <a:spcAft>
                <a:spcPts val="6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СОВМЕСТНО С УО.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30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 ДОЛЖНИКАМИ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643050"/>
            <a:ext cx="8286808" cy="47149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1)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Исполнитель предоставляет потребителю возможность оплачивать КУ в рассрочку, если размер платы в каком-либо расчетном периоде превысит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более чем на 25%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размер платы за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аналогичный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период прошлого года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п. 72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Правил № 354).</a:t>
            </a:r>
          </a:p>
          <a:p>
            <a:pPr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2)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Размер процентов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за предоставленную в период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 28.02.2022 по 31.12.2022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включительно рассрочку будет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рассчитываться исходя из ключевой ставки ЦБ России по состоянию на 27 февраля 2022 г.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Перерасчет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размера процентов за предоставленную рассрочку в период с   28.02.2022 по 29.04.2022 должен быть произведен   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до 15 мая 2022 г.  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(Постановление Правительства РФ от 28.04.2022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№ 763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 Информация Минстроя России от 29.04.2022) </a:t>
            </a:r>
          </a:p>
          <a:p>
            <a:pPr>
              <a:buNone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31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77627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>ДЛЯ СВЕДЕНИЯ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786050" y="2214554"/>
            <a:ext cx="6072230" cy="3881446"/>
          </a:xfrm>
        </p:spPr>
        <p:txBody>
          <a:bodyPr>
            <a:normAutofit/>
          </a:bodyPr>
          <a:lstStyle/>
          <a:p>
            <a:pPr algn="ctr">
              <a:spcAft>
                <a:spcPts val="2400"/>
              </a:spcAft>
              <a:buNone/>
            </a:pPr>
            <a:r>
              <a:rPr lang="ru-RU" sz="4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КОМИССИИ </a:t>
            </a:r>
          </a:p>
          <a:p>
            <a:pPr algn="ctr">
              <a:spcAft>
                <a:spcPts val="2400"/>
              </a:spcAft>
              <a:buNone/>
            </a:pPr>
            <a:r>
              <a:rPr lang="ru-RU" sz="4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СОБСТВЕННИКОВ</a:t>
            </a:r>
          </a:p>
          <a:p>
            <a:pPr algn="ctr">
              <a:spcAft>
                <a:spcPts val="2400"/>
              </a:spcAft>
              <a:buNone/>
            </a:pPr>
            <a:endParaRPr lang="ru-RU" sz="4400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sz="4400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sz="44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32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-642966"/>
            <a:ext cx="8229600" cy="2857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7" name="Рисунок 6" descr="E:\КАРТИНКИ - ЖКХ\СОВЕТ МКД\1331640488.jpg"/>
          <p:cNvPicPr/>
          <p:nvPr/>
        </p:nvPicPr>
        <p:blipFill>
          <a:blip r:embed="rId2"/>
          <a:srcRect l="2232" t="839" r="4464" b="3355"/>
          <a:stretch>
            <a:fillRect/>
          </a:stretch>
        </p:blipFill>
        <p:spPr bwMode="auto">
          <a:xfrm>
            <a:off x="285720" y="1500174"/>
            <a:ext cx="2711448" cy="388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357718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Комиссии собственников являются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коллегиальными совещательными органами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управления  МКД          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ч.11 ст.161.1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ЖК РФ). 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Они избираются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 решению ОСС или по решению Совета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 МКД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ч.12 ст.161.1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ЖК РФ).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Рекомендуется создавать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КОМИССИИ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 ОТДЕЛЬНЫМ НАПРАВЛЕНИЯМ ДЕЯТЕЛЬНОСТИ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например,:</a:t>
            </a:r>
          </a:p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1)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по контролю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 работой ОДПУ 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снятием показаний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приборов учета по всем коммунальным услугам;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КОМИССИИ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СОБСТВЕННИКОВ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357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2)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по контролю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 состоянием инженерных сетей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 доме. </a:t>
            </a:r>
          </a:p>
          <a:p>
            <a:pPr>
              <a:spcAft>
                <a:spcPts val="18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 нее желательно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привлечь к работе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собственников и пользователей помещений дома, которые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разбираются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или могут разобраться в работе инженерного оборудования;</a:t>
            </a:r>
          </a:p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3)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по контролю за правильностью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составления локальных смет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на производство текущего ремонта ОИ в МКД.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Необходима в случаях проведения </a:t>
            </a:r>
            <a:r>
              <a:rPr lang="ru-RU" sz="2000" i="1" u="sng" dirty="0" smtClean="0">
                <a:latin typeface="Arial" pitchFamily="34" charset="0"/>
                <a:cs typeface="Arial" pitchFamily="34" charset="0"/>
              </a:rPr>
              <a:t>больших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объемов работ     по ремонту ОИ;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4)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по контролю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 правильностью начислений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УО и РСО за ЖКУ;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34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КОМИССИИ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СОБСТВЕННИКОВ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14348" y="2000240"/>
            <a:ext cx="7972452" cy="4095760"/>
          </a:xfrm>
        </p:spPr>
        <p:txBody>
          <a:bodyPr/>
          <a:lstStyle/>
          <a:p>
            <a:pPr>
              <a:spcAft>
                <a:spcPts val="6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5)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по контролю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 исполнением  ДУ собственниками        и пользователями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помещений в части: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своевременности, правильности снятия и передачи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показаний ИПУ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соблюдения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правил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 проживания и содержания жилых помещений дома;</a:t>
            </a:r>
          </a:p>
          <a:p>
            <a:pPr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6)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 по работе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 должниками.</a:t>
            </a: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35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КОМИССИИ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СОБСТВЕННИКОВ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381512"/>
          </a:xfrm>
        </p:spPr>
        <p:txBody>
          <a:bodyPr/>
          <a:lstStyle/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1)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Комиссии должны создаваться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целях максимального охвата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деятельности по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контролю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за исполнением ДУ.</a:t>
            </a:r>
          </a:p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2)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 состав комиссий могут входить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инициативные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собственники и пользователи помещений.</a:t>
            </a:r>
          </a:p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3)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Возглавить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комиссии должны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члены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Совета МКД. </a:t>
            </a:r>
          </a:p>
          <a:p>
            <a:pPr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Желательно, чтобы комиссии были работоспособными, а не просто числились на бумаге!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36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9058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ВАЖНО!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643050"/>
            <a:ext cx="8115328" cy="44529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Viam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supervadet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vadens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ru-RU" sz="2400" dirty="0" smtClean="0"/>
              <a:t>- популярная цитата на латыни, она переводится, как </a:t>
            </a:r>
          </a:p>
          <a:p>
            <a:pPr algn="ctr"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дорогу  осилит идущий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</a:t>
            </a:r>
          </a:p>
          <a:p>
            <a:pPr algn="ctr">
              <a:buNone/>
            </a:pPr>
            <a:r>
              <a:rPr lang="ru-RU" sz="2400" dirty="0" smtClean="0"/>
              <a:t>Смысл в том, чтобы </a:t>
            </a:r>
            <a:r>
              <a:rPr lang="ru-RU" sz="2400" u="sng" dirty="0" smtClean="0"/>
              <a:t>действовать</a:t>
            </a:r>
            <a:r>
              <a:rPr lang="ru-RU" sz="2400" dirty="0" smtClean="0"/>
              <a:t>, </a:t>
            </a:r>
          </a:p>
          <a:p>
            <a:pPr algn="ctr">
              <a:buNone/>
            </a:pPr>
            <a:r>
              <a:rPr lang="ru-RU" sz="2400" dirty="0" smtClean="0"/>
              <a:t>а не бездельничать, не стоять на месте.</a:t>
            </a:r>
          </a:p>
          <a:p>
            <a:pPr algn="ctr"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у вас есть цель </a:t>
            </a:r>
            <a:r>
              <a:rPr lang="ru-RU" sz="2400" dirty="0" smtClean="0"/>
              <a:t>- вперед, двигайтесь ей </a:t>
            </a:r>
            <a:r>
              <a:rPr lang="ru-RU" sz="2400" u="sng" dirty="0" smtClean="0"/>
              <a:t>навстречу</a:t>
            </a:r>
            <a:r>
              <a:rPr lang="ru-RU" sz="2400" dirty="0" smtClean="0"/>
              <a:t>, прилагайте больше усилий.</a:t>
            </a:r>
          </a:p>
          <a:p>
            <a:pPr algn="ctr"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Действие </a:t>
            </a:r>
            <a:r>
              <a:rPr lang="ru-RU" sz="2400" dirty="0" smtClean="0"/>
              <a:t>- вот </a:t>
            </a:r>
            <a:r>
              <a:rPr lang="ru-RU" sz="2400" u="sng" dirty="0" smtClean="0"/>
              <a:t>средство</a:t>
            </a:r>
            <a:r>
              <a:rPr lang="ru-RU" sz="2400" dirty="0" smtClean="0"/>
              <a:t> приближения цели, надо быть активным и действовать.</a:t>
            </a:r>
          </a:p>
          <a:p>
            <a:pPr algn="ctr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  ЛЕЖАЧИЙ  КАМЕНЬ  ВОДА  НЕ  ТЕЧЁТ!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37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-785842"/>
            <a:ext cx="6400816" cy="214314"/>
          </a:xfrm>
        </p:spPr>
        <p:txBody>
          <a:bodyPr>
            <a:normAutofit fontScale="90000"/>
          </a:bodyPr>
          <a:lstStyle/>
          <a:p>
            <a:pPr algn="ctr"/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38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-714404"/>
            <a:ext cx="8229600" cy="1428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243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 УО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СОВЕТОМ МКД</a:t>
            </a:r>
          </a:p>
          <a:p>
            <a:pPr algn="ctr">
              <a:buNone/>
            </a:pPr>
            <a:endParaRPr lang="ru-RU" sz="4800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sz="48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Рисунок 7" descr="C:\Users\JJJ\Desktop\ВЕБИНАРЫ 12.04.2022\ДОГОВОР УПРАВЛЕНИЯ\КАРТИНКИ\КОНТРОЛЬ\uvelichitelnoe-steklo-i-kalkulyator-na-dokumentah-0006798125-preview.jpg"/>
          <p:cNvPicPr/>
          <p:nvPr/>
        </p:nvPicPr>
        <p:blipFill>
          <a:blip r:embed="rId2"/>
          <a:srcRect t="2192" b="15346"/>
          <a:stretch>
            <a:fillRect/>
          </a:stretch>
        </p:blipFill>
        <p:spPr bwMode="auto">
          <a:xfrm>
            <a:off x="2714612" y="3429000"/>
            <a:ext cx="3929090" cy="264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714488"/>
            <a:ext cx="8115328" cy="4929222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1. Получение от УО информации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 состоянии  и  содержании 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ОИ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с указанием </a:t>
            </a:r>
            <a:r>
              <a:rPr lang="ru-RU" sz="2000" i="1" u="sng" dirty="0" smtClean="0">
                <a:latin typeface="Arial" pitchFamily="34" charset="0"/>
                <a:cs typeface="Arial" pitchFamily="34" charset="0"/>
              </a:rPr>
              <a:t>периодичности и формы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получения такой информации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). 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2. Участие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осмотрах ОИ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проверках технического состояния инженерных систем и оборудования с целью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подготовки предложений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по их ремонту, если такое участие возможно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без нарушений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правил безопасности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прописать такое </a:t>
            </a:r>
            <a:r>
              <a:rPr lang="ru-RU" sz="2000" i="1" u="sng" dirty="0" smtClean="0">
                <a:latin typeface="Arial" pitchFamily="34" charset="0"/>
                <a:cs typeface="Arial" pitchFamily="34" charset="0"/>
              </a:rPr>
              <a:t>право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в ДУ.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3. Ознакомление с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актами технического состояния 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МКД  и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подписание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таких актов представителями собственников.</a:t>
            </a:r>
          </a:p>
          <a:p>
            <a:pPr>
              <a:spcAft>
                <a:spcPts val="1800"/>
              </a:spcAft>
              <a:buNone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39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ФОРМЫ  КОНТРОЛЯ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785926"/>
            <a:ext cx="8115328" cy="4857784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Проверьте,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насколько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условия ДУ соответствуют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действующему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законодательству. Для этого можно привлечь специалистов, проживающих в доме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юристов, экономистов, инженеров, бизнесменов и др.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Запросите копию ДУ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в УО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или посмотрите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в ГИС ЖКХ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 Заодно и проверите -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соответствует ли размещенный договор 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действительности, есть ли там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необходимые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приложения и т.д.?</a:t>
            </a:r>
          </a:p>
          <a:p>
            <a:pPr algn="ctr"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РАЗМЕЩЕНИЕ УСТАНОВЛЕННОЙ ИНФОРМАЦИИ             В СИСТЕМЕ  -  ЛИЦЕНЗИОННОЕ ТРЕБОВАНИЕ!</a:t>
            </a: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7633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АНАЛИЗИРУЕМ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ДЕЙСТВУЮЩИЙ  ДУ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714488"/>
            <a:ext cx="8115328" cy="4929222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Личное присутствие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уполномоченного лица и/или собственников помещений в МКД во время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выполнения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работ/оказания услуг  УО или путем использования средств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видеонаблюдения.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4. Подписание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актов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выполненных работ.</a:t>
            </a:r>
          </a:p>
          <a:p>
            <a:pPr>
              <a:spcAft>
                <a:spcPts val="600"/>
              </a:spcAft>
              <a:buNone/>
            </a:pPr>
            <a:r>
              <a:rPr lang="ru-RU" sz="2000" i="1" u="sng" dirty="0" smtClean="0">
                <a:latin typeface="Arial" pitchFamily="34" charset="0"/>
                <a:cs typeface="Arial" pitchFamily="34" charset="0"/>
              </a:rPr>
              <a:t>Форма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акта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выполненных работ утверждена Приказом Минстроя России   от  26.10.2015 </a:t>
            </a:r>
            <a:r>
              <a:rPr lang="ru-RU" sz="2000" i="1" u="sng" dirty="0" smtClean="0">
                <a:latin typeface="Arial" pitchFamily="34" charset="0"/>
                <a:cs typeface="Arial" pitchFamily="34" charset="0"/>
              </a:rPr>
              <a:t>№761/пр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Периодичность подписания актов законодательно не установлена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. Ее можно </a:t>
            </a:r>
            <a:r>
              <a:rPr lang="ru-RU" sz="2000" i="1" u="sng" dirty="0" smtClean="0">
                <a:latin typeface="Arial" pitchFamily="34" charset="0"/>
                <a:cs typeface="Arial" pitchFamily="34" charset="0"/>
              </a:rPr>
              <a:t>установить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в ДУ - проще всего делать это раз в месяц, так как платежи жители вносят также ежемесячно - наглядность работы УО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None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None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40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ФОРМЫ  КОНТРОЛЯ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928802"/>
            <a:ext cx="8115328" cy="47149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6. Участие в фиксации фактов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нарушения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качества или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периодичности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оказания услуг и (или) выполнения работ по содержанию и ремонту ОИ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прописать такое </a:t>
            </a:r>
            <a:r>
              <a:rPr lang="ru-RU" sz="2000" i="1" u="sng" dirty="0" smtClean="0">
                <a:latin typeface="Arial" pitchFamily="34" charset="0"/>
                <a:cs typeface="Arial" pitchFamily="34" charset="0"/>
              </a:rPr>
              <a:t>право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в ДУ.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Подписание соответствующих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актов.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7. Участие в фиксации фактов </a:t>
            </a:r>
            <a:r>
              <a:rPr lang="ru-RU" sz="2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непредоставления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КУ   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или предоставлении их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ненадлежащего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качества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прописать такое </a:t>
            </a:r>
            <a:r>
              <a:rPr lang="ru-RU" sz="2000" i="1" u="sng" dirty="0" smtClean="0">
                <a:latin typeface="Arial" pitchFamily="34" charset="0"/>
                <a:cs typeface="Arial" pitchFamily="34" charset="0"/>
              </a:rPr>
              <a:t>право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в ДУ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Подписание соответствующих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актов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41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ФОРМЫ  КОНТРОЛЯ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72032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Полномочия на подписание актов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предоставляются председателю Совета МКД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решением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ОСС                          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подп.4 п.8 ст.161.1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ЖК РФ).</a:t>
            </a:r>
          </a:p>
          <a:p>
            <a:pPr>
              <a:spcAft>
                <a:spcPts val="18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2) Если в МКД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выбран Совет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то подписание актов  ОСС может делегировать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уполномоченному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собственнику в доме.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3)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Член Совета вправе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err="1" smtClean="0">
                <a:latin typeface="Arial" pitchFamily="34" charset="0"/>
                <a:cs typeface="Arial" pitchFamily="34" charset="0"/>
              </a:rPr>
              <a:t>подп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. «к3»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п. 33 и 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п. 56(1)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Правил № 354):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подписывать акт о наличии или отсутствия технической возможности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установки ИПУ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вместе с УО подписывать акт об определении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фактического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количества проживающих в жилых помещениях МКД.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42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СВЕДЕНИЯ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571612"/>
            <a:ext cx="8115328" cy="507209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 ДУ ЖЕЛАТЕЛЬНО ПРОПИСАТЬ:</a:t>
            </a: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право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подписания соответствующих актов председателем Совета или уполномоченным представителем собственников;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процедуру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предоставления актов для подписи;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в каких случаях  УО составляет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односторонний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акт выполненных работ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неявка уполномоченного лица, его отказ от подписания, умышленное затягивание подписания и т.д.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); 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как учитываются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разногласия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сторон при подписании акта;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право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собственников составить односторонний акт о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некачественных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работах по содержанию и ремонту ОИ, если  УО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не предоставляет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акт на подпись председателю Совета.</a:t>
            </a: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ФОРМЫ  КОНТРОЛЯ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857364"/>
            <a:ext cx="8115328" cy="4786346"/>
          </a:xfrm>
        </p:spPr>
        <p:txBody>
          <a:bodyPr>
            <a:normAutofit/>
          </a:bodyPr>
          <a:lstStyle/>
          <a:p>
            <a:pPr algn="ctr">
              <a:spcAft>
                <a:spcPts val="12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ФОРМЫ КОНТРОЛЯ ЗА ВЫПОЛНЕНИЕМ ДУ </a:t>
            </a:r>
          </a:p>
          <a:p>
            <a:pPr algn="ctr">
              <a:spcAft>
                <a:spcPts val="12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НЕОБХОДИМО ОБСУДИТЬ С УО </a:t>
            </a:r>
          </a:p>
          <a:p>
            <a:pPr algn="ctr">
              <a:spcAft>
                <a:spcPts val="12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 СОГЛАСОВАННЫЙ  ВАРИАНТ  ВНЕСТИ </a:t>
            </a:r>
          </a:p>
          <a:p>
            <a:pPr algn="ctr">
              <a:spcAft>
                <a:spcPts val="12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ДОГОВОР УПРАВЛЕНИЯ, </a:t>
            </a:r>
          </a:p>
          <a:p>
            <a:pPr algn="ctr">
              <a:spcAft>
                <a:spcPts val="12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УТВЕРДИВ ЭТИ ИЗМЕНЕНИЯ </a:t>
            </a:r>
          </a:p>
          <a:p>
            <a:pPr algn="ctr">
              <a:spcAft>
                <a:spcPts val="12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РЕШЕНИЕМ ОСС.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44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ФОРМЫ  КОНТРОЛЯ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14348" y="1928802"/>
            <a:ext cx="7972452" cy="4714908"/>
          </a:xfrm>
        </p:spPr>
        <p:txBody>
          <a:bodyPr>
            <a:normAutofit/>
          </a:bodyPr>
          <a:lstStyle/>
          <a:p>
            <a:pPr>
              <a:spcAft>
                <a:spcPts val="30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УО  ОБЯЗАНА  В  ТЕЧЕНИЕ  ПЕРВОГО  КВАРТАЛА ПРЕДСТАВИТЬ  СОБСТВЕННИКАМ  ПОМЕЩЕНИЙ ОТЧЕТ  ЗА  ПРЕДЫДУЩИЙ  ГОД  И  РАЗМЕСТИТЬ   ЕГО В ГИС ЖКХ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ч. 11 ст.162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 ЖК РФ). 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Отчет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подписывают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генеральный директор УО и главный бухгалтер организации.</a:t>
            </a: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45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ГОДОВОЙ  ОТЧЕТ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714488"/>
            <a:ext cx="8115328" cy="4929222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1) Если УО в течение первого квартала текущего года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 разместит отчет об исполнении  ДУ в ГИС ЖКХ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   к ней могут быть применены штрафные санкции до 10 тыс. руб. за 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нарушение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лицензионных требований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п. 15.1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раздела 10 приказа Минстроя от 29.02.2016 № 74/114/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пр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ч.11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ст. 162 ЖК РФ,       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ст. 13.19.2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КоАП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spcAft>
                <a:spcPts val="18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2) Отчет по  ДУ составляется отдельно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каждый МКД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находящийся в управлении.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3) УО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обязана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предоставлять собственнику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копию отчета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если это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не указано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в ДУ, но может ознакомить в помещении  УО в рабочее время.</a:t>
            </a:r>
          </a:p>
          <a:p>
            <a:endParaRPr lang="ru-RU" sz="2000" dirty="0" smtClean="0"/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46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ВАЖНО!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857364"/>
            <a:ext cx="8115328" cy="478634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3) ДУ можно установить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порядок предоставления отчета УО  и/или  иные сроки предоставления.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НАПРИМЕР: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i="1" u="sng" dirty="0" smtClean="0">
                <a:latin typeface="Arial" pitchFamily="34" charset="0"/>
                <a:cs typeface="Arial" pitchFamily="34" charset="0"/>
              </a:rPr>
              <a:t>ежеквартально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предоставлять </a:t>
            </a:r>
            <a:r>
              <a:rPr lang="ru-RU" sz="2000" i="1" u="sng" dirty="0" smtClean="0">
                <a:latin typeface="Arial" pitchFamily="34" charset="0"/>
                <a:cs typeface="Arial" pitchFamily="34" charset="0"/>
              </a:rPr>
              <a:t>промежуточный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отчет Совету МКД, или </a:t>
            </a:r>
            <a:r>
              <a:rPr lang="ru-RU" sz="2000" i="1" u="sng" dirty="0" smtClean="0">
                <a:latin typeface="Arial" pitchFamily="34" charset="0"/>
                <a:cs typeface="Arial" pitchFamily="34" charset="0"/>
              </a:rPr>
              <a:t>письменно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по окончании года;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i="1" u="sng" dirty="0" smtClean="0">
                <a:latin typeface="Arial" pitchFamily="34" charset="0"/>
                <a:cs typeface="Arial" pitchFamily="34" charset="0"/>
              </a:rPr>
              <a:t>размещать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отчет на досках объявления в помещениях общего доступа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(в подъездах МКД, лифтах)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или на дворовой территории.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47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ВАЖНО!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785926"/>
            <a:ext cx="8115328" cy="485778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ДУ МОЖНО УСТАНОВИТЬ: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форму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отчета УО;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порядок утверждения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отчета УО на  ОСС или решением Совета, председателя Совета. </a:t>
            </a:r>
          </a:p>
          <a:p>
            <a:pPr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Например, указать, что «отчет о выполнении договора УО направляет председателю Совета МКД на </a:t>
            </a:r>
            <a:r>
              <a:rPr lang="ru-RU" sz="2000" i="1" u="sng" dirty="0" smtClean="0">
                <a:latin typeface="Arial" pitchFamily="34" charset="0"/>
                <a:cs typeface="Arial" pitchFamily="34" charset="0"/>
              </a:rPr>
              <a:t>утверждение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При </a:t>
            </a:r>
            <a:r>
              <a:rPr lang="ru-RU" sz="2000" i="1" u="sng" dirty="0" smtClean="0">
                <a:latin typeface="Arial" pitchFamily="34" charset="0"/>
                <a:cs typeface="Arial" pitchFamily="34" charset="0"/>
              </a:rPr>
              <a:t>отсутствии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письменных мотивированных возражений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председателя Совета МКД, направленных в адрес УО в течение </a:t>
            </a:r>
            <a:r>
              <a:rPr lang="ru-RU" sz="2000" i="1" u="sng" dirty="0" smtClean="0">
                <a:latin typeface="Arial" pitchFamily="34" charset="0"/>
                <a:cs typeface="Arial" pitchFamily="34" charset="0"/>
              </a:rPr>
              <a:t>разумного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срока (до 15 дней) с момента представления отчета, он считается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утвержденным без претензий и возражений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».</a:t>
            </a: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48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ФОРМА  ОТЧЕТА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714488"/>
            <a:ext cx="8115328" cy="4929222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МОЖНО ИСПОЛЬЗОВАТЬ:</a:t>
            </a: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1) Форму 2.8.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Aft>
                <a:spcPts val="18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«Отчет об исполнении управляющей организацией договора управления» - утверждена приказом  Минстроя России  от 22.12.2014 № 882/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пр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действующий, но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фактически утратил силу, т.к. с 01.07.2019 информация </a:t>
            </a:r>
            <a:r>
              <a:rPr lang="ru-RU" sz="1800" i="1" u="sng" dirty="0" smtClean="0">
                <a:latin typeface="Arial" pitchFamily="34" charset="0"/>
                <a:cs typeface="Arial" pitchFamily="34" charset="0"/>
              </a:rPr>
              <a:t>размещается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 в ГИС ЖКХ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). </a:t>
            </a:r>
          </a:p>
          <a:p>
            <a:pPr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Состав, сроки и периодичность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размещения информации       в ГИС ЖКХ утверждены совместным Приказом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Минкомсвязи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России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№ 74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Минстроя России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№ 114/</a:t>
            </a:r>
            <a:r>
              <a:rPr lang="ru-RU" sz="2000" u="sng" dirty="0" err="1" smtClean="0">
                <a:latin typeface="Arial" pitchFamily="34" charset="0"/>
                <a:cs typeface="Arial" pitchFamily="34" charset="0"/>
              </a:rPr>
              <a:t>пр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от 29.02.2016. </a:t>
            </a: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49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ФОРМА  ОТЧЕТА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857364"/>
            <a:ext cx="8115328" cy="4786346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Неразмещение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информации, размещение информации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в полном объеме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или размещение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недостоверной информации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  ГИС ЖКХ влечет административное наказание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 статье 13.19.2 </a:t>
            </a:r>
            <a:r>
              <a:rPr lang="ru-RU" sz="22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КоАП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При подготовке и обсуждении с УО проекта договора или его изменения собственники должны, в первую очередь, руководствоваться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своими интересами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 процессе управления домом. 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Однако,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надо учитывать и интересы УО.</a:t>
            </a: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АНАЛИЗИРУЕМ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ДЕЙСТВУЮЩИЙ  ДУ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714488"/>
            <a:ext cx="8115328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2) Раздел 10 Приказа №№ 74/114/пр.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«Информация, подлежащая размещению в системе  лицами, осуществляющими деятельность по управлению многоквартирными домами на основании договора управления  многоквартирным домом, товариществами собственников жилья, жилищными кооперативами и иными специализированными потребительскими кооперативами, осуществляющими управление многоквартирным домом»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(в ред. Приказа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Минкомсвязи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России № 550, Минстроя России № 1434/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пр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     от 16.10.2017) </a:t>
            </a: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50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ФОРМА  ОТЧЕТА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71472" y="1785926"/>
          <a:ext cx="8115300" cy="4347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00"/>
                <a:gridCol w="76867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№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ОБЯЗАТЕЛЬНЫЕ УСЛОВИЯ В ОТЧЕТЕ</a:t>
                      </a:r>
                      <a:endParaRPr lang="ru-RU" sz="1800" dirty="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Соответствуют ли перечень, объемы, качество работ и услуг УО требованиям закона и техническим регламентам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Какие работы и услуги выполнила УО в отчетный период (</a:t>
                      </a:r>
                      <a:r>
                        <a:rPr lang="ru-RU" sz="1600" i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с указанием суммы по каждому виду работ и услуг отдельно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Какие и когда были нарушения условий ДУ, насколько УО снизила плату в связи с этими нарушениями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Какие коммунальные услуги предоставляла УО в отчетный период (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при отсутствии прямых договоров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Как УО рассчитывалась с РСО, в том числе за КР на СОИ (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указать наличие задолженности и причины ее образования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Какие и когда были нарушения периодичности и качества предоставления коммунальных услуг, в том числе по вине УО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51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763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000" dirty="0" smtClean="0">
                <a:solidFill>
                  <a:schemeClr val="tx1"/>
                </a:solidFill>
              </a:rPr>
              <a:t>© Материал из Справочной системы «Управление многоквартирным домом» https://vip.1umd.ru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71472" y="1857364"/>
          <a:ext cx="8115300" cy="3947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00"/>
                <a:gridCol w="7686700"/>
              </a:tblGrid>
              <a:tr h="482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№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ОБЯЗАТЕЛЬНЫЕ УСЛОВИЯ В ОТЧЕТЕ</a:t>
                      </a:r>
                      <a:endParaRPr lang="ru-RU" sz="1800" dirty="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Как УО реагировала на обращения собственников: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  количество обращений и заявок в течение отчетного периода (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выполненных и невыполненных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);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- количество случаев причинения ущерба  ОИ по вине УО и как УО возмещала ущерб или устраняла порчу  ОИ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Использовала ли УО средства из резервов на ремонтные работы (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указать экономию и превышение стоимости работ над суммами резервов)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Сколько раз и когда изменяли перечень работ и услуг по содержанию и ремонту ОИ (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указать причину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 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Сколько средств УО получила по договорам от имени собственников об использовании ОИ и на какие цели расходовались эти средства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52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763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000" dirty="0" smtClean="0">
                <a:solidFill>
                  <a:schemeClr val="tx1"/>
                </a:solidFill>
              </a:rPr>
              <a:t>© Материал из Справочной системы «Управление многоквартирным домом» https://vip.1umd.ru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71472" y="2000240"/>
          <a:ext cx="8115300" cy="2659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00"/>
                <a:gridCol w="76867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№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ОБЯЗАТЕЛЬНЫЕ УСЛОВИЯ В ОТЧЕТЕ</a:t>
                      </a:r>
                      <a:endParaRPr lang="ru-RU" sz="1800" dirty="0">
                        <a:solidFill>
                          <a:schemeClr val="bg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Какие результаты сверки расчетов за услуги и работы по содержанию и ремонту общего имущества в МКД;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Сколько средств поступило по взносам на капремонт, а также использованных средств фонда капремонта — </a:t>
                      </a:r>
                      <a:r>
                        <a:rPr lang="ru-RU" sz="1600" i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в случае его формирования на спецсчете регоператора;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Были ли взыскания и штрафы к УО со стороны органов ГЖН, а также судебные иски, в которых истцом или ответчиком выступает УО.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763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000" dirty="0" smtClean="0">
                <a:solidFill>
                  <a:schemeClr val="tx1"/>
                </a:solidFill>
              </a:rPr>
              <a:t>© Материал из Справочной системы «Управление многоквартирным домом» https://vip.1umd.ru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2000240"/>
            <a:ext cx="8115328" cy="4643470"/>
          </a:xfrm>
        </p:spPr>
        <p:txBody>
          <a:bodyPr>
            <a:normAutofit/>
          </a:bodyPr>
          <a:lstStyle/>
          <a:p>
            <a:pPr algn="ctr">
              <a:spcAft>
                <a:spcPts val="12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ЭКОНОМИЯ УО ПО ДОГОВОРУ УПРАВЛЕНИЯ </a:t>
            </a:r>
          </a:p>
          <a:p>
            <a:pPr algn="ctr">
              <a:spcAft>
                <a:spcPts val="12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 РАЗНИЦА МЕЖДУ ЗАПЛАНИРОВАННЫМИ И</a:t>
            </a:r>
          </a:p>
          <a:p>
            <a:pPr algn="ctr">
              <a:spcAft>
                <a:spcPts val="12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ФАКТИЧЕСКИМИ РАСХОДАМИ ПО РЕЗУЛЬТАТАМ</a:t>
            </a:r>
          </a:p>
          <a:p>
            <a:pPr algn="ctr">
              <a:spcAft>
                <a:spcPts val="1200"/>
              </a:spcAft>
              <a:buNone/>
            </a:pPr>
            <a:r>
              <a:rPr lang="ru-RU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ИСПОЛНЕНИЯ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ДУ В СООТВЕТСТВИИ </a:t>
            </a:r>
          </a:p>
          <a:p>
            <a:pPr algn="ctr">
              <a:spcAft>
                <a:spcPts val="6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 РАЗМЕЩЕННЫМ В СИСТЕМЕ ОТЧЕТОМ </a:t>
            </a:r>
          </a:p>
          <a:p>
            <a:pPr algn="ctr">
              <a:spcAft>
                <a:spcPts val="6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ч. 12 ст. 162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ЖК РФ). </a:t>
            </a: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54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048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ЭКОНОМИЯ   УО </a:t>
            </a:r>
            <a:b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  ДОГОВОРУ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57224" y="1857364"/>
            <a:ext cx="7829576" cy="4786346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УСЛОВИЯ, ПРИ КОТОРЫХ УО МОЖЕТ ОСТАВИТЬ СЕБЕ ЭКОНОМИЮ: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Работы и услуги, предусмотренные договором, выполнены и оказаны в полном объеме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Суды  считают, что 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неоказание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определенных  услуг  либо выполнение их 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 меньшем размере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нельзя квалифицировать как экономию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55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048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ЭКОНОМИЯ УО</a:t>
            </a:r>
            <a:b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 ДОГОВОРУ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57224" y="1857364"/>
            <a:ext cx="7829576" cy="478634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ПОСТАНОВЛЕНИЯ: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Арбитражного суда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Западно-Сибирского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округа от 22.03.2018  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№ Ф04-332/2018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по делу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№ А46-15897/2016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 Арбитражного суда Уральского округа от 29.08.2018              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№ Ф09-4873/18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по делу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№ А07-26254/2017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Пятого арбитражного апелляционного суда от 24.08.2018      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№ 05АП-5254/2018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по делу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№ А59-5435/2017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56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048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ЭКОНОМИЯ УО</a:t>
            </a:r>
            <a:b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 ДОГОВОРУ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857364"/>
            <a:ext cx="8115328" cy="4786346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Полученная экономия не привела к ненадлежащему качеству оказанных услуг и выполненных работ.</a:t>
            </a: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None/>
            </a:pPr>
            <a:r>
              <a:rPr lang="ru-RU" sz="20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Статья 710</a:t>
            </a:r>
            <a:r>
              <a:rPr lang="ru-R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ГК РФ.</a:t>
            </a:r>
            <a:endParaRPr lang="ru-RU" sz="20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 случаях, когда фактические расходы подрядчика оказались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меньше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тех, которые учитывались при определении цены работы, подрядчик сохраняет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право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на оплату работ по цене,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предусмотренной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договором. </a:t>
            </a:r>
          </a:p>
          <a:p>
            <a:pPr>
              <a:spcAft>
                <a:spcPts val="1800"/>
              </a:spcAft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Исключение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- заказчик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докажет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что полученная подрядчиком экономия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повлияла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на качество выполненных работ.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57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048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ЭКОНОМИЯ </a:t>
            </a:r>
            <a:b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 договору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1928802"/>
            <a:ext cx="8043890" cy="4714908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ПОДТВЕРЖДЕНИЕ НЕНАДЛЕЖАЩЕГО КАЧЕСТВА ПРЕДОСТАВЛЕНИЯ РАБОТ И УСЛУГ:</a:t>
            </a:r>
          </a:p>
          <a:p>
            <a:pPr>
              <a:spcAft>
                <a:spcPts val="18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УО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не представила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отчет о выполнении договора управления;</a:t>
            </a:r>
          </a:p>
          <a:p>
            <a:pPr>
              <a:spcAft>
                <a:spcPts val="18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в отчетный период составлялись акт(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о нарушении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качества или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превышении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установленной продолжительности перерыва в оказании услуг или выполнении работ.</a:t>
            </a:r>
          </a:p>
          <a:p>
            <a:pPr>
              <a:spcAft>
                <a:spcPts val="1800"/>
              </a:spcAft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58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048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ЭКОНОМИЯ </a:t>
            </a:r>
            <a:b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 договору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785926"/>
            <a:ext cx="8115328" cy="4857784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Экономия подтверждена отчетом о выполнении ДУ, который размещен в ГИС ЖКХ.</a:t>
            </a: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 В ДУ не предусмотрено иное распределение полученной экономии.</a:t>
            </a: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Собственники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до конца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отчетного года могут принять на ОСС решение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 распределении экономии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по итогам года, например, направить ее на текущий ремонт в следующем году или на выполнение непредвиденных работ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(резервный фонд).</a:t>
            </a: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59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048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ЭКОНОМИЯ </a:t>
            </a:r>
            <a:b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 договору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785926"/>
            <a:ext cx="8115328" cy="431007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Собственники выбирают УО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 утверждают на ОСС 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условия договора управления с ней, но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выбранная </a:t>
            </a:r>
          </a:p>
          <a:p>
            <a:pPr>
              <a:spcAft>
                <a:spcPts val="6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управляющая компания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обязана заключить ДУ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который существенно </a:t>
            </a:r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ущемляет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ее интересы. </a:t>
            </a:r>
          </a:p>
          <a:p>
            <a:pPr>
              <a:spcAft>
                <a:spcPts val="600"/>
              </a:spcAft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spcAft>
                <a:spcPts val="30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ДОГОВОР - ЭТО ВСЕГДА КОМПРОМИСС.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ЗАПОМНИТЕ!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14348" y="1643050"/>
            <a:ext cx="7972452" cy="500066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1) Перечень работ и услуг в приложении к ДУ должен содержать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п. 8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Правил № 416):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объемы;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стоимость;</a:t>
            </a:r>
          </a:p>
          <a:p>
            <a:pPr>
              <a:spcAft>
                <a:spcPts val="18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периодичность или график (сроки) оказания услуг и выполнения работ.</a:t>
            </a:r>
          </a:p>
          <a:p>
            <a:pPr>
              <a:spcBef>
                <a:spcPts val="0"/>
              </a:spcBef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2) Работы и услуги УО будут считаться выполненными и оказанными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если: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 за отчетный период УО выполнила работы и оказала услуги в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полном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объеме;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отсутствуют письменные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претензии к их качеству, а также         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не составлялись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акты о выявленных нарушениях. </a:t>
            </a: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60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ВАЖНО!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857364"/>
            <a:ext cx="8115328" cy="4786346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АКТ ВЫПОЛНЕННЫХ РАБОТ, ПОДПИСАННЫЙ СТОРОНАМИ, ПОДТВЕРЖДАЕТ, ЧТО УО ИСПОЛНИЛА СВОИ ОБЯЗАТЕЛЬСТВА ПО ДОГОВОРУ В </a:t>
            </a:r>
            <a:r>
              <a:rPr lang="ru-R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ПОЛНОМ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ОБЪЕМЕ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3) Если  председатель совета МКД или уполномоченный собственник </a:t>
            </a:r>
            <a:r>
              <a:rPr lang="ru-R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немотивированно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уклоняется от подписания актов выполненных работ, то отказ должен быть зафиксирован письменно.</a:t>
            </a: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61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ВАЖНО!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ПЕРЕГОВОРЫ ПО ПРОЕКТУ ДУ</a:t>
            </a:r>
          </a:p>
          <a:p>
            <a:pPr algn="ctr">
              <a:buNone/>
            </a:pPr>
            <a:endParaRPr lang="ru-RU" sz="48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62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-785842"/>
            <a:ext cx="8229600" cy="2143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Рисунок 4" descr="C:\Users\JJJ\Desktop\2017 МАТЕРИАЛЫ\ЛЕКЦИИ\МЕТОДИЧКА\КАРТИНКИ\ТСЖ\5693_pho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3286124"/>
            <a:ext cx="3357586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785926"/>
            <a:ext cx="8115328" cy="485778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ДУ ЦЕЛЕСООБРАЗНО  ПОДРОБНО ПРОПИСАТЬ:</a:t>
            </a: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1.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порядок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выдачи копий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ДУ;</a:t>
            </a:r>
          </a:p>
          <a:p>
            <a:pPr>
              <a:spcAft>
                <a:spcPts val="600"/>
              </a:spcAft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2.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порядок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определения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размера формирования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и использования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резервов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(на текущий ремонт, на выполнение непредвиденных работ);</a:t>
            </a:r>
          </a:p>
          <a:p>
            <a:pPr>
              <a:spcAft>
                <a:spcPts val="1800"/>
              </a:spcAft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3.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порядок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контроля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за исполнением ДУ;</a:t>
            </a:r>
          </a:p>
          <a:p>
            <a:pPr algn="ctr"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ЧЕМ ПОДРОБНЕЕ В ОПИШЕТЕ МЕХАНИЗМ КОНТРОЛЯ  В ДУ –</a:t>
            </a:r>
          </a:p>
          <a:p>
            <a:pPr algn="ctr"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ТЕМ ПРОЩЕ БУДЕТ ПОЛУЧИТЬ  ДОСТОВЕРНУЮ</a:t>
            </a:r>
          </a:p>
          <a:p>
            <a:pPr algn="ctr"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ИНФОРМАЦИЮ ОТ УО!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9058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ПРОЕКТ  ДУ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28662" y="1714488"/>
            <a:ext cx="7758138" cy="492922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4.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порядок представления УО информации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об исполнении ДУ,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в том числе, определить форму </a:t>
            </a:r>
            <a:r>
              <a:rPr lang="ru-RU" sz="1800" i="1" u="sng" dirty="0" smtClean="0">
                <a:latin typeface="Arial" pitchFamily="34" charset="0"/>
                <a:cs typeface="Arial" pitchFamily="34" charset="0"/>
              </a:rPr>
              <a:t>отчета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 по ДУ;</a:t>
            </a:r>
          </a:p>
          <a:p>
            <a:pPr>
              <a:spcAft>
                <a:spcPts val="1200"/>
              </a:spcAft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5.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порядок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приемки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работ, услуг по содержанию и ремонту ОИ;</a:t>
            </a:r>
          </a:p>
          <a:p>
            <a:pPr>
              <a:spcAft>
                <a:spcPts val="1200"/>
              </a:spcAft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6.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порядок 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уменьшения платы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за содержание жилого помещения;</a:t>
            </a:r>
          </a:p>
          <a:p>
            <a:pPr>
              <a:spcAft>
                <a:spcPts val="1200"/>
              </a:spcAft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7.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порядок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выплаты вознаграждения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председателю Совета МКД в случае принятия такого решения на ОСС;</a:t>
            </a:r>
          </a:p>
          <a:p>
            <a:pPr>
              <a:spcAft>
                <a:spcPts val="1200"/>
              </a:spcAft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8.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порядок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получения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использования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средств, полученных     при заключении договоров с третьими лицами о передаче     в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пользование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ОИ 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(аренда, реклама, провайдеры и т.д.).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64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9058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ПРОЕКТ  ДУ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785926"/>
            <a:ext cx="8115328" cy="4857784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ПРИМЕР  ИНЫХ УСЛОВИЙ В ДУ</a:t>
            </a: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обеспечить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хранение и актуализацию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технической и иной документации на МКД и внесения в  нее изменений,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отражающих информацию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о выполняемых работах и о состоянии дома в соответствии с результатами осмотров, выполняемых работ и (или) оказываемых услуг;</a:t>
            </a:r>
          </a:p>
          <a:p>
            <a:pPr>
              <a:spcAft>
                <a:spcPts val="1800"/>
              </a:spcAft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2.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на основании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письменной заявки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собственника или пользователя доме направлять представителя УО для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составления акта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о нанесении ущерба личному имуществу собственника или ОИ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в срок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указанный в ДУ;</a:t>
            </a: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65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9058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ПРОЕКТ  ДУ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14348" y="1785926"/>
            <a:ext cx="7972452" cy="4857784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3.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осуществлять пересмотр работ и (или) услуг, сроков их выполнения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только по решению ОСС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или по согласованию      с председателем Совета МКД в случае наделения его такими полномочиями решением ОСС;</a:t>
            </a:r>
          </a:p>
          <a:p>
            <a:pPr>
              <a:spcAft>
                <a:spcPts val="1800"/>
              </a:spcAft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 определенной ДУ периодичностью проводить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обследование МКД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по результатам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составлять планы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по текущему и капитальному ремонту дома с указанием наименования работ, срока выполнения работ и их предварительной стоимости.</a:t>
            </a:r>
          </a:p>
          <a:p>
            <a:pPr>
              <a:spcAft>
                <a:spcPts val="1800"/>
              </a:spcAft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66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9058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ПРОЕКТ  ДУ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14348" y="1643050"/>
            <a:ext cx="7972452" cy="500066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ДУ МОЖЕТ СОДЕРЖАТЬ СЛЕДУЮЩИЕ ПРИЛОЖЕНИЯ:</a:t>
            </a: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реестр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собственников помещений в МКД с указанием типа помещения (жилое/нежилое) и площади каждого помещения; </a:t>
            </a:r>
          </a:p>
          <a:p>
            <a:pPr>
              <a:spcAft>
                <a:spcPts val="18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информация о представителях УО,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уполномоченных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на взаимодействие с собственниками в МКД;</a:t>
            </a:r>
          </a:p>
          <a:p>
            <a:pPr>
              <a:spcAft>
                <a:spcPts val="18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порядок обработки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персональных данных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собственников и пользователей помещений в МКД, для целей исполнения договора управления МКД;</a:t>
            </a:r>
          </a:p>
          <a:p>
            <a:pPr>
              <a:spcAft>
                <a:spcPts val="18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порядок определения размера формирования и использования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резервов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резерв на текущий ремонт, резерв на выполнение непредвиденных работ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);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67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9058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ПРОЕКТ  ДУ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643050"/>
            <a:ext cx="8115328" cy="500066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порядок представления УО собственникам и пользователям помещений в МКД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информации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об исполнении ДУ.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Например, промежуточные отчеты в течении года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spcAft>
                <a:spcPts val="18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форма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акта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установления факта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непредоставления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коммунальной услуги или предоставления коммунальной услуги ненадлежащего качества;</a:t>
            </a:r>
          </a:p>
          <a:p>
            <a:pPr>
              <a:spcAft>
                <a:spcPts val="18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иные приложения (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по согласованию сторон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algn="ctr">
              <a:spcAft>
                <a:spcPts val="600"/>
              </a:spcAft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ПРЕДЛОЖЕНИЯ В ПИСЬМЕННОМ ВИДЕ  НАПРАВЬТЕ В УО</a:t>
            </a:r>
          </a:p>
          <a:p>
            <a:pPr algn="ctr">
              <a:spcAft>
                <a:spcPts val="600"/>
              </a:spcAft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И ПРЕДЛОЖИТЕ ИХ ОБСУДИТЬ С СОВЕТОМ ДОМА               </a:t>
            </a:r>
          </a:p>
          <a:p>
            <a:pPr algn="ctr">
              <a:spcAft>
                <a:spcPts val="600"/>
              </a:spcAft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РАЗУМНЫЙ СРОК.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68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9058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ПРОЕКТ  ДУ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21481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Выяснить - когда эта  УО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начала управлять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Вашим  МКД 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когда заканчивается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договор управления с ней.</a:t>
            </a:r>
          </a:p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Запросить в  УО 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проект нового договора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 с уведомлением о том, что собственники планируют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пересмотреть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действующий договор в связи с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изменением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жилищного законодательства. </a:t>
            </a:r>
          </a:p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3.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Подготовить вариант договора,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учитывающий мнение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большинства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собственников в  доме.</a:t>
            </a:r>
          </a:p>
          <a:p>
            <a:pPr>
              <a:spcAft>
                <a:spcPts val="1800"/>
              </a:spcAft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69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57422" y="152400"/>
            <a:ext cx="6329378" cy="12763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АЛГОРИТМ</a:t>
            </a:r>
            <a:b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работы над ДУ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1928802"/>
            <a:ext cx="8043890" cy="4714908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ДОГОВОР УПРАВЛЕНИЯ НАДО ЧИТАТЬ ВДУМЧИВО И ВНИМАТЕЛЬНО!</a:t>
            </a: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ДУ желательно разбирать по  отдельным разделам. </a:t>
            </a: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None/>
            </a:pP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Составьте список возникших вопросов, чтобы детально обсудить их с УО.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Если в тексте пункта договора есть ссылка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другой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пункт, то при прочтении надо  обязательно переходить      к указанным  пунктам 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читать все ссылки как  единое целое.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Aft>
                <a:spcPts val="1200"/>
              </a:spcAft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7633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АНАЛИЗИРУЕМ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ДЕЙСТВУЮЩИЙ  ДУ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57224" y="1785926"/>
            <a:ext cx="7872410" cy="42862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 Затем председатель Совета должен направить проект  в УО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согласование с уведомлением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о том, что планируется расторгнуть существующий ДУ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срок уведомления об отказе о пролонгации указан </a:t>
            </a:r>
            <a:r>
              <a:rPr lang="ru-RU" sz="1800" i="1" u="sng" dirty="0" smtClean="0">
                <a:latin typeface="Arial" pitchFamily="34" charset="0"/>
                <a:cs typeface="Arial" pitchFamily="34" charset="0"/>
              </a:rPr>
              <a:t>в действующем ДУ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). </a:t>
            </a:r>
          </a:p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Обязательно указать в письме, что это вариант ДУ для обсуждения на ОСС!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 Одновременно нужно будет добиться от УО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заполнения пустующих числовых данных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 приложениях к договору.</a:t>
            </a:r>
          </a:p>
          <a:p>
            <a:pPr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Согласование договора с УО должно занять не более  месяца.  </a:t>
            </a: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70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57422" y="152400"/>
            <a:ext cx="6329378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АЛГОРИТМ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работы над ДУ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286248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 Затем Совет дома должен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организовать и провести  ОСС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 по утверждению новой редакции ДУ,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согласованной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 с УО.</a:t>
            </a:r>
          </a:p>
          <a:p>
            <a:pPr algn="ctr"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ПРОВЕСТИ ЭТО СОБРАНИЕ НЕОБХОДИМО В СТРОГОМ</a:t>
            </a:r>
          </a:p>
          <a:p>
            <a:pPr algn="ctr"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СООТВЕТСТВИИ С ЖК РФ</a:t>
            </a:r>
          </a:p>
          <a:p>
            <a:pPr algn="ctr"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иначе УО может отклонить </a:t>
            </a:r>
          </a:p>
          <a:p>
            <a:pPr algn="ctr"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предложенный вариант договора, сославшись </a:t>
            </a:r>
          </a:p>
          <a:p>
            <a:pPr algn="ctr"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нарушение законодательства при проведении ОСС! </a:t>
            </a: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71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57422" y="152400"/>
            <a:ext cx="6329378" cy="12048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АЛГОРИТМ</a:t>
            </a:r>
            <a:b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работы над ДУ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2148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 После подсчета голосов на ОСС направить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оригиналы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протокола собрания  и решений собственников в УО. </a:t>
            </a:r>
          </a:p>
          <a:p>
            <a:pPr>
              <a:buNone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СОГЛАСОВАННЫЙ ВСЕМИ СТОРОНАМИ  ДУ, </a:t>
            </a:r>
          </a:p>
          <a:p>
            <a:pPr algn="ctr"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ПОЗВОЛИТ  СУЩЕСТВЕННО СНИЗИТЬ  </a:t>
            </a:r>
          </a:p>
          <a:p>
            <a:pPr algn="ctr"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ДЛЯ  КАЖДОГО СОБСТВЕННИКА РАСХОДЫ  </a:t>
            </a:r>
          </a:p>
          <a:p>
            <a:pPr algn="ctr"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ЖКУ, ОБЕСПЕЧИТЬ, В ТОМ ЧИСЛЕ,  ВОЗМОЖНОСТЬ</a:t>
            </a:r>
          </a:p>
          <a:p>
            <a:pPr algn="ctr"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СУДЕБНОЙ  ЗАЩИТЫ  ВАШИХ ПРАВ И ЗАКОННЫХ</a:t>
            </a:r>
          </a:p>
          <a:p>
            <a:pPr algn="ctr"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ИНТЕРЕСОВ! </a:t>
            </a: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72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57422" y="152400"/>
            <a:ext cx="6329378" cy="120489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АЛГОРИТМ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работы над ДУ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488" y="1643050"/>
            <a:ext cx="6000792" cy="5072098"/>
          </a:xfrm>
        </p:spPr>
        <p:txBody>
          <a:bodyPr>
            <a:normAutofit lnSpcReduction="10000"/>
          </a:bodyPr>
          <a:lstStyle/>
          <a:p>
            <a:pPr algn="ctr">
              <a:spcAft>
                <a:spcPts val="1200"/>
              </a:spcAft>
              <a:buNone/>
            </a:pPr>
            <a:r>
              <a:rPr lang="ru-RU" sz="4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АКТУАЛИЗАЦИЯ </a:t>
            </a:r>
          </a:p>
          <a:p>
            <a:pPr algn="ctr">
              <a:spcAft>
                <a:spcPts val="1200"/>
              </a:spcAft>
              <a:buNone/>
            </a:pPr>
            <a:r>
              <a:rPr lang="ru-RU" sz="4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ДОГОВОРА </a:t>
            </a:r>
          </a:p>
          <a:p>
            <a:pPr algn="ctr">
              <a:spcAft>
                <a:spcPts val="1200"/>
              </a:spcAft>
              <a:buNone/>
            </a:pPr>
            <a:r>
              <a:rPr lang="ru-RU" sz="4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УПРАВЛЕНИЯ</a:t>
            </a:r>
          </a:p>
          <a:p>
            <a:pPr algn="ctr">
              <a:spcBef>
                <a:spcPts val="0"/>
              </a:spcBef>
              <a:buNone/>
            </a:pPr>
            <a:endParaRPr lang="ru-RU" sz="2000" b="1" dirty="0" smtClean="0"/>
          </a:p>
          <a:p>
            <a:pPr algn="ctr">
              <a:spcBef>
                <a:spcPts val="0"/>
              </a:spcBef>
              <a:buNone/>
            </a:pPr>
            <a:endParaRPr lang="ru-RU" sz="2000" b="1" dirty="0" smtClean="0"/>
          </a:p>
          <a:p>
            <a:pPr algn="ctr">
              <a:spcBef>
                <a:spcPts val="0"/>
              </a:spcBef>
              <a:buNone/>
            </a:pPr>
            <a:r>
              <a:rPr lang="ru-RU" sz="2000" b="1" dirty="0" smtClean="0"/>
              <a:t>Использовался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000" b="1" dirty="0" smtClean="0"/>
              <a:t>© Материал из Справочной системы «Управление многоквартирным домом»</a:t>
            </a:r>
            <a:br>
              <a:rPr lang="ru-RU" sz="2000" b="1" dirty="0" smtClean="0"/>
            </a:br>
            <a:r>
              <a:rPr lang="ru-RU" sz="2000" b="1" dirty="0" smtClean="0"/>
              <a:t>https://vip.1umd.ru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solidFill>
                <a:srgbClr val="660033"/>
              </a:solidFill>
              <a:latin typeface="+mj-lt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-928718"/>
            <a:ext cx="8229600" cy="2143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7" name="Рисунок 6" descr="C:\Users\JJJ\Desktop\ВЕБИНАРЫ 12.04.2022\ДОГОВОР УПРАВЛЕНИЯ\КАРТИНКИ\289_original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00174"/>
            <a:ext cx="264320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38636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 договорах управления, заключенных до 01.09.2018г. и пролонгированных,  указано, что УО обязана приступить к выполнению такого договора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позднее чем через тридцать дней со дня его подписания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ПРАВИЛЬНАЯ ФОРМУЛИРОВКА: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Aft>
                <a:spcPts val="18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"Управляющая организация обязана приступить к управлению многоквартирным домом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с даты включения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многоквартирного дома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реестр лицензий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субъекта Российской Федерации в связи с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заключением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договора управления таким домом".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74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192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НАЧАЛО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ДЕЙСТВИЯ ДУ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67198"/>
          </a:xfrm>
        </p:spPr>
        <p:txBody>
          <a:bodyPr/>
          <a:lstStyle/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До 1 марта 2022 года действовали Правила пользования жилыми помещениями, установленные ПП РФ от 21.01.2006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№ 25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Его сменил Приказ Минстроя от 14.05.2021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№ 292/</a:t>
            </a:r>
            <a:r>
              <a:rPr lang="ru-RU" sz="2200" u="sng" dirty="0" err="1" smtClean="0">
                <a:latin typeface="Arial" pitchFamily="34" charset="0"/>
                <a:cs typeface="Arial" pitchFamily="34" charset="0"/>
              </a:rPr>
              <a:t>пр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«Об утверждении правил пользования жилыми помещениями».</a:t>
            </a:r>
          </a:p>
          <a:p>
            <a:pPr algn="ctr">
              <a:spcAft>
                <a:spcPts val="18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ЧТО НУЖНО ОБРАТИТЬ ВНИМАНИЕ В НОВЫХ ПРАВИЛАХ ПРИ АКТУАЛИЗАЦИИ ДУ?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None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75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192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ОБЯЗАННОСТИ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СОБСТВЕННИКОВ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3863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ru-RU" sz="20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Пункт 1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Пользование жилыми помещениями государственного и муниципального жилищных фондов, а также принадлежащими на праве собственности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гражданам и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юридическим лицам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жилыми помещениями в МКД  осуществляется в соответствии с Правилами с учетом соблюдения: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прав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законных интересов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проживающих в жилом помещении граждан, соседей;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требований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пожарной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безопасности,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санитарно-гигиенических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экологических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и иных требований законодательства.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76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192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ОБЯЗАННОСТИ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СОБСТВЕННИКОВ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43470"/>
          </a:xfrm>
        </p:spPr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2) </a:t>
            </a:r>
            <a:r>
              <a:rPr lang="ru-RU" sz="20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Пункт 14</a:t>
            </a:r>
            <a:r>
              <a:rPr lang="ru-R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- право собственности на жилое помещение в  МКД возникает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 момента внесения соответствующей записи  в ЕГРН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если иное не установлено законодательством РФ         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(п. 2 ст. 8.1 ГК РФ).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3) </a:t>
            </a:r>
            <a:r>
              <a:rPr lang="ru-RU" sz="20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Раздел IV</a:t>
            </a:r>
            <a:r>
              <a:rPr lang="ru-R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- Правила проживания в жилых помещениях распространяются и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юридических лиц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владеющих на праве собственности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жилым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помещением в доме.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4) </a:t>
            </a:r>
            <a:r>
              <a:rPr lang="ru-RU" sz="20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Пункт 18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дееспособные и </a:t>
            </a:r>
            <a:r>
              <a:rPr lang="ru-RU" sz="2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ограниченные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судом в дееспособности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члены семьи собственника несут солидарную с собственником ответственность по обязательствам, вытекающим из пользования жилым помещением, если иное не установлено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соглашением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между собственником и членами его семьи.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77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192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ОБЯЗАННОСТИ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СОБСТВЕННИКОВ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1714488"/>
            <a:ext cx="8043890" cy="438151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ПРОБЛЕМА.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Собственники и наниматели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ОБЯЗАНЫ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допускать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 заранее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согласованное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время  в жилое помещение сотрудников УО и АДС, представителей органов госнадзора для: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осмотра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технического и санитарного состояния жилого помещения, санитарно-технического и иного оборудования в нем;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выполнения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необходимых ремонтных работ.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Однако на практике жители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не всегда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пускают указанных лиц в жилое помещение.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78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192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ОБЯЗАННОСТИ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СОБСТВЕННИКОВ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1857364"/>
            <a:ext cx="8043890" cy="4238636"/>
          </a:xfrm>
        </p:spPr>
        <p:txBody>
          <a:bodyPr>
            <a:normAutofit/>
          </a:bodyPr>
          <a:lstStyle/>
          <a:p>
            <a:pPr algn="ctr">
              <a:spcAft>
                <a:spcPts val="12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КАК ИСПРАВИТЬ СИТУАЦИЮ?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ДУ можно подробно прописать: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обязанность собственников и пользователей помещений в МКД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незамедлительно  уведомить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УО или АДС всеми доступными способами  об 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аварийной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ситуации, угрозы аварий или угрозы порчи личного, общего имущества;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обязанность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организовать доступ к  ОИ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в  помещении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указать все случаи, когда еще такой доступ необходим, кроме аварий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последствия отказа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в доступе и порядок его фиксации.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79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192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ОБЯЗАННОСТИ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СОБСТВЕННИКОВ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85786" y="1928802"/>
            <a:ext cx="7901014" cy="47149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Если в тексте договора есть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ссылка на приложение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то сразу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переходите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на соответствующее приложение.</a:t>
            </a:r>
          </a:p>
          <a:p>
            <a:pPr>
              <a:spcAft>
                <a:spcPts val="1800"/>
              </a:spcAft>
              <a:buNone/>
            </a:pP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Для удобства чтения ДУ можно под каждой ссылкой разместить ее текст другим шрифтом и цветом.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 Обратите внимание на дополнительные условия,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которые могут быть указаны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отдельным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разделом.</a:t>
            </a:r>
          </a:p>
          <a:p>
            <a:pPr>
              <a:buNone/>
            </a:pP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Не стесняйтесь задавать вопросы юристу УО,  требуйте полного, исчерпывающего ответа. 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7633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АНАЛИЗИРУЕМ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ДЕЙСТВУЮЩИЙ  ДУ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67198"/>
          </a:xfrm>
        </p:spPr>
        <p:txBody>
          <a:bodyPr/>
          <a:lstStyle/>
          <a:p>
            <a:pPr algn="ctr">
              <a:spcAft>
                <a:spcPts val="12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ПОСЛЕДСТВИЯ - ВОЗМЕЩЕНИЕ УБЫТКОВ ЗА ВРЕД,</a:t>
            </a:r>
          </a:p>
          <a:p>
            <a:pPr algn="ctr">
              <a:spcAft>
                <a:spcPts val="12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ПРИЧИНЕННЫЙ ОБЩЕМУ ИМУЩЕСТВУ МКД </a:t>
            </a:r>
          </a:p>
          <a:p>
            <a:pPr algn="ctr">
              <a:spcAft>
                <a:spcPts val="12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 ИМУЩЕСТВУ, ЗДОРОВЬЮ СОБСТВЕННИКОВ </a:t>
            </a:r>
          </a:p>
          <a:p>
            <a:pPr algn="ctr">
              <a:spcAft>
                <a:spcPts val="12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ПОМЕЩЕНИЙ, В ТОМ ЧИСЛЕ, </a:t>
            </a:r>
          </a:p>
          <a:p>
            <a:pPr algn="ctr">
              <a:spcAft>
                <a:spcPts val="12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СУДЕБНОМ ПОРЯДКЕ.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80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192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ОБЯЗАННОСТИ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СОБСТВЕННИКОВ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066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Aft>
                <a:spcPts val="1200"/>
              </a:spcAft>
              <a:buNone/>
            </a:pP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Письмо Минстроя России от 28 мая 2019 г. </a:t>
            </a:r>
            <a:r>
              <a:rPr lang="ru-RU" sz="24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№ 20295-ОГ/06.</a:t>
            </a:r>
            <a:endParaRPr lang="ru-RU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Aft>
                <a:spcPts val="1200"/>
              </a:spcAft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1) Если внутридомовые инженерные сети располагаются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стенах или под полами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в помещении собственника (или нанимателя),     он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должен обеспечить свободный доступ к ОИ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находящемуся в его квартире, для проведения аварийно-восстановительных работ или капитального ремонта ремонтных работ подрядной организацией.</a:t>
            </a:r>
          </a:p>
          <a:p>
            <a:pPr>
              <a:lnSpc>
                <a:spcPct val="120000"/>
              </a:lnSpc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2) Если собственник (наниматель)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убежден, что системы не требуют замены или ремонта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то представители заказчика капремонта, подрядчика и УК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вправе составить акт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 том, что произвести замену или ремонт системы оказалось </a:t>
            </a:r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невозможным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в связи с тем, что доступ к ней </a:t>
            </a:r>
            <a:r>
              <a:rPr lang="ru-RU" sz="2400" u="sng" dirty="0" smtClean="0">
                <a:latin typeface="Arial" pitchFamily="34" charset="0"/>
                <a:cs typeface="Arial" pitchFamily="34" charset="0"/>
              </a:rPr>
              <a:t>не предоставлен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Документ подписывает и собственник квартиры.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81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СВЕДЕНИЯ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3) </a:t>
            </a:r>
            <a:r>
              <a:rPr lang="ru-RU" b="1" i="1" dirty="0" err="1" smtClean="0"/>
              <a:t>Непредоставление</a:t>
            </a:r>
            <a:r>
              <a:rPr lang="ru-RU" b="1" i="1" dirty="0" smtClean="0"/>
              <a:t> доступа к ОИ</a:t>
            </a:r>
            <a:r>
              <a:rPr lang="ru-RU" dirty="0" smtClean="0"/>
              <a:t>, если ремонт </a:t>
            </a:r>
            <a:r>
              <a:rPr lang="ru-RU" u="sng" dirty="0" smtClean="0"/>
              <a:t>необходим</a:t>
            </a:r>
            <a:r>
              <a:rPr lang="ru-RU" dirty="0" smtClean="0"/>
              <a:t>, является поводом для обращения </a:t>
            </a:r>
            <a:r>
              <a:rPr lang="ru-RU" u="sng" dirty="0" smtClean="0"/>
              <a:t>в суд</a:t>
            </a:r>
            <a:r>
              <a:rPr lang="ru-RU" dirty="0" smtClean="0"/>
              <a:t> заказчиком работ по капремонту  для обеспечения доступа к инженерным системам в судебном порядке. </a:t>
            </a:r>
          </a:p>
          <a:p>
            <a:r>
              <a:rPr lang="ru-RU" dirty="0" smtClean="0"/>
              <a:t>4) В случае </a:t>
            </a:r>
            <a:r>
              <a:rPr lang="ru-RU" b="1" i="1" dirty="0" smtClean="0"/>
              <a:t>причинения вреда по причине </a:t>
            </a:r>
            <a:r>
              <a:rPr lang="ru-RU" b="1" i="1" dirty="0" err="1" smtClean="0"/>
              <a:t>непредоставления</a:t>
            </a:r>
            <a:r>
              <a:rPr lang="ru-RU" b="1" i="1" dirty="0" smtClean="0"/>
              <a:t> доступа к  ОИ</a:t>
            </a:r>
            <a:r>
              <a:rPr lang="ru-RU" dirty="0" smtClean="0"/>
              <a:t>  для проведения аварийно-восстановительных работ или капитального ремонта, </a:t>
            </a:r>
            <a:r>
              <a:rPr lang="ru-RU" u="sng" dirty="0" smtClean="0"/>
              <a:t>до рассмотрения</a:t>
            </a:r>
            <a:r>
              <a:rPr lang="ru-RU" dirty="0" smtClean="0"/>
              <a:t> спора в суде, вся </a:t>
            </a:r>
            <a:r>
              <a:rPr lang="ru-RU" b="1" i="1" dirty="0" smtClean="0"/>
              <a:t>ответственность ложится на собственника</a:t>
            </a:r>
            <a:r>
              <a:rPr lang="ru-RU" dirty="0" smtClean="0"/>
              <a:t> помещения. </a:t>
            </a:r>
          </a:p>
          <a:p>
            <a:r>
              <a:rPr lang="ru-RU" dirty="0" smtClean="0"/>
              <a:t>5) </a:t>
            </a:r>
            <a:r>
              <a:rPr lang="ru-RU" b="1" i="1" dirty="0" smtClean="0"/>
              <a:t>Другие собственники</a:t>
            </a:r>
            <a:r>
              <a:rPr lang="ru-RU" dirty="0" smtClean="0"/>
              <a:t> в этом МКД, в случае нанесения </a:t>
            </a:r>
            <a:r>
              <a:rPr lang="ru-RU" u="sng" dirty="0" smtClean="0"/>
              <a:t>ущерба</a:t>
            </a:r>
            <a:r>
              <a:rPr lang="ru-RU" dirty="0" smtClean="0"/>
              <a:t> </a:t>
            </a:r>
            <a:r>
              <a:rPr lang="ru-RU" b="1" i="1" dirty="0" smtClean="0"/>
              <a:t>вправе обратиться в суд</a:t>
            </a:r>
            <a:r>
              <a:rPr lang="ru-RU" dirty="0" smtClean="0"/>
              <a:t> для взыскания материального ущерба и морального вреда с собственника помещения, который </a:t>
            </a:r>
            <a:r>
              <a:rPr lang="ru-RU" b="1" i="1" dirty="0" smtClean="0"/>
              <a:t>отказался </a:t>
            </a:r>
            <a:r>
              <a:rPr lang="ru-RU" dirty="0" smtClean="0"/>
              <a:t>проводить ремонт в его помещении.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82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СВЕДЕНИЯ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4347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ДОГОВОРЕ УПРАВЛЕНИЯ  НАДО ОТРАЗИТЬ: </a:t>
            </a:r>
          </a:p>
          <a:p>
            <a:pPr>
              <a:lnSpc>
                <a:spcPct val="110000"/>
              </a:lnSpc>
              <a:spcAft>
                <a:spcPts val="6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порядок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проведения текущего (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общего и частичного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) и внеочередного осмотров;</a:t>
            </a:r>
          </a:p>
          <a:p>
            <a:pPr>
              <a:lnSpc>
                <a:spcPct val="110000"/>
              </a:lnSpc>
              <a:spcAft>
                <a:spcPts val="6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процедуру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фиксации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результатов осмотра </a:t>
            </a:r>
            <a:r>
              <a:rPr lang="ru-RU" sz="2200" i="1" dirty="0" smtClean="0">
                <a:latin typeface="Arial" pitchFamily="34" charset="0"/>
                <a:cs typeface="Arial" pitchFamily="34" charset="0"/>
              </a:rPr>
              <a:t>– подписание актов;</a:t>
            </a:r>
          </a:p>
          <a:p>
            <a:pPr>
              <a:lnSpc>
                <a:spcPct val="110000"/>
              </a:lnSpc>
              <a:spcAft>
                <a:spcPts val="6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привлечение к участию в осмотре представителей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Совета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МКД  или уполномоченного собственников.</a:t>
            </a:r>
          </a:p>
          <a:p>
            <a:pPr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ПРИМЕР ФОРМУЛИРОВКИ.</a:t>
            </a: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"Управляющая организация обязана: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...Проводить текущие, внеочередные и сезонные осмотры общего имущества МКД. Результаты осмотров оформлять в порядке, установленном Правилами содержания общего имущества в многоквартирном доме, утвержденными постановлением Правительства от 13.08.2006 № 491".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192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ОСМОТРА ОИ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38636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1)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Текущие и внеочередные осмотры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оформляются актом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о техническом состоянии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общего имущества. </a:t>
            </a:r>
          </a:p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2)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Весенние и осенние осмотры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– актом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сезонного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осмотра.</a:t>
            </a:r>
          </a:p>
          <a:p>
            <a:pPr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3)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Результаты осмотров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следует оформлять в порядке, установленном Правилами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№ 491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lnSpc>
                <a:spcPct val="110000"/>
              </a:lnSpc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Приложите  к договору </a:t>
            </a:r>
            <a:r>
              <a:rPr lang="ru-RU" sz="2000" i="1" u="sng" dirty="0" smtClean="0">
                <a:latin typeface="Arial" pitchFamily="34" charset="0"/>
                <a:cs typeface="Arial" pitchFamily="34" charset="0"/>
              </a:rPr>
              <a:t>формы  актов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осмотра ОИ. </a:t>
            </a:r>
          </a:p>
          <a:p>
            <a:pPr>
              <a:spcAft>
                <a:spcPts val="1800"/>
              </a:spcAft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Рекомендуемые формы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актов осмотров - в Правилах </a:t>
            </a:r>
            <a:r>
              <a:rPr lang="ru-RU" sz="2000" i="1" u="sng" dirty="0" smtClean="0">
                <a:latin typeface="Arial" pitchFamily="34" charset="0"/>
                <a:cs typeface="Arial" pitchFamily="34" charset="0"/>
              </a:rPr>
              <a:t>№ 170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84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СВЕДЕНИЯ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1857364"/>
            <a:ext cx="8043890" cy="4238636"/>
          </a:xfrm>
        </p:spPr>
        <p:txBody>
          <a:bodyPr/>
          <a:lstStyle/>
          <a:p>
            <a:pPr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4)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Акт подписывает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комиссия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которая проводила осмотр,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представитель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собственников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выборное лицо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). </a:t>
            </a:r>
          </a:p>
          <a:p>
            <a:pPr>
              <a:spcAft>
                <a:spcPts val="18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Утверждается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руководителем или уполномоченным лицом организации, которая проводила осмотр.</a:t>
            </a:r>
          </a:p>
          <a:p>
            <a:pPr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5)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Информация о техническом состоянии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элементов  ОИ и  выявленных в ходе осмотров неисправностей и повреждений вносится в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журнал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осмотра.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85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СВЕДЕНИЯ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1785926"/>
            <a:ext cx="8001056" cy="4310074"/>
          </a:xfrm>
        </p:spPr>
        <p:txBody>
          <a:bodyPr/>
          <a:lstStyle/>
          <a:p>
            <a:pPr>
              <a:spcAft>
                <a:spcPts val="1800"/>
              </a:spcAft>
              <a:buNone/>
            </a:pP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Перечень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работ и услуг по управлению МКД, и ремонту ОИ, порядок изменения такого перечня  –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существенное условие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 ДУ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ч. 4 ст. 158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ч. 3 ст. 162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ЖК РФ).</a:t>
            </a:r>
          </a:p>
          <a:p>
            <a:pPr>
              <a:spcAft>
                <a:spcPts val="24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УО при подготовке такого перечня должна  учесть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требования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Минимального перечня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№ 290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 и  Правил  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№ 491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ctr"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СОБСТВЕННИКИ УТВЕРЖДАЮТ НА ОСС ПЕРЕЧЕНЬ РАБОТ И УСЛУГ КОНКРЕТНО  ДЛЯ СВОЕГО ДОМА.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86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192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ПЕРЕЧЕНЬ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 и УСЛУГ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1007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Если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порядок изменения такого перечня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не прописан в ДУ, то каждый раз придётся заключать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дополнительное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соглашение по его изменению.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С 1 марта 2021 г. действует </a:t>
            </a:r>
            <a:r>
              <a:rPr lang="ru-RU" sz="2200" u="sng" dirty="0" err="1" smtClean="0">
                <a:latin typeface="Arial" pitchFamily="34" charset="0"/>
                <a:cs typeface="Arial" pitchFamily="34" charset="0"/>
              </a:rPr>
              <a:t>СанПиН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 2.1.3684-21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требующий от УО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ежедневной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влажной уборки МОП в МКД.</a:t>
            </a:r>
          </a:p>
          <a:p>
            <a:pPr>
              <a:buNone/>
            </a:pP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Роспотребнадзор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признал, что это требование – техническая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неточность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и  разъяснил, что периодичность влажной уборки МОП определяют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собственники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решением ОСС, договором управления домом, уставом ТСЖ           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письмо от 15.03.2021 № 02/4905-2021-23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87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192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ПЕРЕЧЕНЬ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 и УСЛУГ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42915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ЧТО НУЖНО СДЕЛАТЬ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1. Если в ДУ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указана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периодичность работ по уборке МОП - оставьте все как есть.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2. Если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нет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- потребуйте от УО внести в приложение к ДУ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изменения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в этой части.</a:t>
            </a:r>
          </a:p>
          <a:p>
            <a:pPr>
              <a:spcAft>
                <a:spcPts val="1200"/>
              </a:spcAft>
              <a:buNone/>
            </a:pP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БЕЗ ПЕРИОДИЧНОСТИ ВЫПОЛНЕНИЯ РАБОТ НЕЛЬЗЯ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ПРОВЕРИТЬ НАСКОЛЬКО ЭФФЕКТИВНО РАСХОДУЕТ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УО СРЕДСТВА ЖИТЕЛЕЙ ДОМА НА СОДЕРЖАНИЕ ОИ.</a:t>
            </a: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88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192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ПЕРЕЧЕНЬ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 и УСЛУГ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38636"/>
          </a:xfrm>
        </p:spPr>
        <p:txBody>
          <a:bodyPr/>
          <a:lstStyle/>
          <a:p>
            <a:pPr algn="ctr">
              <a:spcAft>
                <a:spcPts val="6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Имейте в виду, что любое изменение перечня работ и </a:t>
            </a:r>
          </a:p>
          <a:p>
            <a:pPr algn="ctr">
              <a:spcAft>
                <a:spcPts val="6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услуг, включая периодичность их выполнения, влечет </a:t>
            </a:r>
          </a:p>
          <a:p>
            <a:pPr algn="ctr">
              <a:spcAft>
                <a:spcPts val="6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 собой изменение платы за содержание.</a:t>
            </a:r>
          </a:p>
          <a:p>
            <a:pPr algn="ctr">
              <a:spcAft>
                <a:spcPts val="600"/>
              </a:spcAft>
              <a:buNone/>
            </a:pP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Aft>
                <a:spcPts val="6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Нельзя отказаться от работ и услуг, входящих в состав</a:t>
            </a:r>
          </a:p>
          <a:p>
            <a:pPr algn="ctr">
              <a:spcAft>
                <a:spcPts val="6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Минимального перечня № 290.</a:t>
            </a: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89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192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ПЕРЕЧЕНЬ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 и УСЛУГ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714488"/>
            <a:ext cx="8115328" cy="492922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 ПРОВЕРКА ПРАВИЛЬНОСТИ ОФОРМЛЕНИЯ: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наименование сторон и реквизиты УО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 количество экземпляров 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- не менее 2-х идентичных. </a:t>
            </a:r>
          </a:p>
          <a:p>
            <a:pPr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ДУ может подписать председатель Совета МКД в случае наделения его соответствующим полномочием.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Aft>
                <a:spcPts val="1200"/>
              </a:spcAft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Приложением можно оформить ведомость подписания собственниками ДУ;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наличие необходимых приложений к каждому экземпляру.</a:t>
            </a:r>
          </a:p>
          <a:p>
            <a:pPr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Состав ОИ должен быть указан применительно к конкретному дому. 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048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АНАЛИЗИРУЕМ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ДЕЙСТВУЮЩИЙ  ДУ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429156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УО в рамках   ДУ выполняет работы и оказывает услуги,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предусмотренные законодательством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1200"/>
              </a:spcAft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ДОПОЛНИТЕЛЬНЫЕ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(прочие)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УСЛУГИ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- работы и услуги в отношении элементов МКД, прямо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не перечисленные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в НПА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охрана, видеонаблюдение, </a:t>
            </a:r>
            <a:r>
              <a:rPr lang="ru-RU" sz="1800" i="1" dirty="0" err="1" smtClean="0">
                <a:latin typeface="Arial" pitchFamily="34" charset="0"/>
                <a:cs typeface="Arial" pitchFamily="34" charset="0"/>
              </a:rPr>
              <a:t>консъержи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, шлагбаумы и др.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сопутствующие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работы и услуги, оказываемые отдельным </a:t>
            </a:r>
            <a:r>
              <a:rPr lang="ru-RU" sz="2000" u="sng" dirty="0" smtClean="0">
                <a:latin typeface="Arial" pitchFamily="34" charset="0"/>
                <a:cs typeface="Arial" pitchFamily="34" charset="0"/>
              </a:rPr>
              <a:t>собственникам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по договору оказания услуг за плату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сантехнические работы, замена ИПУ, дератизация, дезинсекция помещения и т.д.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90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192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ДОПОЛНИТЕЛЬНЫЕ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УСЛУГИ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В договоре управления желательно отразить </a:t>
            </a:r>
            <a:r>
              <a:rPr lang="ru-RU" b="1" i="1" dirty="0" smtClean="0"/>
              <a:t>порядок оказания </a:t>
            </a:r>
            <a:r>
              <a:rPr lang="ru-RU" b="1" i="1" dirty="0" err="1" smtClean="0"/>
              <a:t>допуслуг</a:t>
            </a:r>
            <a:r>
              <a:rPr lang="ru-RU" b="1" i="1" dirty="0" smtClean="0"/>
              <a:t> в отношении ОИ.</a:t>
            </a:r>
            <a:endParaRPr lang="ru-RU" dirty="0" smtClean="0"/>
          </a:p>
          <a:p>
            <a:r>
              <a:rPr lang="ru-RU" b="1" dirty="0" smtClean="0"/>
              <a:t>ПРИМЕР ФОРМУЛИРОВКИ. </a:t>
            </a:r>
            <a:endParaRPr lang="ru-RU" dirty="0" smtClean="0"/>
          </a:p>
          <a:p>
            <a:r>
              <a:rPr lang="ru-RU" dirty="0" smtClean="0"/>
              <a:t>«УО </a:t>
            </a:r>
            <a:r>
              <a:rPr lang="ru-RU" b="1" i="1" dirty="0" smtClean="0"/>
              <a:t>вправе оказывать прочие услуги</a:t>
            </a:r>
            <a:r>
              <a:rPr lang="ru-RU" dirty="0" smtClean="0"/>
              <a:t> самостоятельно либо путем привлечения подрядных организаций.</a:t>
            </a:r>
          </a:p>
          <a:p>
            <a:r>
              <a:rPr lang="ru-RU" dirty="0" smtClean="0"/>
              <a:t>Оказание </a:t>
            </a:r>
            <a:r>
              <a:rPr lang="ru-RU" u="sng" dirty="0" smtClean="0"/>
              <a:t>прочих</a:t>
            </a:r>
            <a:r>
              <a:rPr lang="ru-RU" dirty="0" smtClean="0"/>
              <a:t> услуг осуществляется УО по решению общего собрания собственников помещений в МКД на основании отдельного соглашения.</a:t>
            </a:r>
          </a:p>
          <a:p>
            <a:r>
              <a:rPr lang="ru-RU" dirty="0" smtClean="0"/>
              <a:t>Состав, порядок их оказания и оплаты </a:t>
            </a:r>
            <a:r>
              <a:rPr lang="ru-RU" u="sng" dirty="0" smtClean="0"/>
              <a:t>утверждаются</a:t>
            </a:r>
            <a:r>
              <a:rPr lang="ru-RU" dirty="0" smtClean="0"/>
              <a:t> общим собранием собственников помещений в МКД».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91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192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ДОПОЛНИТЕЛЬНЫЕ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УСЛУГИ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381512"/>
          </a:xfrm>
        </p:spPr>
        <p:txBody>
          <a:bodyPr/>
          <a:lstStyle/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1)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Чтобы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принять решения по оказанию прочих услуг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необходимо набрать более 50% голосов собственников,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участвующих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в собрании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ч. 1 ст. 46  ЖК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РФ).</a:t>
            </a:r>
          </a:p>
          <a:p>
            <a:pPr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2)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На основании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решения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ОСС можно  оформить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дополнительное соглашение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об оказании прочих услуг, подписанное председателем Совета, наделенным таким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полномочием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п. 3 ч. 8 ст. 161.1 ЖК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РФ).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92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СВЕДЕНИЯ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71472" y="1857364"/>
            <a:ext cx="8115328" cy="42386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ПРАВИЛЬНАЯ ФОРМУЛИРОВКА: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"Размер платы за жилое помещение определяется на общем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собрании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собственников помещений в таком доме. Размер платы определяется с учетом предложений управляющей организации и устанавливается сроком    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один год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Размер платы должен быть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соразмерным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утвержденному перечню, объемам и качеству услуг и работ, позволяющим осуществлять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надлежащее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содержание общего имущества МКД".</a:t>
            </a:r>
          </a:p>
          <a:p>
            <a:pPr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93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ПЛАТА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СОДЕРЖАНИЕ  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71472" y="1857364"/>
            <a:ext cx="8115328" cy="423863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ПРИМЕРЫ РЕШЕНИЙ СОБСТВЕННИКОВ НА ОСС.</a:t>
            </a: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ru-RU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«Утвердить плату за содержание жилого помещения </a:t>
            </a:r>
            <a:r>
              <a:rPr lang="ru-RU" sz="22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на 2022 год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в размере…».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Утвержденный размер платы будет действовать только       в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указанном году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Если собрание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утвердит плату на следующий год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 то собственники будут вносить плату в размере, утвержденном  ОМСУ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ч. 4 ст. 158 ЖК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).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94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ПЛАТА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СОДЕРЖАНИЕ  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31007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2. «Утвердить плату за содержание жилого помещения   в размере…».</a:t>
            </a:r>
            <a:endParaRPr lang="ru-RU" sz="22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Утвержденный размер будет действовать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до того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как  ОСС примет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иное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решение. </a:t>
            </a:r>
          </a:p>
          <a:p>
            <a:pPr>
              <a:spcAft>
                <a:spcPts val="1200"/>
              </a:spcAft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УО должна готовить предложения по изменению размера платы к </a:t>
            </a:r>
            <a:r>
              <a:rPr lang="ru-RU" sz="2000" i="1" u="sng" dirty="0" smtClean="0">
                <a:latin typeface="Arial" pitchFamily="34" charset="0"/>
                <a:cs typeface="Arial" pitchFamily="34" charset="0"/>
              </a:rPr>
              <a:t>окончанию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года. 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Если собственники не примут решение о новом размере платы на следующий год, действует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прежний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размер платы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(определение ВС РФ от 14.02.2018 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№ 304-КГ17-22877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95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ПЛАТА 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СОДЕРЖАНИЕ  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3863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3. «Утвердить плату за содержание жилого помещения в размере, равном размеру платы, который утвердил орган МСУ для МКД с аналогичной степенью благоустройства».</a:t>
            </a:r>
            <a:endParaRPr lang="ru-RU" sz="22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Такой размер платы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не учитывает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характеристики и состояние ОИ конкретного дома. 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Если возникают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непредвиденные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расходы УО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вправе инициировать повышение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размера платы,                    не дожидаясь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окончания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срока действия решения ОСС.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96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400816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ПЛАТА</a:t>
            </a:r>
            <a:b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СОДЕРЖАНИЕ</a:t>
            </a:r>
            <a:endParaRPr lang="ru-RU" sz="36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714488"/>
            <a:ext cx="8115328" cy="4929222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Минимальный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срок действия решения ОСС по размеру платы за содержание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менее 1 года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Но в ДУ можно прописать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условия и порядок изменения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указанной платы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досрочно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(повышение стоимости материалов или изменении перечня работ по текущему ремонту и т.д.). 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Тогда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собственники или УО вправе инициировать ОСС и принять решение об изменении ее размера</a:t>
            </a:r>
            <a:r>
              <a:rPr lang="ru-RU" sz="2200" b="1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97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ВАЖНО!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714488"/>
            <a:ext cx="8115328" cy="4929222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Включение платы за КР на СОИ в цену договора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составляющая платы за жилое помещение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обязательное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условие ДУ. </a:t>
            </a:r>
          </a:p>
          <a:p>
            <a:pPr>
              <a:spcAft>
                <a:spcPts val="180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Плата за КР на СОИ рассчитывается,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исходя  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из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тарифов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на КУ  и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объема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потреблённых ресурсов на содержание ОИ. </a:t>
            </a:r>
          </a:p>
          <a:p>
            <a:pPr>
              <a:spcAft>
                <a:spcPts val="1800"/>
              </a:spcAft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ОНА НЕ УТВЕРЖДАЕТСЯ РЕШЕНИЕМ ОСС.</a:t>
            </a: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 Собственники 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нежилых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помещений в доме всегда заключают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прямые договоры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с РСО, но плату за КР     на СОИ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вносят УО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98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2763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ПЛАТА </a:t>
            </a:r>
            <a:b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  КР на СОИ</a:t>
            </a: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625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ИНДЕКСАЦИЯ ПЛАТЫ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УРОВЕНЬ ИНФЛЯЦИИ</a:t>
            </a:r>
          </a:p>
          <a:p>
            <a:pPr algn="ctr">
              <a:buNone/>
            </a:pPr>
            <a:endParaRPr lang="ru-RU" sz="4000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sz="4000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sz="4000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sz="4000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sz="1400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1400" i="1" dirty="0" err="1" smtClean="0"/>
              <a:t>dimdimich</a:t>
            </a:r>
            <a:r>
              <a:rPr lang="ru-RU" sz="1400" i="1" dirty="0" smtClean="0"/>
              <a:t> / </a:t>
            </a:r>
            <a:r>
              <a:rPr lang="ru-RU" sz="1400" i="1" dirty="0" err="1" smtClean="0"/>
              <a:t>Depositphotos.com</a:t>
            </a:r>
            <a:endParaRPr lang="ru-RU" sz="1400" dirty="0" smtClean="0">
              <a:solidFill>
                <a:srgbClr val="660033"/>
              </a:solidFill>
            </a:endParaRPr>
          </a:p>
          <a:p>
            <a:pPr algn="ctr">
              <a:buNone/>
            </a:pPr>
            <a:endParaRPr lang="ru-RU" sz="4000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sz="4000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sz="4000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sz="4000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99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-642966"/>
            <a:ext cx="8229600" cy="2857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Рисунок 4" descr="ВС РФ признал законной индексацию платы по договору управления МКД &quot;на инфляцию&quot; без решения общего собрания собственников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928934"/>
            <a:ext cx="300039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8924</TotalTime>
  <Words>6851</Words>
  <Application>Microsoft Office PowerPoint</Application>
  <PresentationFormat>Экран (4:3)</PresentationFormat>
  <Paragraphs>854</Paragraphs>
  <Slides>136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136</vt:i4>
      </vt:variant>
    </vt:vector>
  </HeadingPairs>
  <TitlesOfParts>
    <vt:vector size="137" baseType="lpstr">
      <vt:lpstr>Бумажная</vt:lpstr>
      <vt:lpstr>  УПРАВЛЯЮЩАЯ КОМПАНИЯ. УО и СОВЕТ МКД. АКТУАЛИЗАЦИЯ ДУ.</vt:lpstr>
      <vt:lpstr>Слайд 2</vt:lpstr>
      <vt:lpstr>ИЗУЧАЕМ СОСТАВ ОИ</vt:lpstr>
      <vt:lpstr>АНАЛИЗИРУЕМ ДЕЙСТВУЮЩИЙ  ДУ</vt:lpstr>
      <vt:lpstr>АНАЛИЗИРУЕМ ДЕЙСТВУЮЩИЙ  ДУ</vt:lpstr>
      <vt:lpstr>ЗАПОМНИТЕ!</vt:lpstr>
      <vt:lpstr>АНАЛИЗИРУЕМ ДЕЙСТВУЮЩИЙ  ДУ</vt:lpstr>
      <vt:lpstr>АНАЛИЗИРУЕМ ДЕЙСТВУЮЩИЙ  ДУ</vt:lpstr>
      <vt:lpstr>АНАЛИЗИРУЕМ ДЕЙСТВУЮЩИЙ  ДУ</vt:lpstr>
      <vt:lpstr>АНАЛИЗИРУЕМ ДЕЙСТВУЮЩИЙ  ДУ</vt:lpstr>
      <vt:lpstr>ДЛЯ СВЕДЕНИЯ</vt:lpstr>
      <vt:lpstr>АНАЛИЗИРУЕМ ДЕЙСТВУЮЩИЙ  ДУ</vt:lpstr>
      <vt:lpstr>ДЛЯ СВЕДЕНИЯ</vt:lpstr>
      <vt:lpstr>АНАЛИЗИРУЕМ  ОТЧЕТ за  предыдущий  год</vt:lpstr>
      <vt:lpstr>ЗНАКОМИМСЯ  с руководством УО</vt:lpstr>
      <vt:lpstr>ЧТО  С  КАПИТАЛЬНЫМ РЕМОНТОМ ОИ?</vt:lpstr>
      <vt:lpstr>Слайд 17</vt:lpstr>
      <vt:lpstr>ПОДГОТОВКА ПРЕДЛОЖЕНИЙ для  утверждения  ОСС</vt:lpstr>
      <vt:lpstr>ПОДГОТОВКА ПРЕДЛОЖЕНИЙ для  утверждения  ОСС</vt:lpstr>
      <vt:lpstr>ВАЖНО!</vt:lpstr>
      <vt:lpstr>СОТРУДНИЧЕСТВО УО  с  СОВЕТОМ</vt:lpstr>
      <vt:lpstr>СОТРУДНИЧЕСТВО УО  с  СОВЕТОМ</vt:lpstr>
      <vt:lpstr> ПОДГОТОВКА  И ПРОВЕДЕНИЕ ОСС</vt:lpstr>
      <vt:lpstr>РАСШИРЕНИЕ полномочий Совета</vt:lpstr>
      <vt:lpstr>   </vt:lpstr>
      <vt:lpstr>РАБОТА   С  ДОЛЖНИКАМИ</vt:lpstr>
      <vt:lpstr>РАБОТА   С  ДОЛЖНИКАМИ</vt:lpstr>
      <vt:lpstr>РАБОТА   С  ДОЛЖНИКАМИ</vt:lpstr>
      <vt:lpstr>РАБОТА   С  ДОЛЖНИКАМИ</vt:lpstr>
      <vt:lpstr>РАБОТА   С  ДОЛЖНИКАМИ</vt:lpstr>
      <vt:lpstr>ДЛЯ СВЕДЕНИЯ</vt:lpstr>
      <vt:lpstr>Слайд 32</vt:lpstr>
      <vt:lpstr>КОМИССИИ  СОБСТВЕННИКОВ</vt:lpstr>
      <vt:lpstr>КОМИССИИ  СОБСТВЕННИКОВ</vt:lpstr>
      <vt:lpstr>КОМИССИИ  СОБСТВЕННИКОВ</vt:lpstr>
      <vt:lpstr>ВАЖНО!</vt:lpstr>
      <vt:lpstr>Слайд 37</vt:lpstr>
      <vt:lpstr>Слайд 38</vt:lpstr>
      <vt:lpstr>ФОРМЫ  КОНТРОЛЯ</vt:lpstr>
      <vt:lpstr>ФОРМЫ  КОНТРОЛЯ</vt:lpstr>
      <vt:lpstr>ФОРМЫ  КОНТРОЛЯ</vt:lpstr>
      <vt:lpstr>ДЛЯ СВЕДЕНИЯ</vt:lpstr>
      <vt:lpstr>ФОРМЫ  КОНТРОЛЯ</vt:lpstr>
      <vt:lpstr>ФОРМЫ  КОНТРОЛЯ</vt:lpstr>
      <vt:lpstr>ГОДОВОЙ  ОТЧЕТ</vt:lpstr>
      <vt:lpstr>ВАЖНО!</vt:lpstr>
      <vt:lpstr>ВАЖНО!</vt:lpstr>
      <vt:lpstr>ФОРМА  ОТЧЕТА</vt:lpstr>
      <vt:lpstr>ФОРМА  ОТЧЕТА</vt:lpstr>
      <vt:lpstr>ФОРМА  ОТЧЕТА</vt:lpstr>
      <vt:lpstr>ПРИМЕР © Материал из Справочной системы «Управление многоквартирным домом» https://vip.1umd.ru</vt:lpstr>
      <vt:lpstr>ПРИМЕР © Материал из Справочной системы «Управление многоквартирным домом» https://vip.1umd.ru</vt:lpstr>
      <vt:lpstr>ПРИМЕР © Материал из Справочной системы «Управление многоквартирным домом» https://vip.1umd.ru</vt:lpstr>
      <vt:lpstr>ЭКОНОМИЯ   УО  ПО  ДОГОВОРУ</vt:lpstr>
      <vt:lpstr>ЭКОНОМИЯ УО ПО ДОГОВОРУ</vt:lpstr>
      <vt:lpstr>ЭКОНОМИЯ УО ПО ДОГОВОРУ</vt:lpstr>
      <vt:lpstr>ЭКОНОМИЯ  по договору</vt:lpstr>
      <vt:lpstr>ЭКОНОМИЯ  по договору</vt:lpstr>
      <vt:lpstr>ЭКОНОМИЯ  по договору</vt:lpstr>
      <vt:lpstr>ВАЖНО!</vt:lpstr>
      <vt:lpstr>ВАЖНО!</vt:lpstr>
      <vt:lpstr>Слайд 62</vt:lpstr>
      <vt:lpstr>ПРОЕКТ  ДУ</vt:lpstr>
      <vt:lpstr>ПРОЕКТ  ДУ</vt:lpstr>
      <vt:lpstr>ПРОЕКТ  ДУ</vt:lpstr>
      <vt:lpstr>ПРОЕКТ  ДУ</vt:lpstr>
      <vt:lpstr>ПРОЕКТ  ДУ</vt:lpstr>
      <vt:lpstr>ПРОЕКТ  ДУ</vt:lpstr>
      <vt:lpstr>АЛГОРИТМ работы над ДУ</vt:lpstr>
      <vt:lpstr>АЛГОРИТМ работы над ДУ</vt:lpstr>
      <vt:lpstr>АЛГОРИТМ работы над ДУ</vt:lpstr>
      <vt:lpstr>АЛГОРИТМ работы над ДУ</vt:lpstr>
      <vt:lpstr>Слайд 73</vt:lpstr>
      <vt:lpstr>НАЧАЛО ДЕЙСТВИЯ ДУ</vt:lpstr>
      <vt:lpstr>ОБЯЗАННОСТИ СОБСТВЕННИКОВ</vt:lpstr>
      <vt:lpstr>ОБЯЗАННОСТИ СОБСТВЕННИКОВ</vt:lpstr>
      <vt:lpstr>ОБЯЗАННОСТИ СОБСТВЕННИКОВ</vt:lpstr>
      <vt:lpstr>ОБЯЗАННОСТИ СОБСТВЕННИКОВ</vt:lpstr>
      <vt:lpstr>ОБЯЗАННОСТИ СОБСТВЕННИКОВ</vt:lpstr>
      <vt:lpstr>ОБЯЗАННОСТИ СОБСТВЕННИКОВ</vt:lpstr>
      <vt:lpstr>ДЛЯ СВЕДЕНИЯ</vt:lpstr>
      <vt:lpstr>ДЛЯ СВЕДЕНИЯ</vt:lpstr>
      <vt:lpstr>ПОРЯДОК ОСМОТРА ОИ</vt:lpstr>
      <vt:lpstr>ДЛЯ СВЕДЕНИЯ</vt:lpstr>
      <vt:lpstr>ДЛЯ СВЕДЕНИЯ</vt:lpstr>
      <vt:lpstr>ПЕРЕЧЕНЬ РАБОТ и УСЛУГ</vt:lpstr>
      <vt:lpstr>ПЕРЕЧЕНЬ РАБОТ и УСЛУГ</vt:lpstr>
      <vt:lpstr>ПЕРЕЧЕНЬ РАБОТ и УСЛУГ</vt:lpstr>
      <vt:lpstr>ПЕРЕЧЕНЬ РАБОТ и УСЛУГ</vt:lpstr>
      <vt:lpstr>ДОПОЛНИТЕЛЬНЫЕ УСЛУГИ</vt:lpstr>
      <vt:lpstr>ДОПОЛНИТЕЛЬНЫЕ УСЛУГИ</vt:lpstr>
      <vt:lpstr>ДЛЯ СВЕДЕНИЯ</vt:lpstr>
      <vt:lpstr>    ПЛАТА  ЗА СОДЕРЖАНИЕ  </vt:lpstr>
      <vt:lpstr>    ПЛАТА  ЗА СОДЕРЖАНИЕ  </vt:lpstr>
      <vt:lpstr>    ПЛАТА  ЗА СОДЕРЖАНИЕ  </vt:lpstr>
      <vt:lpstr>    ПЛАТА ЗА СОДЕРЖАНИЕ</vt:lpstr>
      <vt:lpstr>ВАЖНО!</vt:lpstr>
      <vt:lpstr>ПЛАТА  за  КР на СОИ</vt:lpstr>
      <vt:lpstr>Слайд 99</vt:lpstr>
      <vt:lpstr>    ИНДЕКСАЦИЯ  ПЛАТЫ  </vt:lpstr>
      <vt:lpstr>    ИНДЕКСАЦИЯ  ПЛАТЫ  </vt:lpstr>
      <vt:lpstr>ПРИМЕР ФОРМУЛИРОВКИ В ДУ Материал из Справочной системы «Управление многоквартирным домом»  https://vip.1umd.ru</vt:lpstr>
      <vt:lpstr>СУДЕБНАЯ  ПРАКТИКА</vt:lpstr>
      <vt:lpstr>СУДЕБНАЯ  ПРАКТИКА</vt:lpstr>
      <vt:lpstr>СУДЕБНАЯ  ПРАКТИКА</vt:lpstr>
      <vt:lpstr>СУДЕБНАЯ  ПРАКТИКА</vt:lpstr>
      <vt:lpstr>СУДЕБНАЯ  ПРАКТИКА</vt:lpstr>
      <vt:lpstr>СУДЕБНАЯ  ПРАКТИКА</vt:lpstr>
      <vt:lpstr>СУДЕБНАЯ  ПРАКТИКА</vt:lpstr>
      <vt:lpstr>СУДЕБНАЯ  ПРАКТИКА</vt:lpstr>
      <vt:lpstr>СУДЕБНАЯ  ПРАКТИКА</vt:lpstr>
      <vt:lpstr>СУДЕБНАЯ  ПРАКТИКА</vt:lpstr>
      <vt:lpstr>СУДЕБНАЯ  ПРАКТИКА</vt:lpstr>
      <vt:lpstr>ДЛЯ СВЕДЕНИЯ</vt:lpstr>
      <vt:lpstr>ДЛЯ СВЕДЕНИЯ</vt:lpstr>
      <vt:lpstr>ДЛЯ СВЕДЕНИЯ</vt:lpstr>
      <vt:lpstr>РЕГИСТРАЦИОННЫЙ  УЧЕТ</vt:lpstr>
      <vt:lpstr>ВАЖНО!</vt:lpstr>
      <vt:lpstr>ПОРЯДОК взаимодействия  с  жителями</vt:lpstr>
      <vt:lpstr>ПОРЯДОК взаимодействия  с  жителями</vt:lpstr>
      <vt:lpstr>ПОРЯДОК взаимодействия  с  жителями</vt:lpstr>
      <vt:lpstr>ПОРЯДОК взаимодействия  с  жителями</vt:lpstr>
      <vt:lpstr>ОНЛАЙН-ЗАСЕДАНИЯ в  ДУ</vt:lpstr>
      <vt:lpstr>РАБОТА  АДС</vt:lpstr>
      <vt:lpstr>РАБОТА  АДС</vt:lpstr>
      <vt:lpstr>    ПЕРСОНАЛЬНЫЕ ДАННЫЕ в  ДУ</vt:lpstr>
      <vt:lpstr>    ПЕРСОНАЛЬНЫЕ ДАННЫЕ в ДУ</vt:lpstr>
      <vt:lpstr>ДЛЯ СВЕДЕНИЯ</vt:lpstr>
      <vt:lpstr>    ПЕРСОНАЛЬНЫЕ   ДАННЫЕ</vt:lpstr>
      <vt:lpstr>    ПЕРСОНАЛЬНЫЕ  ДАННЫЕ</vt:lpstr>
      <vt:lpstr>    ПЕРСОНАЛЬНЫЕ  ДАННЫЕ</vt:lpstr>
      <vt:lpstr>    ПЕРСОНАЛЬНЫЕ  ДАННЫЕ</vt:lpstr>
      <vt:lpstr>    ПОРЯДОК  ПРЕКРАЩЕНИЯ  ДУ</vt:lpstr>
      <vt:lpstr>    ПОРЯДОК  ПРЕКРАЩЕНИЯ  ДУ</vt:lpstr>
      <vt:lpstr>    ПОРЯДОК  ПРЕКРАЩЕНИЯ  ДУ</vt:lpstr>
      <vt:lpstr>Благодарю 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ПРИ СОЗДАНИИ ТСН/ТСЖ</dc:title>
  <dc:creator>Соболева Н.В.</dc:creator>
  <cp:lastModifiedBy>JJJ</cp:lastModifiedBy>
  <cp:revision>979</cp:revision>
  <cp:lastPrinted>2018-07-03T07:43:48Z</cp:lastPrinted>
  <dcterms:created xsi:type="dcterms:W3CDTF">2015-10-22T11:53:11Z</dcterms:created>
  <dcterms:modified xsi:type="dcterms:W3CDTF">2022-06-28T11:16:40Z</dcterms:modified>
</cp:coreProperties>
</file>