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2" r:id="rId1"/>
  </p:sldMasterIdLst>
  <p:notesMasterIdLst>
    <p:notesMasterId r:id="rId167"/>
  </p:notesMasterIdLst>
  <p:sldIdLst>
    <p:sldId id="469" r:id="rId2"/>
    <p:sldId id="651" r:id="rId3"/>
    <p:sldId id="613" r:id="rId4"/>
    <p:sldId id="614" r:id="rId5"/>
    <p:sldId id="615" r:id="rId6"/>
    <p:sldId id="616" r:id="rId7"/>
    <p:sldId id="708" r:id="rId8"/>
    <p:sldId id="617" r:id="rId9"/>
    <p:sldId id="709" r:id="rId10"/>
    <p:sldId id="710" r:id="rId11"/>
    <p:sldId id="711" r:id="rId12"/>
    <p:sldId id="712" r:id="rId13"/>
    <p:sldId id="713" r:id="rId14"/>
    <p:sldId id="714" r:id="rId15"/>
    <p:sldId id="715" r:id="rId16"/>
    <p:sldId id="716" r:id="rId17"/>
    <p:sldId id="741" r:id="rId18"/>
    <p:sldId id="717" r:id="rId19"/>
    <p:sldId id="618" r:id="rId20"/>
    <p:sldId id="619" r:id="rId21"/>
    <p:sldId id="620" r:id="rId22"/>
    <p:sldId id="621" r:id="rId23"/>
    <p:sldId id="622" r:id="rId24"/>
    <p:sldId id="718" r:id="rId25"/>
    <p:sldId id="719" r:id="rId26"/>
    <p:sldId id="623" r:id="rId27"/>
    <p:sldId id="624" r:id="rId28"/>
    <p:sldId id="625" r:id="rId29"/>
    <p:sldId id="626" r:id="rId30"/>
    <p:sldId id="627" r:id="rId31"/>
    <p:sldId id="635" r:id="rId32"/>
    <p:sldId id="636" r:id="rId33"/>
    <p:sldId id="637" r:id="rId34"/>
    <p:sldId id="638" r:id="rId35"/>
    <p:sldId id="639" r:id="rId36"/>
    <p:sldId id="640" r:id="rId37"/>
    <p:sldId id="641" r:id="rId38"/>
    <p:sldId id="642" r:id="rId39"/>
    <p:sldId id="643" r:id="rId40"/>
    <p:sldId id="644" r:id="rId41"/>
    <p:sldId id="645" r:id="rId42"/>
    <p:sldId id="646" r:id="rId43"/>
    <p:sldId id="647" r:id="rId44"/>
    <p:sldId id="648" r:id="rId45"/>
    <p:sldId id="649" r:id="rId46"/>
    <p:sldId id="650" r:id="rId47"/>
    <p:sldId id="482" r:id="rId48"/>
    <p:sldId id="511" r:id="rId49"/>
    <p:sldId id="513" r:id="rId50"/>
    <p:sldId id="512" r:id="rId51"/>
    <p:sldId id="742" r:id="rId52"/>
    <p:sldId id="509" r:id="rId53"/>
    <p:sldId id="514" r:id="rId54"/>
    <p:sldId id="483" r:id="rId55"/>
    <p:sldId id="484" r:id="rId56"/>
    <p:sldId id="517" r:id="rId57"/>
    <p:sldId id="537" r:id="rId58"/>
    <p:sldId id="519" r:id="rId59"/>
    <p:sldId id="520" r:id="rId60"/>
    <p:sldId id="522" r:id="rId61"/>
    <p:sldId id="523" r:id="rId62"/>
    <p:sldId id="528" r:id="rId63"/>
    <p:sldId id="543" r:id="rId64"/>
    <p:sldId id="529" r:id="rId65"/>
    <p:sldId id="743" r:id="rId66"/>
    <p:sldId id="485" r:id="rId67"/>
    <p:sldId id="532" r:id="rId68"/>
    <p:sldId id="744" r:id="rId69"/>
    <p:sldId id="486" r:id="rId70"/>
    <p:sldId id="534" r:id="rId71"/>
    <p:sldId id="533" r:id="rId72"/>
    <p:sldId id="535" r:id="rId73"/>
    <p:sldId id="536" r:id="rId74"/>
    <p:sldId id="661" r:id="rId75"/>
    <p:sldId id="653" r:id="rId76"/>
    <p:sldId id="313" r:id="rId77"/>
    <p:sldId id="311" r:id="rId78"/>
    <p:sldId id="317" r:id="rId79"/>
    <p:sldId id="318" r:id="rId80"/>
    <p:sldId id="321" r:id="rId81"/>
    <p:sldId id="322" r:id="rId82"/>
    <p:sldId id="320" r:id="rId83"/>
    <p:sldId id="325" r:id="rId84"/>
    <p:sldId id="319" r:id="rId85"/>
    <p:sldId id="326" r:id="rId86"/>
    <p:sldId id="327" r:id="rId87"/>
    <p:sldId id="367" r:id="rId88"/>
    <p:sldId id="370" r:id="rId89"/>
    <p:sldId id="374" r:id="rId90"/>
    <p:sldId id="380" r:id="rId91"/>
    <p:sldId id="373" r:id="rId92"/>
    <p:sldId id="376" r:id="rId93"/>
    <p:sldId id="379" r:id="rId94"/>
    <p:sldId id="378" r:id="rId95"/>
    <p:sldId id="381" r:id="rId96"/>
    <p:sldId id="377" r:id="rId97"/>
    <p:sldId id="383" r:id="rId98"/>
    <p:sldId id="384" r:id="rId99"/>
    <p:sldId id="385" r:id="rId100"/>
    <p:sldId id="386" r:id="rId101"/>
    <p:sldId id="387" r:id="rId102"/>
    <p:sldId id="388" r:id="rId103"/>
    <p:sldId id="389" r:id="rId104"/>
    <p:sldId id="396" r:id="rId105"/>
    <p:sldId id="724" r:id="rId106"/>
    <p:sldId id="721" r:id="rId107"/>
    <p:sldId id="728" r:id="rId108"/>
    <p:sldId id="722" r:id="rId109"/>
    <p:sldId id="726" r:id="rId110"/>
    <p:sldId id="395" r:id="rId111"/>
    <p:sldId id="398" r:id="rId112"/>
    <p:sldId id="399" r:id="rId113"/>
    <p:sldId id="409" r:id="rId114"/>
    <p:sldId id="408" r:id="rId115"/>
    <p:sldId id="410" r:id="rId116"/>
    <p:sldId id="732" r:id="rId117"/>
    <p:sldId id="733" r:id="rId118"/>
    <p:sldId id="734" r:id="rId119"/>
    <p:sldId id="738" r:id="rId120"/>
    <p:sldId id="735" r:id="rId121"/>
    <p:sldId id="423" r:id="rId122"/>
    <p:sldId id="422" r:id="rId123"/>
    <p:sldId id="424" r:id="rId124"/>
    <p:sldId id="739" r:id="rId125"/>
    <p:sldId id="736" r:id="rId126"/>
    <p:sldId id="740" r:id="rId127"/>
    <p:sldId id="737" r:id="rId128"/>
    <p:sldId id="419" r:id="rId129"/>
    <p:sldId id="420" r:id="rId130"/>
    <p:sldId id="432" r:id="rId131"/>
    <p:sldId id="444" r:id="rId132"/>
    <p:sldId id="445" r:id="rId133"/>
    <p:sldId id="433" r:id="rId134"/>
    <p:sldId id="675" r:id="rId135"/>
    <p:sldId id="667" r:id="rId136"/>
    <p:sldId id="669" r:id="rId137"/>
    <p:sldId id="671" r:id="rId138"/>
    <p:sldId id="672" r:id="rId139"/>
    <p:sldId id="673" r:id="rId140"/>
    <p:sldId id="720" r:id="rId141"/>
    <p:sldId id="670" r:id="rId142"/>
    <p:sldId id="678" r:id="rId143"/>
    <p:sldId id="679" r:id="rId144"/>
    <p:sldId id="666" r:id="rId145"/>
    <p:sldId id="682" r:id="rId146"/>
    <p:sldId id="681" r:id="rId147"/>
    <p:sldId id="684" r:id="rId148"/>
    <p:sldId id="683" r:id="rId149"/>
    <p:sldId id="685" r:id="rId150"/>
    <p:sldId id="686" r:id="rId151"/>
    <p:sldId id="687" r:id="rId152"/>
    <p:sldId id="688" r:id="rId153"/>
    <p:sldId id="692" r:id="rId154"/>
    <p:sldId id="693" r:id="rId155"/>
    <p:sldId id="691" r:id="rId156"/>
    <p:sldId id="694" r:id="rId157"/>
    <p:sldId id="446" r:id="rId158"/>
    <p:sldId id="690" r:id="rId159"/>
    <p:sldId id="696" r:id="rId160"/>
    <p:sldId id="697" r:id="rId161"/>
    <p:sldId id="434" r:id="rId162"/>
    <p:sldId id="702" r:id="rId163"/>
    <p:sldId id="703" r:id="rId164"/>
    <p:sldId id="704" r:id="rId165"/>
    <p:sldId id="662" r:id="rId16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0000FF"/>
    <a:srgbClr val="660066"/>
    <a:srgbClr val="800000"/>
    <a:srgbClr val="3C452F"/>
    <a:srgbClr val="1E128C"/>
    <a:srgbClr val="546242"/>
    <a:srgbClr val="303725"/>
    <a:srgbClr val="95498E"/>
    <a:srgbClr val="005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94660"/>
  </p:normalViewPr>
  <p:slideViewPr>
    <p:cSldViewPr>
      <p:cViewPr varScale="1">
        <p:scale>
          <a:sx n="97" d="100"/>
          <a:sy n="97" d="100"/>
        </p:scale>
        <p:origin x="14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0" Type="http://schemas.openxmlformats.org/officeDocument/2006/relationships/theme" Target="theme/theme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slide" Target="slides/slide163.xml"/><Relationship Id="rId16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4D534-30A0-476A-84AE-59D471182C36}" type="datetimeFigureOut">
              <a:rPr lang="ru-RU" smtClean="0"/>
              <a:pPr/>
              <a:t>20.07.2022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5015F-10A5-40CE-B85E-4D641F4AD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212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E843-1827-4D2A-BC47-8C197CF55CDD}" type="datetime1">
              <a:rPr lang="ru-RU" smtClean="0"/>
              <a:pPr/>
              <a:t>20.07.2022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6820-8E64-4678-AABE-9878E677D0D6}" type="datetime1">
              <a:rPr lang="ru-RU" smtClean="0"/>
              <a:pPr/>
              <a:t>20.07.2022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1E51-066E-451A-8D10-CCFF64EB281D}" type="datetime1">
              <a:rPr lang="ru-RU" smtClean="0"/>
              <a:pPr/>
              <a:t>20.07.2022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79F4A0F-8C45-4D58-BD0C-345638686DBD}" type="datetime1">
              <a:rPr lang="ru-RU" smtClean="0"/>
              <a:pPr/>
              <a:t>20.07.2022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08E2-CD29-4519-BEB0-4A75382BDCAC}" type="datetime1">
              <a:rPr lang="ru-RU" smtClean="0"/>
              <a:pPr/>
              <a:t>20.07.2022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AFE5-5B3C-4C6B-AA60-FF62CF53EA51}" type="datetime1">
              <a:rPr lang="ru-RU" smtClean="0"/>
              <a:pPr/>
              <a:t>20.07.2022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93CB-9A46-4F62-88B9-B56AC1D8869B}" type="datetime1">
              <a:rPr lang="ru-RU" smtClean="0"/>
              <a:pPr/>
              <a:t>20.07.2022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39C4-C683-49D3-A0B7-27E7B554B816}" type="datetime1">
              <a:rPr lang="ru-RU" smtClean="0"/>
              <a:pPr/>
              <a:t>20.07.2022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CC9A-A3DB-4277-8DDD-E720DD49F95D}" type="datetime1">
              <a:rPr lang="ru-RU" smtClean="0"/>
              <a:pPr/>
              <a:t>20.07.2022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4ACF432-EA67-44CB-A90D-DEBC0FE7567E}" type="datetime1">
              <a:rPr lang="ru-RU" smtClean="0"/>
              <a:pPr/>
              <a:t>20.07.2022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EC10-06E4-4E5C-973C-84A80D2C060D}" type="datetime1">
              <a:rPr lang="ru-RU" smtClean="0"/>
              <a:pPr/>
              <a:t>20.07.2022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BF541A1-0F38-4F2C-ACDA-ABAAC42B4696}" type="datetime1">
              <a:rPr lang="ru-RU" smtClean="0"/>
              <a:pPr/>
              <a:t>20.07.2022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login.consultant.ru/link/?req=doc&amp;demo=2&amp;base=LAW&amp;n=348335&amp;dst=100278&amp;field=134&amp;date=19.06.2022" TargetMode="External"/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76" y="5643578"/>
            <a:ext cx="7227511" cy="10006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Фролова Ольга Евгеньевна,</a:t>
            </a:r>
          </a:p>
          <a:p>
            <a:pPr algn="ctr">
              <a:buNone/>
            </a:pPr>
            <a:r>
              <a:rPr lang="ru-RU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«Дистанционная   школа  ЖКХ» </a:t>
            </a:r>
          </a:p>
          <a:p>
            <a:pPr algn="ctr"/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736"/>
            <a:ext cx="8572560" cy="342902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1800"/>
              </a:spcAft>
            </a:pPr>
            <a:br>
              <a:rPr lang="ru-RU" sz="54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br>
              <a:rPr lang="ru-RU" sz="54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6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УПРАВЛЯЮЩАЯ</a:t>
            </a:r>
            <a:br>
              <a:rPr lang="ru-RU" sz="6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6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КОМПАНИЯ.</a:t>
            </a:r>
            <a:br>
              <a:rPr lang="ru-RU" sz="6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br>
              <a:rPr lang="ru-RU" sz="54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48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ПОЛЕЗНЫЕ ЗНАНИЯ.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410575" y="7215214"/>
            <a:ext cx="609600" cy="7143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8549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85786" y="1785926"/>
            <a:ext cx="7901014" cy="431007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1) 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расторжении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договора управления  с УО (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в связи со сменой способа управления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2) Избрание лица, уполномоченного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на расторжение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договора управления с УО.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3) Выбор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способа управления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– ТСЖ.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4)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Создание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ТСН ТСЖ «_______________»  для целей управления МКД.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5) Утверждение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Устава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ТСЖ «________________».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6) Выбор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членов Правления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 ТСЖ «________________».</a:t>
            </a:r>
          </a:p>
          <a:p>
            <a:pPr>
              <a:spcAft>
                <a:spcPts val="1200"/>
              </a:spcAft>
              <a:buNone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152400"/>
            <a:ext cx="6329378" cy="14192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ПОВЕСТКА ДНЯ </a:t>
            </a:r>
            <a:b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по  созданию  ТСЖ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endParaRPr lang="ru-RU" sz="1800" b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57224" y="2000240"/>
            <a:ext cx="7715304" cy="4095760"/>
          </a:xfrm>
        </p:spPr>
        <p:txBody>
          <a:bodyPr/>
          <a:lstStyle/>
          <a:p>
            <a:pPr>
              <a:spcAft>
                <a:spcPts val="2400"/>
              </a:spcAft>
              <a:buNone/>
            </a:pPr>
            <a:r>
              <a:rPr lang="ru-RU" sz="2000" u="sng" dirty="0">
                <a:latin typeface="Arial" pitchFamily="34" charset="0"/>
                <a:cs typeface="Arial" pitchFamily="34" charset="0"/>
              </a:rPr>
              <a:t>С 13 июля 2021 года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начали действовать изменения в Федеральный закон от 27 июля 2010 г.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№ 190-ФЗ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 "О теплоснабжении"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(Федеральный закон от 02.07.2021 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№ 348-ФЗ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). 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Понятие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бесхозяйная тепловая сеть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заменено понятием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бесхозяйный объект теплоснабжения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». 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Это понятие включает  бесхозяйные тепловые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сети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 и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  бесхозяйные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источники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тепловой энергии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котельные и ТЭЦ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1334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БЕСХОЗЯЙНЫЕ ОБЪЕКТЫ ТЕПЛОСНАБЖЕНИЯ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71472" y="1857364"/>
            <a:ext cx="8115328" cy="421484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течение 60 дней с даты выявления бесхозяйного объекта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теплоснабжения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 ОМСУ либо уполномоченный орган исполнительной власти города федерального значения обязан: 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- проверить </a:t>
            </a:r>
            <a:r>
              <a:rPr lang="ru-RU" sz="2400" u="sng" dirty="0">
                <a:latin typeface="Arial" pitchFamily="34" charset="0"/>
                <a:cs typeface="Arial" pitchFamily="34" charset="0"/>
              </a:rPr>
              <a:t>соответствие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бесхозяйного объекта требованиям безопасности и </a:t>
            </a:r>
            <a:r>
              <a:rPr lang="ru-RU" sz="2400" u="sng" dirty="0">
                <a:latin typeface="Arial" pitchFamily="34" charset="0"/>
                <a:cs typeface="Arial" pitchFamily="34" charset="0"/>
              </a:rPr>
              <a:t>наличия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необходимых документов. </a:t>
            </a:r>
            <a:r>
              <a:rPr lang="ru-RU" sz="2100" i="1" dirty="0">
                <a:latin typeface="Arial" pitchFamily="34" charset="0"/>
                <a:cs typeface="Arial" pitchFamily="34" charset="0"/>
              </a:rPr>
              <a:t>Ранее  бесхозяйные тепловые сети </a:t>
            </a:r>
            <a:r>
              <a:rPr lang="ru-RU" sz="2100" i="1" u="sng" dirty="0">
                <a:latin typeface="Arial" pitchFamily="34" charset="0"/>
                <a:cs typeface="Arial" pitchFamily="34" charset="0"/>
              </a:rPr>
              <a:t>не проверялись</a:t>
            </a:r>
            <a:r>
              <a:rPr lang="ru-RU" sz="2100" i="1" dirty="0">
                <a:latin typeface="Arial" pitchFamily="34" charset="0"/>
                <a:cs typeface="Arial" pitchFamily="34" charset="0"/>
              </a:rPr>
              <a:t> на соответствие требованиям безопасности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;   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- обратиться в орган регистрации прав для принятия </a:t>
            </a:r>
            <a:r>
              <a:rPr lang="ru-RU" sz="2400" u="sng" dirty="0">
                <a:latin typeface="Arial" pitchFamily="34" charset="0"/>
                <a:cs typeface="Arial" pitchFamily="34" charset="0"/>
              </a:rPr>
              <a:t>на учет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бесхозяйного объекта теплоснабжения; </a:t>
            </a:r>
          </a:p>
          <a:p>
            <a:pPr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- обеспечить выполнение </a:t>
            </a:r>
            <a:r>
              <a:rPr lang="ru-RU" sz="2400" u="sng" dirty="0">
                <a:latin typeface="Arial" pitchFamily="34" charset="0"/>
                <a:cs typeface="Arial" pitchFamily="34" charset="0"/>
              </a:rPr>
              <a:t>кадастровых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работ в отношении такого объекта теплоснабжения. </a:t>
            </a: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1334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БЕСХОЗЯЙНЫЕ ОБЪЕКТЫ ТЕПЛОСНАБЖЕНИЯ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42910" y="1857364"/>
            <a:ext cx="8043890" cy="423863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Датой выявления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бесхозяйного объекта теплоснабжения считается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дата составления акта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по форме, утвержденной  ОМСУ. </a:t>
            </a:r>
          </a:p>
          <a:p>
            <a:pPr>
              <a:spcAft>
                <a:spcPts val="18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 регистрации права собственности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на бесхозяйный объект теплоснабжения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ОМСУ организует его содержание  и обслуживание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ч. 6.1 ст. 15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 Закона № 190-ФЗ). 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Такой  объект должен быть включен в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утвержденную схему теплоснабжения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06202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БЕСХОЗЯЙНЫЕ ОБЪЕКТЫ ТЕПЛОСНАБЖЕНИЯ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14348" y="1785926"/>
            <a:ext cx="7972452" cy="4310074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В течение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30 дней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 даты принятия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на учет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бесхозяйного объекта ОМСУ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должен определить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единую теплоснабжающую организацию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которая будет осуществлять содержание и обслуживание бесхозяйных источников тепловой энергии  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 признания  права собственности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на них.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6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ЗАТРАТЫ НА СОДЕРЖАНИЕ, РЕМОНТ, ЭКСПЛУАТАЦИЮ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БЕСХОЗЯЙНОГО ОБЪЕКТА ТЕПЛОСНАБЖЕНИЯ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УЧИТЫВАЮТСЯ  В ТАРИФЕ ОРГАНИЗАЦИИ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ч. 4 ст. 8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Закона № 190-ФЗ).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1334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БЕСХОЗЯЙНЫЕ ОБЪЕКТЫ ТЕПЛОСНАБЖЕНИЯ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643050"/>
            <a:ext cx="8215370" cy="5000660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ВЫВОДЫ.</a:t>
            </a:r>
          </a:p>
          <a:p>
            <a:pPr>
              <a:spcAft>
                <a:spcPts val="12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Объект признается бесхозяйным только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решению суда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Оформить право собственности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в досудебном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порядке на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бесхоз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невозможно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2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Сети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 пределами внешней стены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МКД включают в 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эксплуатационную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ответственность УО, если они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 составе ОИ.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До принятия бесхозяйной сети в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муниципальную собственность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аварийные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ситуации разрешаются за счёт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местного бюджета. </a:t>
            </a:r>
          </a:p>
          <a:p>
            <a:pPr>
              <a:lnSpc>
                <a:spcPct val="110000"/>
              </a:lnSpc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Вред третьим лицам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причиненный в результате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ненадлежащего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содержания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бесхозяйного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имущества, должен возместить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муниципалитет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за счет средств местного бюджета.</a:t>
            </a:r>
          </a:p>
          <a:p>
            <a:pPr>
              <a:spcAft>
                <a:spcPts val="1800"/>
              </a:spcAft>
              <a:buNone/>
            </a:pP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БЕСХОЗЯЙНЫЕ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СЕТИ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42915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1. Постановление Федерального Арбитражного суда Уральского округа от 15.10.2012 </a:t>
            </a:r>
            <a:r>
              <a:rPr lang="ru-RU" sz="22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 А50-22909/2011.</a:t>
            </a:r>
            <a:r>
              <a:rPr lang="ru-RU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Независимо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от того,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принимался или нет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спорный участок сетей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водоснабжения и энергоснабжения в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муниципальную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собственность,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собственником сетей, расположенных за</a:t>
            </a:r>
          </a:p>
          <a:p>
            <a:pPr>
              <a:buNone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границей стены МКД, является муниципальное образование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в силу закона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иной собственник, законный владелец в данном случае</a:t>
            </a:r>
          </a:p>
          <a:p>
            <a:pPr>
              <a:buNone/>
            </a:pPr>
            <a:r>
              <a:rPr lang="ru-RU" sz="1800" i="1" dirty="0">
                <a:latin typeface="Arial" pitchFamily="34" charset="0"/>
                <a:cs typeface="Arial" pitchFamily="34" charset="0"/>
              </a:rPr>
              <a:t>отсутствует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).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2148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2. Постановление Арбитражного суда </a:t>
            </a:r>
            <a:r>
              <a:rPr lang="ru-RU" sz="22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Западно-Сибирского</a:t>
            </a:r>
            <a:r>
              <a:rPr lang="ru-RU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округа от 27.09.2016 </a:t>
            </a:r>
            <a:r>
              <a:rPr lang="ru-RU" sz="22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Ф04-4127/2016</a:t>
            </a:r>
            <a:r>
              <a:rPr lang="ru-RU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по делу </a:t>
            </a:r>
            <a:r>
              <a:rPr lang="ru-RU" sz="22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А75-12517/2015</a:t>
            </a:r>
            <a:r>
              <a:rPr lang="ru-RU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sz="2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Нельзя утверждать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что спорный участок сетей относится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к  ОИ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только потому, что он 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 стоит на балансе РСО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Aft>
                <a:spcPts val="1200"/>
              </a:spcAft>
              <a:buNone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Состав  ОИ определяют собственники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помещений  в МКД с учетом данных в 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ЕГРН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ст. 36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 ЖК РФ, </a:t>
            </a:r>
            <a:r>
              <a:rPr lang="ru-RU" sz="1800" u="sng" dirty="0" err="1">
                <a:latin typeface="Arial" pitchFamily="34" charset="0"/>
                <a:cs typeface="Arial" pitchFamily="34" charset="0"/>
              </a:rPr>
              <a:t>подп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. «</a:t>
            </a:r>
            <a:r>
              <a:rPr lang="ru-RU" sz="1800" u="sng" dirty="0" err="1">
                <a:latin typeface="Arial" pitchFamily="34" charset="0"/>
                <a:cs typeface="Arial" pitchFamily="34" charset="0"/>
              </a:rPr>
              <a:t>д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» п. 2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 Правил № 491).</a:t>
            </a: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3. Решение ВАС РФ от 28.10.2013 г. </a:t>
            </a:r>
            <a:r>
              <a:rPr lang="ru-RU" sz="22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№ВАС-10864/13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УО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обязана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оплачивать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расходы на коммунальные услуги, какие предусмотрены 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населения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ЕСЛИ ДЛЯ НАСЕЛЕНИЯ ОПЛАТА ПОТЕРЬ </a:t>
            </a:r>
          </a:p>
          <a:p>
            <a:pPr algn="ctr"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БЕСХОЗЯЙНЫХ СЕТЯХ НЕ ПРЕДУСМОТРЕНА, </a:t>
            </a:r>
          </a:p>
          <a:p>
            <a:pPr algn="ctr"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ТО НЕ ПРЕДУСМОТРЕНА ОНА И ДЛЯ УО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57224" y="1785926"/>
            <a:ext cx="7829576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Постановление Арбитражного суда </a:t>
            </a:r>
            <a:r>
              <a:rPr lang="ru-RU" sz="22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Западно-Сибирского</a:t>
            </a:r>
            <a:r>
              <a:rPr lang="ru-RU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округа от 24.01.2022 </a:t>
            </a:r>
            <a:r>
              <a:rPr lang="ru-RU" sz="22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Ф04-8091/2021</a:t>
            </a:r>
            <a:r>
              <a:rPr lang="ru-RU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по делу </a:t>
            </a:r>
            <a:r>
              <a:rPr lang="ru-RU" sz="22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А46-5662/2020.</a:t>
            </a: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С учетом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технологических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особенностей процесса</a:t>
            </a:r>
          </a:p>
          <a:p>
            <a:pPr algn="ctr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транспортировки тепловой энергии,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часть ресурса</a:t>
            </a:r>
          </a:p>
          <a:p>
            <a:pPr algn="ctr">
              <a:buNone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расходуется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передачу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по тепловым сетям,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доходя  </a:t>
            </a:r>
          </a:p>
          <a:p>
            <a:pPr algn="ctr">
              <a:buNone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 конечных потребителей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в связи с чем </a:t>
            </a:r>
          </a:p>
          <a:p>
            <a:pPr algn="ctr">
              <a:buNone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оплачивается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последними.</a:t>
            </a:r>
          </a:p>
          <a:p>
            <a:endParaRPr lang="ru-RU" sz="2400" dirty="0"/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1538" y="2000240"/>
            <a:ext cx="7429552" cy="442915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Если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по завершении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строительства МКД застройщик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своевременно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инициировал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процесс передачи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вновь созданного участка тепловой сети в муниципальную собственность, то он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несет бремя оплаты потерь   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на этом участке до: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определения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теплосетевой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организации,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ответственной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       за содержание и обслуживание выявленных бесхозяйных тепловых сетей;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оформления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права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муниципальной собственности            на бесхозяйную вещь.</a:t>
            </a: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2915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7) Выбор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председателя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Правления ТСН ТСЖ «___________».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8) Выбор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ревизионной комиссии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 ТСН ТСЖ «___________».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9) Утверждение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сметы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доходов /расходов ТСН ТСЖ «_____________».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10) Утверждение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размера платы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за жилое помещение.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11) Выбор уполномоченного лица для осуществления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государственной регистрации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ТСН ТСЖ «_____________».</a:t>
            </a:r>
          </a:p>
          <a:p>
            <a:pPr algn="ctr"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ЗАБЫВАЙТЕ ПРО ОБЯЗАТЕЛЬНЫЕ 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ПРОЦЕДУРНЫЕ ВОПРОСЫ!</a:t>
            </a:r>
          </a:p>
          <a:p>
            <a:pPr>
              <a:spcAft>
                <a:spcPts val="1200"/>
              </a:spcAft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152400"/>
            <a:ext cx="6329378" cy="14192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ПОВЕСТКА ДНЯ </a:t>
            </a:r>
            <a:b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по  созданию  ТСЖ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endParaRPr lang="ru-RU" sz="1800" b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0059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ТРАНЗИТНАЯ  СЕТЬ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проходит через МКД или земельный участок и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имеет ответвления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для присоединения к ней дома. 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В советское время инженерные сети в объекты капитального строительства иногда прокладывались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напрямую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через чужие подвалы и земельные участки. 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Вопрос об их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принадлежности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не стоял - эти сети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содержало государство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В ряде домов транзитные сети  до сих пор не имеют владельца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i="1" dirty="0" err="1">
                <a:latin typeface="Arial" pitchFamily="34" charset="0"/>
                <a:cs typeface="Arial" pitchFamily="34" charset="0"/>
              </a:rPr>
              <a:t>бесхоз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),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поэтому важно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установить лицо, ответственное за  обслуживание и ремонт  этих сетей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ТРАНЗИТНЫЕ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СЕТИ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64347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ТРАНЗИТНАЯ СЕТЬ НЕ ОТВЕЧАЕТ ПРИЗНАКАМ ОИ В МКД: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1) Сеть на придомовой территории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входит автоматически   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в состав ОИ.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2)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Для отнесения инженерных сетей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 транзитным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они должны:</a:t>
            </a:r>
          </a:p>
          <a:p>
            <a:pPr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- находиться 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в МКД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 либо проходить через 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земельный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участок, входящий  в состав ОИ;</a:t>
            </a:r>
          </a:p>
          <a:p>
            <a:pPr>
              <a:spcAft>
                <a:spcPts val="1200"/>
              </a:spcAft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- предназначаться для обслуживания 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других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объектов и не обслуживать 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ни одного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помещения в данном МКД.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3) Чтобы исключить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спорные вопросы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обслуживанию УО транзитных сетей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надо  указать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состав  ОИ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 приложении    к ДУ.  </a:t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ТРАНЗИТНЫЕ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СЕТИ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42910" y="1785926"/>
            <a:ext cx="8043890" cy="4310074"/>
          </a:xfrm>
        </p:spPr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Граница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ответственности  УО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в отношении транзитных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сетей определяется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точке врезки внутридомовых</a:t>
            </a:r>
          </a:p>
          <a:p>
            <a:pPr>
              <a:spcAft>
                <a:spcPts val="4200"/>
              </a:spcAft>
              <a:buNone/>
            </a:pP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сетей в транзитный трубопровод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Aft>
                <a:spcPts val="600"/>
              </a:spcAft>
              <a:buNone/>
            </a:pPr>
            <a:r>
              <a:rPr lang="ru-RU" sz="2200" u="sng" dirty="0">
                <a:latin typeface="Arial" pitchFamily="34" charset="0"/>
                <a:cs typeface="Arial" pitchFamily="34" charset="0"/>
              </a:rPr>
              <a:t>Внешняя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граница стены МКД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может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быть границей</a:t>
            </a:r>
          </a:p>
          <a:p>
            <a:pPr>
              <a:spcAft>
                <a:spcPts val="600"/>
              </a:spcAft>
              <a:buNone/>
            </a:pPr>
            <a:r>
              <a:rPr lang="ru-RU" sz="2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транзитных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сетей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- она является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границей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для сетей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тепло-, водоснабжения, входящих в состав 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ОИ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данного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МКД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(п. 8 Правил 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№ 491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).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ТРАНЗИТНЫЕ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СЕТИ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42915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1. Постановление Президиума ВАС РФ от 15.12.2009       </a:t>
            </a:r>
            <a:r>
              <a:rPr lang="ru-RU" sz="22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14801/08.</a:t>
            </a:r>
            <a:r>
              <a:rPr lang="ru-RU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2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1)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Энергопринимающее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устройство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нежилого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здания  присоединено к тепловой сети, находящейся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в подвале  МКД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т.е.  тепловые сети служат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для обеспечения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тепловой энергией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двух самостоятельных объектов недвижимости.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2) Тепловые сети,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обеспечивающие не только внутридомовую систему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отопления, но и систему за ее пределами,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могут включаться в состав  ОИ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граждан, проживающих в МКД. </a:t>
            </a: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35771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2.  Определение ВС РФ от 03.12.2012 </a:t>
            </a:r>
            <a:r>
              <a:rPr lang="ru-RU" sz="22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АКПИ12-1326</a:t>
            </a:r>
            <a:r>
              <a:rPr lang="ru-RU" sz="2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1)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состав ОИ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входят внутридомовые системы отопления и горячего водоснабжения,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предназначенные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для обслуживания двух и больше помещений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доме, в котором они находятся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2)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Транзитные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сети обеспечивают тепловой энергией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систему    за пределами дома  и не могут входить в состав  ОИ.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3)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ОДПУ должны устанавливаться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так, чтобы учитывать объем коммунального ресурса,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потребленного только данным МКД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85786" y="2000240"/>
            <a:ext cx="7901014" cy="4500594"/>
          </a:xfrm>
        </p:spPr>
        <p:txBody>
          <a:bodyPr>
            <a:normAutofit/>
          </a:bodyPr>
          <a:lstStyle/>
          <a:p>
            <a:pPr algn="ctr">
              <a:spcAft>
                <a:spcPts val="12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СУДЫ ДЕЛАЮТ ВЫВОД НЕ  О НАЛИЧИИ ПРАВА 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СОБСТВЕННОСТИ, А УСТАНАВЛИВАЮТ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ОБЯЗАННОСТЬ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ПО СОДЕРЖАНИЮ 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ТРАНЗИТНЫХ ИНЖЕНЕРНЫХ СЕТЕЙ.</a:t>
            </a:r>
          </a:p>
          <a:p>
            <a:pPr>
              <a:spcAft>
                <a:spcPts val="600"/>
              </a:spcAft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ТРАНЗИТНЫЕ СЕТИ - содержание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5771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1. Постановление АС Волго-Вятского округа от 03.03.2016 по делу </a:t>
            </a:r>
            <a:r>
              <a:rPr lang="ru-RU" sz="24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А79-2216/2015.</a:t>
            </a:r>
            <a:endParaRPr lang="ru-RU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1) Транзитные сети, проходящие через подвалы домов и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предназначенные для подачи тепла в несколько домов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   не могут относиться к  ОИ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отдельно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взятого МКД.</a:t>
            </a:r>
          </a:p>
          <a:p>
            <a:pPr>
              <a:lnSpc>
                <a:spcPct val="110000"/>
              </a:lnSpc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2) Организации, управляющие МКД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обязаны  содержать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такие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сети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Так как снабжение горячей водой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через транзитный трубопровод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осуществляет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РСО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то на нее возложена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обязанность по содержанию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в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исправном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состоянии спорного трубопровода.</a:t>
            </a: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3)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Затраты на обеспечение передачи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тепловой энергии по тепловым сетям включаются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состав тарифа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на тепловую энергию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ст. 15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Закона от 27.07.2010 № 190-ФЗ "О теплоснабжении"). 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Это означает, что 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РСО, ИСПОЛЬЗУЮЩАЯ  ТЕПЛОВУЮ СЕТЬ 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ОКАЗАНИЯ УСЛУГ ПО ПОСТАВКЕ ТЕПЛА, 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ДОЛЖНА НЕСТИ ОТВЕТСТВЕННОСТЬ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 ВРЕД ВСЛЕДСТВИЕ АВАРИИ </a:t>
            </a:r>
          </a:p>
          <a:p>
            <a:pPr algn="ctr"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УЧАСТКЕ ТРАНЗИТНОЙ СЕТИ.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286280"/>
          </a:xfrm>
        </p:spPr>
        <p:txBody>
          <a:bodyPr>
            <a:normAutofit/>
          </a:bodyPr>
          <a:lstStyle/>
          <a:p>
            <a:pPr fontAlgn="base">
              <a:spcAft>
                <a:spcPts val="2400"/>
              </a:spcAft>
              <a:buNone/>
            </a:pPr>
            <a:r>
              <a:rPr lang="ru-RU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2. Определение ВС РФ от 21.06.2016 </a:t>
            </a:r>
            <a:r>
              <a:rPr lang="ru-RU" sz="22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308-КГ16-6464</a:t>
            </a:r>
            <a:r>
              <a:rPr lang="ru-RU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по делу </a:t>
            </a:r>
            <a:r>
              <a:rPr lang="ru-RU" sz="22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А25-444/2014.</a:t>
            </a:r>
            <a:endParaRPr lang="ru-RU" sz="22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Aft>
                <a:spcPts val="12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ЛИЦОМ, ОТВЕТСТВЕННЫМ </a:t>
            </a:r>
          </a:p>
          <a:p>
            <a:pPr algn="ctr" fontAlgn="base">
              <a:spcAft>
                <a:spcPts val="12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 СОДЕРЖАНИЕ УЧАСТКА СЕТЕЙ, </a:t>
            </a:r>
          </a:p>
          <a:p>
            <a:pPr algn="ctr" fontAlgn="base">
              <a:spcAft>
                <a:spcPts val="12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НАХОДЯЩЕГОСЯ </a:t>
            </a:r>
            <a:r>
              <a:rPr lang="ru-RU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 ГРАНИЦЕЙ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ВНЕШНЕЙ СЕТИ МКД, </a:t>
            </a:r>
          </a:p>
          <a:p>
            <a:pPr algn="ctr" fontAlgn="base">
              <a:spcAft>
                <a:spcPts val="12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ЯВЛЯЕТСЯ РСО.</a:t>
            </a: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57224" y="1928802"/>
            <a:ext cx="7829576" cy="428628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3. Постановление 17 ААС  от 8 мая 2019 г. по делу      </a:t>
            </a:r>
            <a:r>
              <a:rPr lang="ru-RU" sz="22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А50-28767/2018.</a:t>
            </a:r>
            <a:endParaRPr lang="ru-RU" sz="22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1) Сети позволяют оказывать услуги по передаче тепловой энергии и горячей воды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иные МКД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а не только в дом, 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по подвалу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которого проложен транзит.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2) Действующим законодательством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обязанность по содержанию и обслуживанию транзитных сетей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тепловых сетей, сетей горячего и холодного водоснабжения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жильцов МКД не возложена.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1785926"/>
            <a:ext cx="7972452" cy="48577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МОЖНО ВКЛЮЧИТЬ В ПОВЕСТКУ ДНЯ ОСС ВОПРОСЫ: 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о передаче технической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документации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(определить состав передаваемой документации); 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о передаче 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накопленных средств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от старой УО к новой 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(после расторжения договора управления); 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дате расторжения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 ДУ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(определяется по дате и  году заключения договора);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дате заключения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 ДУ с новой УО.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ВНИМАНИЕ!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35771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3)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Транзитные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участки сети отопления, ГВС и ХВС, проходящие   по подвалам жилых домов, используется  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поставки ресурсов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другие объекты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то есть используются в п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роизводственной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деятельности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4) Обязанность по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содержанию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транзитных участков сетей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возлагается на  РСО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не столько в силу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принадлежности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их    на праве собственности ответчику, сколько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использовании данных участков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при осуществлении своей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предпринимательской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деятельности по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ресурсоснабжению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42910" y="1785926"/>
            <a:ext cx="8001056" cy="4310074"/>
          </a:xfrm>
        </p:spPr>
        <p:txBody>
          <a:bodyPr>
            <a:normAutofit/>
          </a:bodyPr>
          <a:lstStyle/>
          <a:p>
            <a:pPr algn="ctr" fontAlgn="base">
              <a:spcAft>
                <a:spcPts val="1800"/>
              </a:spcAft>
              <a:buNone/>
            </a:pPr>
            <a:r>
              <a:rPr lang="ru-RU" sz="32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СУДЕБНАЯ ПРАКТИКА</a:t>
            </a:r>
          </a:p>
          <a:p>
            <a:pPr fontAlgn="base">
              <a:spcAft>
                <a:spcPts val="1800"/>
              </a:spcAft>
              <a:buNone/>
            </a:pPr>
            <a:r>
              <a:rPr lang="ru-RU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1. Постановление 17 ААС  от 10.06.2014 по делу   </a:t>
            </a:r>
            <a:r>
              <a:rPr lang="ru-RU" sz="24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А50-21364/2013.</a:t>
            </a:r>
            <a:endParaRPr lang="ru-RU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Aft>
                <a:spcPts val="18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УО  НЕ  ОБЯЗАНЫ  ОПЛАЧИВАТЬ  ПОТЕРИ НА  ТРАНЗИТНЫХ  СЕТЯХ.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fontAlgn="base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Договор с РСО на поставку коммунального ресурса 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должен предусматривать оплату потерь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на транзитном участке сетей.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ТРАНЗИТНЫЕ СЕТИ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– оплата потерь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42910" y="1785926"/>
            <a:ext cx="8043890" cy="431007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1800"/>
              </a:spcAft>
              <a:buNone/>
            </a:pPr>
            <a:r>
              <a:rPr lang="ru-RU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2. Постановление 7 ААС от 08.02.2021 </a:t>
            </a:r>
            <a:r>
              <a:rPr lang="ru-RU" sz="24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07АП-12672/2020</a:t>
            </a:r>
            <a:r>
              <a:rPr lang="ru-RU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по делу </a:t>
            </a:r>
            <a:r>
              <a:rPr lang="ru-RU" sz="24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А67-985/2020.</a:t>
            </a:r>
            <a:endParaRPr lang="ru-RU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Aft>
                <a:spcPts val="18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Обязанность по содержанию сетей, относящихся к ОИ,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возлагается на субъекта, к зоне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эксплуатационной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ответственности которого относится соответствующий участок (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от прибора учета тепловой энергии до ИТП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), которым в данном случае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является УО.</a:t>
            </a:r>
          </a:p>
          <a:p>
            <a:pPr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ОПЛАТА ПОТЕРЬ, ВОЗНИКАЮЩИХ НА ЭТИХ СЕТЯХ, ВОЗЛОЖЕНА НА </a:t>
            </a:r>
            <a:r>
              <a:rPr lang="ru-RU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СОБСТВЕННИКОВ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ПОМЕЩЕНИЙ.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ТРАНЗИТНЫЕ СЕТИ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– оплата потерь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928662" y="2000240"/>
            <a:ext cx="7643866" cy="4095760"/>
          </a:xfrm>
        </p:spPr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Транзитные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водо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-, тепло-, электросети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размещаются    на ОИ или проходят через него.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ВЗЫСКАТЬ ПЛАТУ ЗА ПОЛЬЗОВАНИЕ ОИ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в этом случае можно, если: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размещение транзитных сетей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не предусмотрено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технической документацией на дом;</a:t>
            </a:r>
          </a:p>
          <a:p>
            <a:pPr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транзитные сети размещены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без согласования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с собственниками.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ПЛАТА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ЗА  ТРАНЗИТНЫЕ  СЕТИ 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42915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1. Постановление АС </a:t>
            </a:r>
            <a:r>
              <a:rPr lang="ru-RU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Западно-Сибирского</a:t>
            </a:r>
            <a:r>
              <a:rPr lang="ru-RU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округа от 12.11.2014 </a:t>
            </a:r>
            <a:r>
              <a:rPr lang="ru-RU" sz="24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Ф04-10456/2014</a:t>
            </a:r>
            <a:r>
              <a:rPr lang="ru-RU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по делу </a:t>
            </a:r>
            <a:r>
              <a:rPr lang="ru-RU" sz="24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А45-16484/2013</a:t>
            </a:r>
            <a:r>
              <a:rPr lang="ru-RU" sz="2400" b="1" u="sng" dirty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ТРЕБОВАНИЕ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: О взыскании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неосновательного обогащения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от использования в качестве внешней опоры для прокладки кабеля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фасада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жилого дома.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ОБСТОЯТЕЛЬСТВА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: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ТСЖ указало, что общество с мая 2008 года     по ноябрь 2013 года пользовалось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частью  ОИ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разместив на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фасаде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дома электрический кабель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без согласия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собственников и без внесения соответствующей платы.</a:t>
            </a:r>
          </a:p>
          <a:p>
            <a:pPr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РЕШЕНИЕ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: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Требование удовлетворено, поскольку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факт пользования ОИ дома без согласия его собственников подтвержден.</a:t>
            </a:r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785926"/>
            <a:ext cx="8043890" cy="442915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2. Решение АС Свердловской области от  4 июля 2016  по делу </a:t>
            </a:r>
            <a:r>
              <a:rPr lang="ru-RU" sz="22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А60-24665/2015.</a:t>
            </a:r>
            <a:endParaRPr lang="ru-RU" sz="22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Тепловые сети в подвале дома, стали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фактически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транзитными в части теплоснабжения и горячего водоснабжения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еще одного дома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ТСЖ просило взыскать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арендную плату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за пользование этим подвальным помещением, так как оно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используется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РСО,       но 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принадлежат собственникам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Арбитражный суд в удовлетворении исковых требований ТСЖ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отказал.</a:t>
            </a: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5778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ОСНОВАНИЯ.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1)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состав ОИ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могут входить только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внутридомовые</a:t>
            </a:r>
            <a:r>
              <a:rPr lang="ru-RU" dirty="0">
                <a:latin typeface="Arial" pitchFamily="34" charset="0"/>
                <a:cs typeface="Arial" pitchFamily="34" charset="0"/>
              </a:rPr>
              <a:t> системы отопления и ГВС, предназначенные для обслуживания более одного помещения в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данном</a:t>
            </a:r>
            <a:r>
              <a:rPr lang="ru-RU" dirty="0">
                <a:latin typeface="Arial" pitchFamily="34" charset="0"/>
                <a:cs typeface="Arial" pitchFamily="34" charset="0"/>
              </a:rPr>
              <a:t> доме. </a:t>
            </a:r>
          </a:p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Участки транзитных тепловых сетей</a:t>
            </a:r>
            <a:r>
              <a:rPr lang="ru-RU" dirty="0">
                <a:latin typeface="Arial" pitchFamily="34" charset="0"/>
                <a:cs typeface="Arial" pitchFamily="34" charset="0"/>
              </a:rPr>
              <a:t>, проходящих по подвалам жилых домов, и предназначенных для снабжения тепловой энергией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нескольких</a:t>
            </a:r>
            <a:r>
              <a:rPr lang="ru-RU" dirty="0">
                <a:latin typeface="Arial" pitchFamily="34" charset="0"/>
                <a:cs typeface="Arial" pitchFamily="34" charset="0"/>
              </a:rPr>
              <a:t> домов,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могут быть отнесены к  ОИ отдельно взятого МКД.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2) С момента постройки жилого дома техническое помещение (подвал) использовалось и было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предназначено исключительно для эксплуатации транзитной тепловой сети </a:t>
            </a:r>
            <a:r>
              <a:rPr lang="ru-RU" dirty="0">
                <a:latin typeface="Arial" pitchFamily="34" charset="0"/>
                <a:cs typeface="Arial" pitchFamily="34" charset="0"/>
              </a:rPr>
              <a:t>(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обеспечение тепловой энергией и горячей водой</a:t>
            </a:r>
            <a:r>
              <a:rPr lang="ru-RU" dirty="0">
                <a:latin typeface="Arial" pitchFamily="34" charset="0"/>
                <a:cs typeface="Arial" pitchFamily="34" charset="0"/>
              </a:rPr>
              <a:t>) как этого дома, так и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иных</a:t>
            </a:r>
            <a:r>
              <a:rPr lang="ru-RU" dirty="0">
                <a:latin typeface="Arial" pitchFamily="34" charset="0"/>
                <a:cs typeface="Arial" pitchFamily="34" charset="0"/>
              </a:rPr>
              <a:t> МКД, т.е.,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входит в состав ОИ.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1928802"/>
            <a:ext cx="7972452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3) В техническом паспорте жилого дома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наличие подвальных помещений не отражено.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Площади  МОП рассчитаны только 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на 1 - 5 этажах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 дома.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4)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Прохождение части участка теплотрассы через технические этажи жилого дома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свидетельствует об использовании помещений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дома определенной площади (определение ВС РФ от 18 марта 2016 года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№ 304-ЭС16-802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). 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Соответственно, на стороне ответчика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образовалось неосновательное обогащение.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000100" y="1928802"/>
            <a:ext cx="7686700" cy="4167198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СОБСТВЕННИКИ МОГУТ ТРЕБОВАТЬ ВЫНЕСТИ ТРАНЗИТНЫЕ СЕТИ ЗА СТЕНЫ МКД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если: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при их прокладке были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нарушены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технические требования, в том числе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строительные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нормы;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технической документацией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предусмотрена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прокладка транзитных сетей;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не было получено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согласие на размещение сетей   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по общему имуществу МКД.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ТРАНЗИТНЫЕ СЕТИ –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вынос  за  пределы  МКД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85786" y="1928802"/>
            <a:ext cx="7901014" cy="4167198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ПРИМЕР.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Решением  Арбитражного суда города Москва от 15 октября</a:t>
            </a:r>
          </a:p>
          <a:p>
            <a:pPr>
              <a:buNone/>
            </a:pPr>
            <a:r>
              <a:rPr lang="ru-RU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2013 г. по делу </a:t>
            </a:r>
            <a:r>
              <a:rPr lang="ru-RU" sz="20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№А40-48795/2012</a:t>
            </a:r>
            <a:r>
              <a:rPr lang="ru-RU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газоснабжающую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организацию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обязали перенести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транзитные газовые трубы </a:t>
            </a:r>
          </a:p>
          <a:p>
            <a:pPr>
              <a:buNone/>
            </a:pPr>
            <a:r>
              <a:rPr lang="ru-RU" sz="2000" u="sng" dirty="0">
                <a:latin typeface="Arial" pitchFamily="34" charset="0"/>
                <a:cs typeface="Arial" pitchFamily="34" charset="0"/>
              </a:rPr>
              <a:t>с фасада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дома, так как согласно экспертному заключению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газовую трубу низкого давления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возможно и необходимо</a:t>
            </a:r>
          </a:p>
          <a:p>
            <a:pPr>
              <a:buNone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проложить подземным способом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обеспечив газоснабжение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соответствующих сооружений.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ТРАНЗИТНЫЕ СЕТИ –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вынос  за  пределы  МКД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785926"/>
            <a:ext cx="8286808" cy="457203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1)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Реестр УО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работающих в регионе, можно посмотреть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ГИС ЖКХ.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18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2)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Вопрос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 расторжении  ДУ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включается в повестку ОСС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одновременно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 с   вопросом  о выборе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новой УО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или 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 смене способа управления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МКД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п.4 ч.2 ст. 44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, 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ч. 8.2 ст.162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ЖК РФ).</a:t>
            </a:r>
          </a:p>
          <a:p>
            <a:pPr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3)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Если у сторон расторгаемого  ДУ осталась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задолженность,   то они должны возместить друг  другу взаимные убытки.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i="1" dirty="0">
                <a:latin typeface="Arial" pitchFamily="34" charset="0"/>
                <a:cs typeface="Arial" pitchFamily="34" charset="0"/>
              </a:rPr>
              <a:t>Например, собственники  должны погасить </a:t>
            </a:r>
            <a:r>
              <a:rPr lang="ru-RU" sz="1800" i="1" u="sng" dirty="0">
                <a:latin typeface="Arial" pitchFamily="34" charset="0"/>
                <a:cs typeface="Arial" pitchFamily="34" charset="0"/>
              </a:rPr>
              <a:t>задолженность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  по оплате ЖКУ, а  УО должна возвратить  стоимость </a:t>
            </a:r>
            <a:r>
              <a:rPr lang="ru-RU" sz="1800" i="1" u="sng" dirty="0">
                <a:latin typeface="Arial" pitchFamily="34" charset="0"/>
                <a:cs typeface="Arial" pitchFamily="34" charset="0"/>
              </a:rPr>
              <a:t>оплаченных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, но                 </a:t>
            </a:r>
            <a:r>
              <a:rPr lang="ru-RU" sz="1800" i="1" u="sng" dirty="0">
                <a:latin typeface="Arial" pitchFamily="34" charset="0"/>
                <a:cs typeface="Arial" pitchFamily="34" charset="0"/>
              </a:rPr>
              <a:t>не выполненных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 услуг и работ.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06202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ДЛЯ СВЕДЕНИЯ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000100" y="1928802"/>
            <a:ext cx="7686700" cy="4167198"/>
          </a:xfrm>
        </p:spPr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ВНУТРЕННИЕ ГРАНИЦЫ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ЭКСПЛУАТАЦИОННОЙ ОТВЕТСТВЕННОСТИ  РАЗДЕЛЯЮТ: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ОИ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содержанием которого должна заниматься УО за средства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собственников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12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</a:t>
            </a:r>
          </a:p>
          <a:p>
            <a:pPr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частное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имущество конкретного собственника в доме, который должен содержать свое помещение в надлежащем состоянии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самостоятельно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на свои средства.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34777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ВНУТРЕННИЕ </a:t>
            </a:r>
            <a:b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ГРАНИЦЫ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57224" y="1857364"/>
            <a:ext cx="7829576" cy="4238636"/>
          </a:xfrm>
        </p:spPr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1) Внутренней границей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строительных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конструкций, входящих в состав ОИ является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внутренняя поверхность стен квартиры, оконные заполнения  и входная дверь в квартиру.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2)</a:t>
            </a:r>
            <a:r>
              <a:rPr lang="ru-RU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Все имущество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 пределами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жилых и нежилых помещений в МКД, относится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к  ОИ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входит в зону ответственности  УО.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84770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СВЕДЕНИЯ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28662" y="1857364"/>
            <a:ext cx="7758138" cy="4238636"/>
          </a:xfrm>
        </p:spPr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3)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Внутри своего помещения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собственник должен проводить ремонты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самостоятельно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Aft>
                <a:spcPts val="1800"/>
              </a:spcAft>
              <a:buNone/>
            </a:pPr>
            <a:r>
              <a:rPr lang="ru-RU" sz="2000" i="1" dirty="0">
                <a:latin typeface="Arial" pitchFamily="34" charset="0"/>
                <a:cs typeface="Arial" pitchFamily="34" charset="0"/>
              </a:rPr>
              <a:t>Он может это делать как </a:t>
            </a:r>
            <a:r>
              <a:rPr lang="ru-RU" sz="2000" i="1" u="sng" dirty="0">
                <a:latin typeface="Arial" pitchFamily="34" charset="0"/>
                <a:cs typeface="Arial" pitchFamily="34" charset="0"/>
              </a:rPr>
              <a:t>сам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, так и с </a:t>
            </a:r>
            <a:r>
              <a:rPr lang="ru-RU" sz="2000" i="1" u="sng" dirty="0">
                <a:latin typeface="Arial" pitchFamily="34" charset="0"/>
                <a:cs typeface="Arial" pitchFamily="34" charset="0"/>
              </a:rPr>
              <a:t>привлечением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специалистов УО  или сторонних организаций. </a:t>
            </a:r>
          </a:p>
          <a:p>
            <a:pPr>
              <a:spcAft>
                <a:spcPts val="1800"/>
              </a:spcAft>
              <a:buNone/>
            </a:pPr>
            <a:r>
              <a:rPr lang="ru-RU" sz="2000" i="1" dirty="0">
                <a:latin typeface="Arial" pitchFamily="34" charset="0"/>
                <a:cs typeface="Arial" pitchFamily="34" charset="0"/>
              </a:rPr>
              <a:t>УО  может оказывать услуги на </a:t>
            </a:r>
            <a:r>
              <a:rPr lang="ru-RU" sz="2000" i="1" u="sng" dirty="0">
                <a:latin typeface="Arial" pitchFamily="34" charset="0"/>
                <a:cs typeface="Arial" pitchFamily="34" charset="0"/>
              </a:rPr>
              <a:t>платной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основе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(установка    и замена счетчиков, замена батарей, труб,  замена унитаза, раковины, работы по электрике).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84770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СВЕДЕНИЯ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14348" y="1714488"/>
            <a:ext cx="7972452" cy="4381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ГРАНИЦЫ  ИНЖЕНЕРНЫХ СЕТЕЙ ДОМА: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ХВС и ГВС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– вентиль на отводе трубопровода от стояка. 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Если его нет в наличии, граница - сварочный шов на отводе трубопровода от стояка;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водоотведения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– раструб фасонного изделия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900" i="1" dirty="0">
                <a:latin typeface="Arial" pitchFamily="34" charset="0"/>
                <a:cs typeface="Arial" pitchFamily="34" charset="0"/>
              </a:rPr>
              <a:t>тройник, крестовина, отвод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)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на стояке трубопровода водоотведения;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отопления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– вентили на подводках трубопровода отопления к радиатору; 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электроснабжения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– место присоединения отходящего провода квартирной электропроводки к  ИПУ, автоматическому выключателю.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13346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ВНУТРЕННИЕ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ГРАНИЦЫ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14348" y="1928802"/>
            <a:ext cx="7972452" cy="4167198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ГРАНИЦА ЭКСПЛУАТАЦИОННОЙ ОТВЕТСТВЕННОСТИ  ДЛЯ ГАЗОВЫХ СЕТЕЙ 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проходит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в месте установки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первого запорно-регулировочного крана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на отводе от стояка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п. 5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Правил № 491).</a:t>
            </a:r>
          </a:p>
          <a:p>
            <a:pPr>
              <a:spcAft>
                <a:spcPts val="24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В МКД газовые сети подразделяются на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внутридомовую  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(ВДГО)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внутриквартирную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инженерные системы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(ВКГО).</a:t>
            </a:r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5643602" cy="919146"/>
          </a:xfrm>
        </p:spPr>
        <p:txBody>
          <a:bodyPr>
            <a:noAutofit/>
          </a:bodyPr>
          <a:lstStyle/>
          <a:p>
            <a:pPr algn="ctr"/>
            <a:br>
              <a:rPr lang="ru-RU" sz="3600" dirty="0"/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ВДГО и ВКГО 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JJJ\Desktop\ВЕБИНАРЫ 12.04.2022\ДОГОВОР УПРАВЛЕНИЯ\КАРТИНКИ\ГАЗ\March-Monthly-we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14290"/>
            <a:ext cx="1519431" cy="101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42910" y="1428736"/>
            <a:ext cx="8043890" cy="5000660"/>
          </a:xfrm>
        </p:spPr>
        <p:txBody>
          <a:bodyPr>
            <a:normAutofit fontScale="92500"/>
          </a:bodyPr>
          <a:lstStyle/>
          <a:p>
            <a:pPr algn="ctr">
              <a:lnSpc>
                <a:spcPct val="110000"/>
              </a:lnSpc>
              <a:spcAft>
                <a:spcPts val="600"/>
              </a:spcAft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НОРМАТИВНАЯ БАЗА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1. Постановление Правительства РФ от 14.05.2013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№ 410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(ред.  от 19.03.2020) "О мерах по обеспечению безопасности при использовании и содержании внутридомового и внутриквартирного газового оборудования".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 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2. Постановление Правительства РФ от 16.09.2020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№ 1479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(ред. от 21.05.2021) "Об утверждении Правил противопожарного режима в Российской Федерации"</a:t>
            </a:r>
          </a:p>
          <a:p>
            <a:pPr>
              <a:spcBef>
                <a:spcPts val="1200"/>
              </a:spcBef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3. Приказ Минстроя России от 05.12.2017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№ 1614/</a:t>
            </a:r>
            <a:r>
              <a:rPr lang="ru-RU" sz="2200" u="sng" dirty="0" err="1">
                <a:latin typeface="Arial" pitchFamily="34" charset="0"/>
                <a:cs typeface="Arial" pitchFamily="34" charset="0"/>
              </a:rPr>
              <a:t>пр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"Об утверждении Инструкции по безопасному использованию газа при удовлетворении коммунально-бытовых нужд" (Зарегистрировано в Минюсте России 28.04.2018 N 50945).</a:t>
            </a:r>
          </a:p>
          <a:p>
            <a:pPr>
              <a:spcBef>
                <a:spcPts val="1200"/>
              </a:spcBef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5643602" cy="919146"/>
          </a:xfrm>
        </p:spPr>
        <p:txBody>
          <a:bodyPr>
            <a:noAutofit/>
          </a:bodyPr>
          <a:lstStyle/>
          <a:p>
            <a:pPr algn="ctr"/>
            <a:br>
              <a:rPr lang="ru-RU" sz="3600" dirty="0"/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ВДГО и ВКГО 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JJJ\Desktop\ВЕБИНАРЫ 12.04.2022\ДОГОВОР УПРАВЛЕНИЯ\КАРТИНКИ\ГАЗ\March-Monthly-we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14290"/>
            <a:ext cx="1519431" cy="101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14348" y="1714488"/>
            <a:ext cx="7943848" cy="464347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ПРАВИЛА ПОЛЬЗОВАНИЯ ГАЗОМ </a:t>
            </a:r>
            <a:r>
              <a:rPr lang="ru-RU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410</a:t>
            </a:r>
            <a:r>
              <a:rPr lang="ru-RU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ВДГО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составе ОИ: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газопроводы, проложенные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от источника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газа (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сжиженный газ)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ИЛИ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места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присоединения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 газопроводов к сети газораспределения до запорной арматуры (крана)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включительно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расположенной на ответвлениях к ВКГО; </a:t>
            </a:r>
          </a:p>
          <a:p>
            <a:pPr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газоиспользующее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оборудование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кроме ВКГО;</a:t>
            </a:r>
          </a:p>
          <a:p>
            <a:pPr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технические устройства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на </a:t>
            </a:r>
            <a:r>
              <a:rPr lang="ru-RU" sz="1900" u="sng" dirty="0">
                <a:latin typeface="Arial" pitchFamily="34" charset="0"/>
                <a:cs typeface="Arial" pitchFamily="34" charset="0"/>
              </a:rPr>
              <a:t>газопроводах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1900" i="1" dirty="0">
                <a:latin typeface="Arial" pitchFamily="34" charset="0"/>
                <a:cs typeface="Arial" pitchFamily="34" charset="0"/>
              </a:rPr>
              <a:t>регулирующая и предохранительная арматура, системы контроля загазованности помещений, ОДПУ, приборы учета газа, фиксирующие объем, используемого при производстве  КУ по отоплению и ГВС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). </a:t>
            </a: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5643602" cy="919146"/>
          </a:xfrm>
        </p:spPr>
        <p:txBody>
          <a:bodyPr>
            <a:noAutofit/>
          </a:bodyPr>
          <a:lstStyle/>
          <a:p>
            <a:pPr algn="ctr"/>
            <a:br>
              <a:rPr lang="ru-RU" sz="3600" dirty="0"/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ВДГО и ВКГО 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JJJ\Desktop\ВЕБИНАРЫ 12.04.2022\ДОГОВОР УПРАВЛЕНИЯ\КАРТИНКИ\ГАЗ\March-Monthly-we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14290"/>
            <a:ext cx="1519431" cy="101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42910" y="1928802"/>
            <a:ext cx="8043890" cy="416719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ВКГО включает в себя: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 газопроводы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после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запорной арматуры (крана) на ответвлениях к внутриквартирному оборудованию;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бытовое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газоиспользующее оборудование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плита, колонка, водонагреватель или отопительный котел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технические устройства на газопроводах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внутри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квартиры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регулирующая и предохранительная арматура, системы контроля загазованности помещений,  ИПУ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5643602" cy="919146"/>
          </a:xfrm>
        </p:spPr>
        <p:txBody>
          <a:bodyPr>
            <a:noAutofit/>
          </a:bodyPr>
          <a:lstStyle/>
          <a:p>
            <a:pPr algn="ctr"/>
            <a:br>
              <a:rPr lang="ru-RU" sz="3600" dirty="0"/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ВДГО и ВКГО 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JJJ\Desktop\ВЕБИНАРЫ 12.04.2022\ДОГОВОР УПРАВЛЕНИЯ\КАРТИНКИ\ГАЗ\March-Monthly-we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14290"/>
            <a:ext cx="1519431" cy="101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71472" y="1928802"/>
            <a:ext cx="8115328" cy="416719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ОБСЛУЖИВАНИЕ И РЕМОНТ ВДГО И ВКГО ВПРАВЕ ВЫПОЛНЯТЬ ТОЛЬКО СПЕЦИАЛИЗИРОВАННАЯ ОРГАНИЗАЦИЯ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раздел IX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Правил пользования газом № 410).</a:t>
            </a:r>
          </a:p>
          <a:p>
            <a:pPr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Специализированная организация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организация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осуществляющая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деятельность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по техническому обслуживанию и ремонту ВДГО и (или) ВКГО, в том числе газораспределительная организация, направившая в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Ростехнадзор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соответствующее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уведомление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 начале такой деятельности.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5643602" cy="919146"/>
          </a:xfrm>
        </p:spPr>
        <p:txBody>
          <a:bodyPr>
            <a:noAutofit/>
          </a:bodyPr>
          <a:lstStyle/>
          <a:p>
            <a:pPr algn="ctr"/>
            <a:br>
              <a:rPr lang="ru-RU" sz="3600" dirty="0"/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ВДГО и ВКГО 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JJJ\Desktop\ВЕБИНАРЫ 12.04.2022\ДОГОВОР УПРАВЛЕНИЯ\КАРТИНКИ\ГАЗ\March-Monthly-we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14290"/>
            <a:ext cx="1519431" cy="101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142976" y="1857364"/>
            <a:ext cx="7543824" cy="423863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БЕЗОПАСНОЕ ИСПОЛЬЗОВАНИЕ И СОДЕРЖАНИЕ ВДГО И ВКГО ОБЕСПЕЧИВАЮТСЯ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п.4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Правил пользования газом № 410): 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а) техническим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обслуживанием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ремонтом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 газового оборудования; 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б)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аварийно-диспетчерским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обеспечением; 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в) техническим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диагностированием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оборудования; 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г) своевременной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заменой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оборудования.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5643602" cy="919146"/>
          </a:xfrm>
        </p:spPr>
        <p:txBody>
          <a:bodyPr>
            <a:noAutofit/>
          </a:bodyPr>
          <a:lstStyle/>
          <a:p>
            <a:pPr algn="ctr"/>
            <a:br>
              <a:rPr lang="ru-RU" sz="3600" dirty="0"/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ВДГО и ВКГО 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JJJ\Desktop\ВЕБИНАРЫ 12.04.2022\ДОГОВОР УПРАВЛЕНИЯ\КАРТИНКИ\ГАЗ\March-Monthly-we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14290"/>
            <a:ext cx="1519431" cy="101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785926"/>
            <a:ext cx="8286808" cy="478634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4)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случае расторжения собственниками  ДУ и выбора  другой УО «старая» компания обязана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течение пяти рабочих дней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разместить информацию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о прекращении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управления  домом в ГИС ЖКХ и направить сведения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в ГЖИ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ч. 2 ст. 198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ЖК РФ).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Если  УО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 выполнит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данное требования, то ГЖИ проведет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внеплановую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проверку и 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исключит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сведения о данном доме  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из реестра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лицензии. </a:t>
            </a:r>
          </a:p>
          <a:p>
            <a:pPr>
              <a:spcAft>
                <a:spcPts val="12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ОСНОВАНИЕ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- заявление от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новой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УО, о том, что она заключила  ДУ с собственниками этого дома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ч. 3 ст. 198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ЖК РФ).</a:t>
            </a:r>
          </a:p>
          <a:p>
            <a:pPr>
              <a:buNone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06202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ДЛЯ СВЕДЕНИЯ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42910" y="1928802"/>
            <a:ext cx="8043890" cy="41671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Техническое обслуживание ВДГО и (или) ВКГО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- работы  и услуги по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поддержанию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газового оборудования в техническом состоянии, соответствующем предъявляемым к нему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нормативным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требованиям. </a:t>
            </a:r>
          </a:p>
          <a:p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Техническое диагностирование ВДГО и (или) ВКГО: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определение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 технического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состояния газового оборудования либо их составных частей,</a:t>
            </a:r>
          </a:p>
          <a:p>
            <a:pPr>
              <a:spcAft>
                <a:spcPts val="6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поиск и определение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неисправностей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указанного оборудования,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определение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возможности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его дальнейшего использования.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5643602" cy="919146"/>
          </a:xfrm>
        </p:spPr>
        <p:txBody>
          <a:bodyPr>
            <a:noAutofit/>
          </a:bodyPr>
          <a:lstStyle/>
          <a:p>
            <a:pPr algn="ctr"/>
            <a:br>
              <a:rPr lang="ru-RU" sz="3600" dirty="0"/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ВДГО и ВКГО 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JJJ\Desktop\ВЕБИНАРЫ 12.04.2022\ДОГОВОР УПРАВЛЕНИЯ\КАРТИНКИ\ГАЗ\March-Monthly-we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14290"/>
            <a:ext cx="1519431" cy="101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3863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ОБЯЗАТЕЛЬНОЕ УСЛОВИЕ 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БЕЗОПАСНОГО ИСПОЛЬЗОВАНИЯ 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ВДГО И ВКГО 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надлежащее содержание </a:t>
            </a:r>
          </a:p>
          <a:p>
            <a:pPr algn="ctr">
              <a:spcAft>
                <a:spcPts val="600"/>
              </a:spcAft>
              <a:buFontTx/>
              <a:buChar char="-"/>
            </a:pPr>
            <a:r>
              <a:rPr lang="ru-RU" sz="2200" u="sng" dirty="0">
                <a:latin typeface="Arial" pitchFamily="34" charset="0"/>
                <a:cs typeface="Arial" pitchFamily="34" charset="0"/>
              </a:rPr>
              <a:t>дымовых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вентиляционных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каналов как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жилых помещений,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так и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составе ОИ</a:t>
            </a:r>
          </a:p>
          <a:p>
            <a:pPr algn="ctr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п.5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Правил пользования газом № 410).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5643602" cy="919146"/>
          </a:xfrm>
        </p:spPr>
        <p:txBody>
          <a:bodyPr>
            <a:noAutofit/>
          </a:bodyPr>
          <a:lstStyle/>
          <a:p>
            <a:pPr algn="ctr"/>
            <a:br>
              <a:rPr lang="ru-RU" sz="3600" dirty="0"/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ВДГО и ВКГО 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JJJ\Desktop\ВЕБИНАРЫ 12.04.2022\ДОГОВОР УПРАВЛЕНИЯ\КАРТИНКИ\ГАЗ\March-Monthly-we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14290"/>
            <a:ext cx="1519431" cy="101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85786" y="1857364"/>
            <a:ext cx="7901014" cy="423863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ПРОВЕРКА СОСТОЯНИЯ ДЫМОВЫХ И ВЕНТИЛЯЦИОННЫХ КАНАЛОВ И ИХ ОЧИСТКА ПРОИЗВОДИТСЯ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п.12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Правил пользования газом № 410)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: 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а) при приемке каналов в эксплуатацию при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газификации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здания и (или) подключении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нового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газоиспользующего оборудования;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б) при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переустройстве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ремонте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каналов; </a:t>
            </a:r>
          </a:p>
          <a:p>
            <a:pPr>
              <a:spcAft>
                <a:spcPts val="1200"/>
              </a:spcAft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9058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СВЕДЕНИЯ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529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в)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в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процессе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эксплуатации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каналов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(периодическая проверка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)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-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реже 3 раз в год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не позднее чем за 7 календарных дней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до начала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отопительного сезона;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в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середине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отопительного сезона;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не позднее чем через 7 дней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после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окончания отопительного сезона; </a:t>
            </a:r>
          </a:p>
          <a:p>
            <a:pPr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г) при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отсутствии тяги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выявленной в процессе эксплуатации, при техническом обслуживании и ремонте ВДГО И ВКГО, диагностировании газового оборудования и аварийно-диспетчерском обеспечении. 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9058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СВЕДЕНИЯ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ПРАВИЛА ПРОТИВОПОЖАРНОГО РЕЖИМА  </a:t>
            </a:r>
            <a:r>
              <a:rPr lang="ru-RU" sz="24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1479.</a:t>
            </a:r>
            <a:r>
              <a:rPr lang="ru-RU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2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Пункт 40</a:t>
            </a:r>
            <a:r>
              <a:rPr lang="ru-RU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2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 ЭКСПЛУАТАЦИИ ГАЗОВЫХ ПРИБОРОВ ЗАПРЕЩАЕТСЯ: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а) пользоваться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неисправными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газовыми приборами, а также газовым оборудованием,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 прошедшим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технического обслуживания в установленном порядке; 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б) оставлять газовые приборы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включенными без присмотра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за исключением газовых приборов, которые могут и (или) должны находиться в круглосуточном режиме работы в соответствии       с технической документацией изготовителя;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5643602" cy="919146"/>
          </a:xfrm>
        </p:spPr>
        <p:txBody>
          <a:bodyPr>
            <a:noAutofit/>
          </a:bodyPr>
          <a:lstStyle/>
          <a:p>
            <a:pPr algn="ctr"/>
            <a:br>
              <a:rPr lang="ru-RU" sz="3600" dirty="0"/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ВДГО и ВКГО 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JJJ\Desktop\ВЕБИНАРЫ 12.04.2022\ДОГОВОР УПРАВЛЕНИЯ\КАРТИНКИ\ГАЗ\March-Monthly-we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14290"/>
            <a:ext cx="1519431" cy="101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3863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в) устанавливать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(размещать)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мебель и другие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горючие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предметы  и материалы на расстоянии: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менее 0,2 метра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от бытовых газовых приборов по горизонтали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(за исключением бытовых газовых плит, встраиваемых бытовых газовых приборов, устанавливаемых в соответствии с технической документацией изготовителя);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менее 0,7 метра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по вертикали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(при нависании указанных предметов и материалов над бытовыми газовыми приборами).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5643602" cy="919146"/>
          </a:xfrm>
        </p:spPr>
        <p:txBody>
          <a:bodyPr>
            <a:noAutofit/>
          </a:bodyPr>
          <a:lstStyle/>
          <a:p>
            <a:pPr algn="ctr"/>
            <a:br>
              <a:rPr lang="ru-RU" sz="3600" dirty="0"/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ВДГО и ВКГО 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JJJ\Desktop\ВЕБИНАРЫ 12.04.2022\ДОГОВОР УПРАВЛЕНИЯ\КАРТИНКИ\ГАЗ\March-Monthly-we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14290"/>
            <a:ext cx="1519431" cy="101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71472" y="1571612"/>
            <a:ext cx="8115328" cy="507209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Пункт 41</a:t>
            </a:r>
            <a:r>
              <a:rPr lang="ru-RU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 ЭКСПЛУАТАЦИИ СИСТЕМ ВЕНТИЛЯЦИИ И КОНДИЦИОНИРОВАНИЯ ВОЗДУХА ЗАПРЕЩАЕТСЯ: 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а) оставлять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двери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вентиляционных камер открытыми;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б)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закрывать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вытяжные каналы, отверстия и решетки;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в) подключать к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воздуховодам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газовые отопительные приборы, отопительные печи, камины, а также использовать их для удаления продуктов горения;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г)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выжигать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скопившиеся в воздуховодах жировые отложения, пыль и другие горючие вещества;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err="1">
                <a:latin typeface="Arial" pitchFamily="34" charset="0"/>
                <a:cs typeface="Arial" pitchFamily="34" charset="0"/>
              </a:rPr>
              <a:t>д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хранить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в вентиляционных камерах материалы и оборудование.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5643602" cy="919146"/>
          </a:xfrm>
        </p:spPr>
        <p:txBody>
          <a:bodyPr>
            <a:noAutofit/>
          </a:bodyPr>
          <a:lstStyle/>
          <a:p>
            <a:pPr algn="ctr"/>
            <a:br>
              <a:rPr lang="ru-RU" sz="3600" dirty="0"/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ВДГО и ВКГО 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JJJ\Desktop\ВЕБИНАРЫ 12.04.2022\ДОГОВОР УПРАВЛЕНИЯ\КАРТИНКИ\ГАЗ\March-Monthly-we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14290"/>
            <a:ext cx="1519431" cy="101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1007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Пункт 87</a:t>
            </a:r>
            <a:r>
              <a:rPr lang="ru-RU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12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 ИСПОЛЬЗОВАНИИ БЫТОВЫХ ГАЗОВЫХ ПРИБОРОВ ЗАПРЕЩАЕТСЯ: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а) эксплуатация бытовых газовых приборов при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утечке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газа;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б) присоединение деталей газовой арматуры с помощью </a:t>
            </a:r>
            <a:r>
              <a:rPr lang="ru-RU" sz="2200" u="sng" dirty="0" err="1">
                <a:latin typeface="Arial" pitchFamily="34" charset="0"/>
                <a:cs typeface="Arial" pitchFamily="34" charset="0"/>
              </a:rPr>
              <a:t>искрообразующего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инструмента;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в) проверка герметичности соединений с помощью источников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открытого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огня. </a:t>
            </a:r>
          </a:p>
          <a:p>
            <a:pPr>
              <a:spcAft>
                <a:spcPts val="1200"/>
              </a:spcAft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5643602" cy="919146"/>
          </a:xfrm>
        </p:spPr>
        <p:txBody>
          <a:bodyPr>
            <a:noAutofit/>
          </a:bodyPr>
          <a:lstStyle/>
          <a:p>
            <a:pPr algn="ctr"/>
            <a:br>
              <a:rPr lang="ru-RU" sz="3600" dirty="0"/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ВДГО и ВКГО 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JJJ\Desktop\ВЕБИНАРЫ 12.04.2022\ДОГОВОР УПРАВЛЕНИЯ\КАРТИНКИ\ГАЗ\March-Monthly-we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14290"/>
            <a:ext cx="1519431" cy="101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42910" y="1571612"/>
            <a:ext cx="8043890" cy="4857784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Aft>
                <a:spcPts val="6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ПРАВИЛА УСТАНОВКИ и ЗАМЕНЫ ВКГО.</a:t>
            </a:r>
          </a:p>
          <a:p>
            <a:pPr>
              <a:spcAft>
                <a:spcPts val="6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Такие работы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нельзя выполнять самостоятельно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- только организацией, имеющей лицензию на проведение таких работ, специалистами с допуском.</a:t>
            </a:r>
          </a:p>
          <a:p>
            <a:pPr>
              <a:spcAft>
                <a:spcPts val="6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Газовое оборудование может быть использовано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пределах срока его эксплуатации.</a:t>
            </a:r>
          </a:p>
          <a:p>
            <a:pPr>
              <a:spcAft>
                <a:spcPts val="600"/>
              </a:spcAft>
              <a:buNone/>
            </a:pPr>
            <a:r>
              <a:rPr lang="ru-RU" sz="2000" i="1" dirty="0">
                <a:latin typeface="Arial" pitchFamily="34" charset="0"/>
                <a:cs typeface="Arial" pitchFamily="34" charset="0"/>
              </a:rPr>
              <a:t>С 2021 года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запрещается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пользоваться газовыми плитами, которые не прошли техническое обслуживание.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Срок службы ВДГО устанавливается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производителем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оборудования.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Для плиты  примерно 10-15 лет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Можно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продлить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срок службы оборудования, если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после диагностики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будет выдано соответствующее заключение.</a:t>
            </a:r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5643602" cy="919146"/>
          </a:xfrm>
        </p:spPr>
        <p:txBody>
          <a:bodyPr>
            <a:noAutofit/>
          </a:bodyPr>
          <a:lstStyle/>
          <a:p>
            <a:pPr algn="ctr"/>
            <a:br>
              <a:rPr lang="ru-RU" sz="3600" dirty="0"/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ВДГО и ВКГО 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JJJ\Desktop\ВЕБИНАРЫ 12.04.2022\ДОГОВОР УПРАВЛЕНИЯ\КАРТИНКИ\ГАЗ\March-Monthly-we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14290"/>
            <a:ext cx="1519431" cy="101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5643602" cy="919146"/>
          </a:xfrm>
        </p:spPr>
        <p:txBody>
          <a:bodyPr>
            <a:noAutofit/>
          </a:bodyPr>
          <a:lstStyle/>
          <a:p>
            <a:pPr algn="ctr"/>
            <a:br>
              <a:rPr lang="ru-RU" sz="3600" dirty="0"/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ВДГО и ВКГО 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JJJ\Desktop\ВЕБИНАРЫ 12.04.2022\ДОГОВОР УПРАВЛЕНИЯ\КАРТИНКИ\ГАЗ\March-Monthly-we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14290"/>
            <a:ext cx="1519431" cy="101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6" name="Содержимое 5" descr="C:\Users\JJJ\Desktop\ВЕБИНАРЫ 12.04.2022\ДОГОВОР УПРАВЛЕНИЯ\КАРТИНКИ\ГАЗ\srok-slujbi-pliti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643050"/>
            <a:ext cx="678661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1928802"/>
            <a:ext cx="8001056" cy="442915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5)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Наличие судебных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споров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по вопросу управления МКД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 может быть основанием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 отказа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во внесение изменений в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реестр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лицензий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 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решение ВС РФ  от 29 сентября  2017 г. 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№ АКПИ17-704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spcAft>
                <a:spcPts val="18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6)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Если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после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смены УО решение  ОСС было признано судом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недействительным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то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после вступления в силу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данного решения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суда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ГЖИ обязана внести 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повторные изменения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реестр лицензий</a:t>
            </a:r>
            <a:r>
              <a:rPr lang="ru-RU" sz="1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600" u="sng" dirty="0">
                <a:latin typeface="Arial" pitchFamily="34" charset="0"/>
                <a:cs typeface="Arial" pitchFamily="34" charset="0"/>
              </a:rPr>
              <a:t>ч. 3.1 ст. 198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 ЖК РФ).</a:t>
            </a:r>
          </a:p>
          <a:p>
            <a:pPr>
              <a:spcAft>
                <a:spcPts val="1800"/>
              </a:spcAft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84770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ДЛЯ СВЕДЕНИЯ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785926"/>
            <a:ext cx="8043890" cy="431007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1)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Плановый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осмотр  ВДГО и ВКГО должен проводиться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ежегодно.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2) 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Минимальный перечень 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выполняемых работ по техническому обслуживанию и ремонту ВДГО и ВКГО утвержден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приложением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к Правилам пользования газом № 410.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3)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Техосмотр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ВКГО оплачивает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абонент.</a:t>
            </a:r>
          </a:p>
          <a:p>
            <a:pPr>
              <a:spcAft>
                <a:spcPts val="1800"/>
              </a:spcAft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5572164" cy="77627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</a:t>
            </a:r>
          </a:p>
        </p:txBody>
      </p:sp>
      <p:pic>
        <p:nvPicPr>
          <p:cNvPr id="5" name="Содержимое 4" descr="C:\Users\JJJ\Desktop\ВЕБИНАРЫ 12.04.2022\ДОГОВОР УПРАВЛЕНИЯ\КАРТИНКИ\ГАЗ\0ca04ea5ac9ee0c782836a8077eff94f.jpe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285860"/>
            <a:ext cx="4725452" cy="5286412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5286412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</a:t>
            </a:r>
          </a:p>
        </p:txBody>
      </p:sp>
      <p:pic>
        <p:nvPicPr>
          <p:cNvPr id="5" name="Содержимое 4" descr="C:\Users\JJJ\Desktop\ВЕБИНАРЫ 12.04.2022\ДОГОВОР УПРАВЛЕНИЯ\КАРТИНКИ\ГАЗ\1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500174"/>
            <a:ext cx="7100947" cy="50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14908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ru-RU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КоАП</a:t>
            </a:r>
            <a:r>
              <a:rPr lang="ru-RU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РФ. Статья 9.23. Нарушение правил обеспечения безопасного использования и содержания ВДГО и ВДКО.</a:t>
            </a:r>
            <a:endParaRPr lang="ru-RU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4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Часть 1.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Нарушение требований </a:t>
            </a:r>
            <a:r>
              <a:rPr lang="ru-RU" sz="2400" u="sng" dirty="0">
                <a:latin typeface="Arial" pitchFamily="34" charset="0"/>
                <a:cs typeface="Arial" pitchFamily="34" charset="0"/>
              </a:rPr>
              <a:t>к качеству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(сроку, периодичности) выполнения работ (оказания услуг) либо </a:t>
            </a:r>
            <a:r>
              <a:rPr lang="ru-RU" sz="2400" u="sng" dirty="0">
                <a:latin typeface="Arial" pitchFamily="34" charset="0"/>
                <a:cs typeface="Arial" pitchFamily="34" charset="0"/>
              </a:rPr>
              <a:t>невыполнение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работ (неоказание услуг) по техническому обслуживанию и ремонту газового оборудования, включенных в Минимальный </a:t>
            </a:r>
            <a:r>
              <a:rPr lang="ru-RU" sz="2400" u="sng" dirty="0">
                <a:latin typeface="Arial" pitchFamily="34" charset="0"/>
                <a:cs typeface="Arial" pitchFamily="34" charset="0"/>
                <a:hlinkClick r:id="rId2"/>
              </a:rPr>
              <a:t>перечень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утвержденным Приложением к Правилам </a:t>
            </a:r>
            <a:r>
              <a:rPr lang="ru-RU" sz="2400" u="sng" dirty="0">
                <a:latin typeface="Arial" pitchFamily="34" charset="0"/>
                <a:cs typeface="Arial" pitchFamily="34" charset="0"/>
              </a:rPr>
              <a:t>№ 410;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4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Часть 2.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Уклонение от </a:t>
            </a:r>
            <a:r>
              <a:rPr lang="ru-RU" sz="2400" u="sng" dirty="0">
                <a:latin typeface="Arial" pitchFamily="34" charset="0"/>
                <a:cs typeface="Arial" pitchFamily="34" charset="0"/>
              </a:rPr>
              <a:t>заключения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договора о техническом обслуживании и ремонте ВДГО и (или)  ВКГО (Раздел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III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Правил </a:t>
            </a:r>
            <a:r>
              <a:rPr lang="ru-RU" sz="2400" u="sng" dirty="0">
                <a:latin typeface="Arial" pitchFamily="34" charset="0"/>
                <a:cs typeface="Arial" pitchFamily="34" charset="0"/>
              </a:rPr>
              <a:t>№ 410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).  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Часть 3.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Отказ в </a:t>
            </a:r>
            <a:r>
              <a:rPr lang="ru-RU" sz="2400" u="sng" dirty="0">
                <a:latin typeface="Arial" pitchFamily="34" charset="0"/>
                <a:cs typeface="Arial" pitchFamily="34" charset="0"/>
              </a:rPr>
              <a:t>допуске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представителя специализированной организации для выполнения работ по техническому обслуживанию и ремонту ВДГО и (или)  ВКГО в случае уведомления о выполнении таких работ;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5643602" cy="1419212"/>
          </a:xfrm>
        </p:spPr>
        <p:txBody>
          <a:bodyPr>
            <a:noAutofit/>
          </a:bodyPr>
          <a:lstStyle/>
          <a:p>
            <a:pPr algn="ctr"/>
            <a:br>
              <a:rPr lang="ru-RU" sz="3600" dirty="0"/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ВДГО и ВКГО</a:t>
            </a:r>
            <a:b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ответственность</a:t>
            </a: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JJJ\Desktop\ВЕБИНАРЫ 12.04.2022\ДОГОВОР УПРАВЛЕНИЯ\КАРТИНКИ\ГАЗ\March-Monthly-we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214290"/>
            <a:ext cx="1519431" cy="101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000100" y="1928802"/>
            <a:ext cx="7686700" cy="416719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0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Часть 4.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6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Уклонение от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замены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оборудования, входящего в состав ВДГО и (или)  ВКГО, если такая замена является обязательной, либо уклонение от заключения договора о техническом диагностировании ВДГО и (или)  ВКГО - </a:t>
            </a:r>
          </a:p>
          <a:p>
            <a:pPr>
              <a:spcAft>
                <a:spcPts val="6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влекут наложение административного штрафа: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на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граждан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 размере от 1 000 до 2 000 рублей; </a:t>
            </a:r>
          </a:p>
          <a:p>
            <a:pPr>
              <a:spcAft>
                <a:spcPts val="6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на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должностных лиц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 от 5 000 до 20 000 рублей;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на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юридических лиц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 от 40 000 до 100 000 рублей. 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5643602" cy="1419212"/>
          </a:xfrm>
        </p:spPr>
        <p:txBody>
          <a:bodyPr>
            <a:noAutofit/>
          </a:bodyPr>
          <a:lstStyle/>
          <a:p>
            <a:pPr algn="ctr"/>
            <a:br>
              <a:rPr lang="ru-RU" sz="3600" dirty="0"/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ВДГО и ВКГО</a:t>
            </a:r>
            <a:b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ответственность</a:t>
            </a: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JJJ\Desktop\ВЕБИНАРЫ 12.04.2022\ДОГОВОР УПРАВЛЕНИЯ\КАРТИНКИ\ГАЗ\March-Monthly-we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14290"/>
            <a:ext cx="1519431" cy="101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Часть 5.</a:t>
            </a:r>
          </a:p>
          <a:p>
            <a:pPr>
              <a:spcAft>
                <a:spcPts val="6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Действия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бездействие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),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приведшие к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аварии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или возникновению непосредственной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угрозы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причинения вреда жизни или здоровью людей, влекут наложение административного штрафа:</a:t>
            </a:r>
          </a:p>
          <a:p>
            <a:pPr>
              <a:spcAft>
                <a:spcPts val="6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на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граждан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 размере от 10 000 до 30 000 рублей;</a:t>
            </a:r>
          </a:p>
          <a:p>
            <a:pPr>
              <a:spcAft>
                <a:spcPts val="6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на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должностных лиц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 от 50 000 до 100 000 рублей;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на юридических лиц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от 100 000 до 400 000 рублей.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5643602" cy="1419212"/>
          </a:xfrm>
        </p:spPr>
        <p:txBody>
          <a:bodyPr>
            <a:noAutofit/>
          </a:bodyPr>
          <a:lstStyle/>
          <a:p>
            <a:pPr algn="ctr"/>
            <a:br>
              <a:rPr lang="ru-RU" sz="3600" dirty="0"/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ВДГО и ВКГО</a:t>
            </a:r>
            <a:b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ответственность</a:t>
            </a: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JJJ\Desktop\ВЕБИНАРЫ 12.04.2022\ДОГОВОР УПРАВЛЕНИЯ\КАРТИНКИ\ГАЗ\March-Monthly-we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14290"/>
            <a:ext cx="1519431" cy="101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42910" y="1928802"/>
            <a:ext cx="8043890" cy="41671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Часть 6. </a:t>
            </a:r>
          </a:p>
          <a:p>
            <a:pPr>
              <a:spcAft>
                <a:spcPts val="6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За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повторное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совершение административного правонарушения -   штраф:</a:t>
            </a:r>
          </a:p>
          <a:p>
            <a:pPr>
              <a:spcAft>
                <a:spcPts val="6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на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граждан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 размере от 2 000 до 5 000 рублей;</a:t>
            </a:r>
          </a:p>
          <a:p>
            <a:pPr>
              <a:spcAft>
                <a:spcPts val="6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на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должностных лиц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от 10 000 до 40 000 рублей или дисквалификацию на срок от одного года до трех лет;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на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юридических лиц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 от 80 000 до 200 000 рублей или административное приостановление деятельности на срок до девяноста суток.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5643602" cy="1419212"/>
          </a:xfrm>
        </p:spPr>
        <p:txBody>
          <a:bodyPr>
            <a:noAutofit/>
          </a:bodyPr>
          <a:lstStyle/>
          <a:p>
            <a:pPr algn="ctr"/>
            <a:br>
              <a:rPr lang="ru-RU" sz="3600" dirty="0"/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ВДГО и ВКГО</a:t>
            </a:r>
            <a:b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ответственность</a:t>
            </a: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JJJ\Desktop\ВЕБИНАРЫ 12.04.2022\ДОГОВОР УПРАВЛЕНИЯ\КАРТИНКИ\ГАЗ\March-Monthly-we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14290"/>
            <a:ext cx="1519431" cy="101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42910" y="1857364"/>
            <a:ext cx="8043890" cy="4238636"/>
          </a:xfrm>
        </p:spPr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ЕСЛИ НЕ ЗАКЛЮЧИТЬ ДОГОВОР НА ОБСЛУЖИВАНИЕ ВДГО или ВКГО,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то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штраф  по </a:t>
            </a:r>
            <a:r>
              <a:rPr lang="ru-RU" sz="22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части 2 статьи 9.23</a:t>
            </a:r>
            <a:r>
              <a:rPr lang="ru-RU" sz="2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22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КоАП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физическому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лицу от 1 000 до 2 000 руб.;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должностному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лицу от 5 000 до 20 000 руб.;</a:t>
            </a:r>
          </a:p>
          <a:p>
            <a:pPr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юридическому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лицу от 40 000 до 100 000 руб..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04898"/>
          </a:xfrm>
        </p:spPr>
        <p:txBody>
          <a:bodyPr>
            <a:noAutofit/>
          </a:bodyPr>
          <a:lstStyle/>
          <a:p>
            <a:pPr algn="ctr"/>
            <a:br>
              <a:rPr lang="ru-RU" sz="3600" dirty="0"/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ВДГО и ВКГО</a:t>
            </a:r>
            <a:b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ответственность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-1214470"/>
            <a:ext cx="5643602" cy="357190"/>
          </a:xfrm>
        </p:spPr>
        <p:txBody>
          <a:bodyPr>
            <a:noAutofit/>
          </a:bodyPr>
          <a:lstStyle/>
          <a:p>
            <a:pPr algn="ctr"/>
            <a:br>
              <a:rPr lang="ru-RU" sz="3600" dirty="0"/>
            </a:b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6" name="Содержимое 5" descr="C:\Users\JJJ\Desktop\ВЕБИНАРЫ 12.04.2022\ДОГОВОР УПРАВЛЕНИЯ\КАРТИНКИ\ГАЗ\1-97-1024x68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785926"/>
            <a:ext cx="628654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СПЕЦИАЛИЗИРОВАННЫЕ ОРГАНИЗАЦИИ ВПРАВЕ ПРЕКРАТИТЬ ПОДАЧУ ГАЗА                               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п.п. 77, 78 и 80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Правил № 410)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: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при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угрозе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возникновения аварии, утечек газа или несчастного случая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(отсутствие тяги в дымоходах и вентиляционных каналах, неисправность оборудования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если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несанкционированное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переустройство ВДГО и (или)  ВКГО  привело к нарушению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безопасной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работы этого оборудования, дымовых и вентиляционных каналов МКД;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5643602" cy="919146"/>
          </a:xfrm>
        </p:spPr>
        <p:txBody>
          <a:bodyPr>
            <a:noAutofit/>
          </a:bodyPr>
          <a:lstStyle/>
          <a:p>
            <a:pPr algn="ctr"/>
            <a:br>
              <a:rPr lang="ru-RU" sz="3600" dirty="0"/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ВДГО и ВКГО 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JJJ\Desktop\ВЕБИНАРЫ 12.04.2022\ДОГОВОР УПРАВЛЕНИЯ\КАРТИНКИ\ГАЗ\March-Monthly-we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14290"/>
            <a:ext cx="1519431" cy="101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71490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Федеральный закон от 28.06.2022 </a:t>
            </a:r>
            <a:r>
              <a:rPr lang="ru-RU" sz="24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217-ФЗ.</a:t>
            </a:r>
            <a:endParaRPr lang="ru-RU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1)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часть 4 статьи 45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ЖК РФ для инициаторов ОСС добавлена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возможность сообщения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 проведении собрания путем его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размещения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 ГИС ЖКХ или в региональной информационной системе.</a:t>
            </a:r>
          </a:p>
          <a:p>
            <a:pPr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2)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Инициатор ОСС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обязан разместить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ГИС ЖКХ или в региональной информационной системе решение и протокол собрания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позднее чем через 10 дней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после его проведения, если обеспечены условия размещения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ч.1 ст.46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ЖК РФ).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ЗАКОНОДАТЕЛЬСТВА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если собственник или УО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 заключит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договор на техническое обслуживание ВДГО или ВКГО;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в случае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отказа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2-х и более раз в допуске для проведения работ по техническому обслуживанию ВДГО и (или)  ВКГО;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при истечении у газового оборудования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нормативного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срока службы, установленного изготовителем.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5643602" cy="919146"/>
          </a:xfrm>
        </p:spPr>
        <p:txBody>
          <a:bodyPr>
            <a:noAutofit/>
          </a:bodyPr>
          <a:lstStyle/>
          <a:p>
            <a:pPr algn="ctr"/>
            <a:br>
              <a:rPr lang="ru-RU" sz="3600" dirty="0"/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ВДГО и ВКГО 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JJJ\Desktop\ВЕБИНАРЫ 12.04.2022\ДОГОВОР УПРАВЛЕНИЯ\КАРТИНКИ\ГАЗ\March-Monthly-we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14290"/>
            <a:ext cx="1519431" cy="101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85786" y="1714488"/>
            <a:ext cx="7943848" cy="471490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ВЫВОДЫ.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1)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Собственник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инженерных сетей должен их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содержать и ремонтировать.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2)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УО - посредник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который по договору управления с собственниками занимается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эксплуатацией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МКД.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3)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РСО отвечает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за поставки коммунальных ресурсов надлежащего качества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 границ ОИ и границ внешних инженерных сетей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 дома.  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ИНЫЕ УСЛОВИЯ МОЖНО ПРОПИСАТЬ В ДОГОВОРЕ РЕСУРСОСНАБЖЕНИЯ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- стороны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вправе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сами распределить зоны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ответственности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в каждом конкретном случае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900" u="sng" dirty="0">
                <a:latin typeface="Arial" pitchFamily="34" charset="0"/>
                <a:cs typeface="Arial" pitchFamily="34" charset="0"/>
              </a:rPr>
              <a:t>ч. 15 ст. 161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 ЖК РФ).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ВНУТРЕННИЕ </a:t>
            </a:r>
            <a:b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ГРАНИЦЫ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6252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НИКОГДА НЕЛЬЗЯ: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1)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Перекрывать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доступ к системам инженерных коммуникаций в квартире.</a:t>
            </a:r>
          </a:p>
          <a:p>
            <a:pPr lvl="0"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2)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При изменении планировки  жилого помещения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самостоятельно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заменять место расположения стояков.</a:t>
            </a:r>
          </a:p>
          <a:p>
            <a:pPr lvl="0"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3)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Ставить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дополнительные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радиаторы в помещении, где они       не предусмотрены проектом.</a:t>
            </a:r>
          </a:p>
          <a:p>
            <a:pPr lvl="0"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4)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Устанавливать батареи на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балконах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и лоджиях.</a:t>
            </a:r>
          </a:p>
          <a:p>
            <a:pPr lvl="0"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5)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Монтировать «теплый пол» с питанием от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существующего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водообеспечения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или отопления.</a:t>
            </a:r>
          </a:p>
          <a:p>
            <a:pPr>
              <a:spcAft>
                <a:spcPts val="1800"/>
              </a:spcAft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fontAlgn="base">
              <a:spcAft>
                <a:spcPts val="12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ОБЯЗАТЕЛЬНО НУЖНО:</a:t>
            </a:r>
          </a:p>
          <a:p>
            <a:pPr fontAlgn="base"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1. При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длительном отсутствии:</a:t>
            </a:r>
          </a:p>
          <a:p>
            <a:pPr fontAlgn="base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перекрывать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вентили на трубах холодной и горячей воды, газа;</a:t>
            </a:r>
          </a:p>
          <a:p>
            <a:pPr fontAlgn="base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закрывать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окна и балконные двери;</a:t>
            </a:r>
          </a:p>
          <a:p>
            <a:pPr fontAlgn="base"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оставить Совету МКД или УО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контактный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телефон для связи в случае аварии.</a:t>
            </a:r>
          </a:p>
          <a:p>
            <a:pPr fontAlgn="base">
              <a:spcAft>
                <a:spcPts val="12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2.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 ремонте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использовать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качественные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материалы.</a:t>
            </a:r>
          </a:p>
          <a:p>
            <a:pPr fontAlgn="base">
              <a:spcAft>
                <a:spcPts val="1200"/>
              </a:spcAft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fontAlgn="base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fontAlgn="base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571612"/>
            <a:ext cx="8043890" cy="4524388"/>
          </a:xfrm>
        </p:spPr>
        <p:txBody>
          <a:bodyPr/>
          <a:lstStyle/>
          <a:p>
            <a:pPr algn="ctr" fontAlgn="base">
              <a:spcAft>
                <a:spcPts val="18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ЖЕЛАТЕЛЬНО:</a:t>
            </a:r>
          </a:p>
          <a:p>
            <a:pPr fontAlgn="base">
              <a:spcAft>
                <a:spcPts val="18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1) Использовать системы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контроля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протечек, датчики влаги.</a:t>
            </a:r>
          </a:p>
          <a:p>
            <a:pPr fontAlgn="base">
              <a:spcAft>
                <a:spcPts val="18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2) Установить датчики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пожарной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сигнализации в квартире.</a:t>
            </a:r>
          </a:p>
          <a:p>
            <a:pPr fontAlgn="base">
              <a:spcAft>
                <a:spcPts val="12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3) Заключить договор с вневедомственной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охраной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fontAlgn="base">
              <a:spcAft>
                <a:spcPts val="1200"/>
              </a:spcAft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fontAlgn="base">
              <a:spcAft>
                <a:spcPts val="1200"/>
              </a:spcAft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fontAlgn="base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fontAlgn="base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429528"/>
            <a:ext cx="8496944" cy="103928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636780"/>
            <a:ext cx="8247290" cy="100013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191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14488"/>
            <a:ext cx="8115328" cy="485778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Федеральный закон от 28.06.2022 </a:t>
            </a:r>
            <a:r>
              <a:rPr lang="ru-RU" sz="24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217-ФЗ.</a:t>
            </a:r>
            <a:endParaRPr lang="ru-RU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3)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Внеочередное ОСС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по вопросам, которые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ранее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были включены в повестку дня и по которым были приняты решения, может быть созвано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истечении срока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размещения в ГИС ЖКХ или региональной информационной системе протокола и решений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ранее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проведенного собрания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ч.2.2 ст.45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ЖК РФ).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ЗАКОНОДАТЕЛЬСТВА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1928802"/>
            <a:ext cx="7972452" cy="4167198"/>
          </a:xfrm>
        </p:spPr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ru-RU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Федеральный закон от 11.06.2022 </a:t>
            </a:r>
            <a:r>
              <a:rPr lang="ru-RU" sz="24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165-ФЗ.</a:t>
            </a:r>
            <a:endParaRPr lang="ru-RU" sz="2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С 1 сентября 2022 года  вступают в силу изменения в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статьи  44 и 46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ЖК РФ   -   для принятия решения на ОСС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 выборе способа управления и выбора УО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нужно будет набрать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более 50 %  от голосов всех собственников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 доме.</a:t>
            </a:r>
          </a:p>
          <a:p>
            <a:pPr>
              <a:spcAft>
                <a:spcPts val="1800"/>
              </a:spcAft>
              <a:buNone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Утверждение условий договора управления и расторжение ДУ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-  большинство голосов от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присутствующих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на ОСС.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ИЗМЕНЕНИЕ ЗАКОНОДАТЕЛЬСТВА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7203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 После оформления протокола  ОСС  уполномоченное собственниками лицо в течение 5 рабочих дней направляет уведомление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о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принятом</a:t>
            </a:r>
            <a:r>
              <a:rPr lang="ru-RU" dirty="0">
                <a:latin typeface="Arial" pitchFamily="34" charset="0"/>
                <a:cs typeface="Arial" pitchFamily="34" charset="0"/>
              </a:rPr>
              <a:t> решении 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100" u="sng" dirty="0">
                <a:latin typeface="Arial" pitchFamily="34" charset="0"/>
                <a:cs typeface="Arial" pitchFamily="34" charset="0"/>
              </a:rPr>
              <a:t>п.18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Правил №416) </a:t>
            </a:r>
            <a:r>
              <a:rPr lang="ru-RU" dirty="0">
                <a:latin typeface="Arial" pitchFamily="34" charset="0"/>
                <a:cs typeface="Arial" pitchFamily="34" charset="0"/>
              </a:rPr>
              <a:t>с приложением копии в:</a:t>
            </a:r>
          </a:p>
          <a:p>
            <a:pPr>
              <a:lnSpc>
                <a:spcPct val="120000"/>
              </a:lnSpc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- организацию, управляющую МКД;</a:t>
            </a:r>
          </a:p>
          <a:p>
            <a:pPr>
              <a:lnSpc>
                <a:spcPct val="120000"/>
              </a:lnSpc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- ГЖИ; </a:t>
            </a:r>
          </a:p>
          <a:p>
            <a:pPr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- орган муниципального жилищного контроля.</a:t>
            </a:r>
          </a:p>
          <a:p>
            <a:pPr>
              <a:lnSpc>
                <a:spcPct val="120000"/>
              </a:lnSpc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Способ уведомления  должен позволять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достоверно установить, от кого исходило уведомление и кому оно адресовано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      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100" u="sng" dirty="0">
                <a:latin typeface="Arial" pitchFamily="34" charset="0"/>
                <a:cs typeface="Arial" pitchFamily="34" charset="0"/>
              </a:rPr>
              <a:t>п.п. 64 - 67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постановления Пленума ВС РФ от 23.06.2015 </a:t>
            </a:r>
            <a:r>
              <a:rPr lang="ru-RU" sz="2100" u="sng" dirty="0">
                <a:latin typeface="Arial" pitchFamily="34" charset="0"/>
                <a:cs typeface="Arial" pitchFamily="34" charset="0"/>
              </a:rPr>
              <a:t>№ 25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). </a:t>
            </a:r>
          </a:p>
          <a:p>
            <a:pPr>
              <a:lnSpc>
                <a:spcPct val="120000"/>
              </a:lnSpc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Такое уведомление можно направить через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ГИС ЖКХ.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214290"/>
            <a:ext cx="6329378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АЛГОРИТМ</a:t>
            </a:r>
            <a:b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действий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ИЗБАВИТЬСЯ </a:t>
            </a:r>
          </a:p>
          <a:p>
            <a:pPr algn="ctr">
              <a:buNone/>
            </a:pPr>
            <a:r>
              <a:rPr lang="ru-RU" sz="54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УО?</a:t>
            </a:r>
          </a:p>
          <a:p>
            <a:pPr algn="ctr">
              <a:buNone/>
            </a:pPr>
            <a:endParaRPr lang="ru-RU" sz="54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1285908"/>
            <a:ext cx="8229600" cy="2857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Picture 2" descr="C:\Users\JJJ\Desktop\ВЕБИНАРЫ 12.04.2022\ДОГОВОР УПРАВЛЕНИЯ\КАРТИНКИ\Новая папка\СМЕНА У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714752"/>
            <a:ext cx="4881568" cy="2745882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0719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7. Заключить договор  управления с новой УО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Целесообразно сделать это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сразу же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на ОСС, на котором принято решение о выборе конкретной УО для управления домом , если все условия ДУ сторонами были предварительно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согласованы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 а затем утверждены решением  собственников.</a:t>
            </a:r>
          </a:p>
          <a:p>
            <a:pPr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8.  Передача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технической документации на МКД, технических средств и оборудования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новой УО  или созданному ТСЖ.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214290"/>
            <a:ext cx="6329378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АЛГОРИТМ</a:t>
            </a:r>
            <a:b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действий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42910" y="1714488"/>
            <a:ext cx="8015286" cy="4714908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ОТКАЗ ОТ ПЕРЕДАЧИ ТЕХНИЧЕСКОЙ ДОКУМЕНТАЦИИ НА МКД - ГРУБОЕ НАРУШЕНИЕ ЛИЦЕНЗИОННЫХ ТРЕБОВАНИЙ.</a:t>
            </a:r>
          </a:p>
          <a:p>
            <a:pPr>
              <a:spcAft>
                <a:spcPts val="600"/>
              </a:spcAft>
              <a:buNone/>
            </a:pP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Административный штраф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по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статье  7.23.2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КоАП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за: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отказ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передать техническую (или иную) документацию на МКД;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уклонение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от ее передачи;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нарушение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порядка и сроков передачи.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5500726" cy="857256"/>
          </a:xfrm>
        </p:spPr>
        <p:txBody>
          <a:bodyPr>
            <a:noAutofit/>
          </a:bodyPr>
          <a:lstStyle/>
          <a:p>
            <a:pPr algn="ctr"/>
            <a:br>
              <a:rPr lang="ru-RU" sz="3600" b="1" dirty="0"/>
            </a:br>
            <a:br>
              <a:rPr lang="ru-RU" sz="3600" b="1" dirty="0"/>
            </a:br>
            <a:br>
              <a:rPr lang="ru-RU" sz="3600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ОТВЕТСТВЕННОСТЬ</a:t>
            </a: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http://r-19.ru/upload/iblock/015/del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285728"/>
            <a:ext cx="1140437" cy="855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85786" y="1714488"/>
            <a:ext cx="7901014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РАЗМЕР ШТРАФА: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для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граждан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 размере от 2000 до 5000 руб.;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для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должностных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лиц – от 30 000 до 40 000 руб.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За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повторное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нарушение - дисквалификация на срок от одного   до трех лет;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для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юридических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лиц – от 150 000 до 200 000 руб.</a:t>
            </a:r>
          </a:p>
          <a:p>
            <a:pPr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Ответственность за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непередачу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технических средств      и оборудования на МКД не предусмотрена. </a:t>
            </a:r>
          </a:p>
          <a:p>
            <a:pPr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Но могут оштрафовать за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нарушение Правил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осуществления деятельности по управлению МКД.</a:t>
            </a: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5643602" cy="928694"/>
          </a:xfrm>
        </p:spPr>
        <p:txBody>
          <a:bodyPr>
            <a:noAutofit/>
          </a:bodyPr>
          <a:lstStyle/>
          <a:p>
            <a:pPr algn="ctr"/>
            <a:br>
              <a:rPr lang="ru-RU" sz="3600" b="1" dirty="0"/>
            </a:br>
            <a:br>
              <a:rPr lang="ru-RU" sz="3600" b="1" dirty="0"/>
            </a:br>
            <a:br>
              <a:rPr lang="ru-RU" sz="3600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ОТВЕТСТВЕННОСТЬ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http://r-19.ru/upload/iblock/015/del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357166"/>
            <a:ext cx="1140437" cy="855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000100" y="1857364"/>
            <a:ext cx="7858180" cy="44291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ДОСРОЧНОЕ РАСТОРЖЕНИЕ ДУ возможно: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по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соглашению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сторон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ч. 1 ст. 450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ГК РФ);</a:t>
            </a:r>
          </a:p>
          <a:p>
            <a:pPr>
              <a:spcAft>
                <a:spcPts val="6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по требованию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собственников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ч.2 ст.450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ГК РФ, 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ч.8.2 ст.162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ЖК РФ)</a:t>
            </a:r>
          </a:p>
          <a:p>
            <a:pPr algn="ctr"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ПРИНИМАТЬ РЕШЕНИЕ О РАСТОРЖЕНИИ ДУ </a:t>
            </a:r>
          </a:p>
          <a:p>
            <a:pPr algn="ctr">
              <a:spcAft>
                <a:spcPts val="24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СМЕНЕ УО МОЖЕТ ТОЛЬКО ОСС!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С 01.06.2015 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запрещено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включать в условия договора возможность его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расторжения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 одностороннем порядке           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инициативе УО.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Autofit/>
          </a:bodyPr>
          <a:lstStyle/>
          <a:p>
            <a:pPr algn="ctr"/>
            <a:r>
              <a:rPr sz="3600" b="1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II. </a:t>
            </a: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ОДНОСТОРОННИЙ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отказ от ДУ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71472" y="1928802"/>
            <a:ext cx="8115328" cy="435771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ОСНОВАНИЯ для досрочного расторжения ДУ и смены УО  или изменения способа управления  МКД: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несвоевременное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исполнение обязанностей  по договору со стороны УО;</a:t>
            </a:r>
          </a:p>
          <a:p>
            <a:pPr>
              <a:spcAft>
                <a:spcPts val="24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неисполнение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обязанностей по договору со стороны УО.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Эти основания должны быть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указаны в ДУ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например, трехкратное нарушение условий ДУ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)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и  подкреплены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доказательствами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актами, фото- и </a:t>
            </a:r>
            <a:r>
              <a:rPr lang="ru-RU" sz="1800" i="1" dirty="0" err="1">
                <a:latin typeface="Arial" pitchFamily="34" charset="0"/>
                <a:cs typeface="Arial" pitchFamily="34" charset="0"/>
              </a:rPr>
              <a:t>видеофиксацией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). </a:t>
            </a:r>
          </a:p>
          <a:p>
            <a:pPr>
              <a:spcAft>
                <a:spcPts val="600"/>
              </a:spcAft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347774"/>
          </a:xfrm>
        </p:spPr>
        <p:txBody>
          <a:bodyPr>
            <a:noAutofit/>
          </a:bodyPr>
          <a:lstStyle/>
          <a:p>
            <a:pPr algn="ctr"/>
            <a:r>
              <a:rPr sz="3600" b="1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II. </a:t>
            </a: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ОДНОСТОРОННИЙ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отказ от ДУ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14348" y="2143116"/>
            <a:ext cx="7972452" cy="414340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ОДНОСТОРОННЕЕ ДОСРОЧНОЕ РАСТОРЖЕНИЕ ДУ ВОЗМОЖНО ТОЛЬКО В СУДЕБНОМ ПОРЯДКЕ.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Суды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считают долги собственников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перед УО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достаточным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основанием для расторжения ДУ по ее инициативе.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347774"/>
          </a:xfrm>
        </p:spPr>
        <p:txBody>
          <a:bodyPr>
            <a:noAutofit/>
          </a:bodyPr>
          <a:lstStyle/>
          <a:p>
            <a:pPr algn="ctr"/>
            <a:r>
              <a:rPr sz="3600" b="1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II. </a:t>
            </a: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ОДНОСТОРОННИЙ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отказ от ДУ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57224" y="1928802"/>
            <a:ext cx="7872410" cy="414337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СОБИРАЕМ ДОКАЗАТЕЛЬСТВА.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Надо ознакомиться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с перечнем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работ и услуг, определить, какие работы не выполняются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совсем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или выполняются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некачественно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Если в ДУ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нет периодичности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их оказания, запросите информацию в УО.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Жители в МКД платят УО за выполнение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КОНКРЕТНЫХ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работ/услуг с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ОПРЕДЕЛЕННОЙ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периодичностью, которые должны быть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указаны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 приложении к ДУ.</a:t>
            </a:r>
          </a:p>
          <a:p>
            <a:pPr>
              <a:spcAft>
                <a:spcPts val="1200"/>
              </a:spcAft>
              <a:buNone/>
            </a:pP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214290"/>
            <a:ext cx="6329378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АЛГОРИТМ</a:t>
            </a:r>
            <a:b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действий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85786" y="1785926"/>
            <a:ext cx="7943848" cy="428624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Знакомимся в УО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 актами выполненных работ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которые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подписывал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председатель Совета или уполномоченный собственников.</a:t>
            </a:r>
          </a:p>
          <a:p>
            <a:pPr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забывайте составлять свои акты с претензиями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к выполненным работам, если Вы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согласны 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с редакцией акта, предложенного УО.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В них надо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подробно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расписать все работы, что выполнены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некачественно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sz="2000" u="sng" dirty="0">
                <a:latin typeface="Arial" pitchFamily="34" charset="0"/>
                <a:cs typeface="Arial" pitchFamily="34" charset="0"/>
              </a:rPr>
              <a:t>Подписывают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такие акты председатель Совета и 2 члена, или уполномоченный собственников и еще 2 собственника в доме.</a:t>
            </a:r>
          </a:p>
          <a:p>
            <a:pPr>
              <a:spcAft>
                <a:spcPts val="1800"/>
              </a:spcAft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214290"/>
            <a:ext cx="6329378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АЛГОРИТМ</a:t>
            </a:r>
            <a:b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действий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435771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ПИШЕМ ЖАЛОБЫ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 УО, ГЖИ,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Роспотребнадзор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ОМСУ по </a:t>
            </a:r>
            <a:r>
              <a:rPr lang="ru-RU" sz="2400" u="sng" dirty="0">
                <a:latin typeface="Arial" pitchFamily="34" charset="0"/>
                <a:cs typeface="Arial" pitchFamily="34" charset="0"/>
              </a:rPr>
              <a:t>ст.165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ЖК РФ.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При получении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формальных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отписок из органов власти - жалобы в прокуратуру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бездействие 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должностных лиц  ______________.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Можно обратиться к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депутатам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- 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им ответ будет дан в течение 10 дней.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Четкая  формулировка 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жалобы - залог того, что Вам ответят, а не отпишутся.</a:t>
            </a:r>
          </a:p>
          <a:p>
            <a:pPr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Неправильно написана жалоба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-  ее начнут пересылать в ГЖИ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900" i="1" dirty="0">
                <a:latin typeface="Arial" pitchFamily="34" charset="0"/>
                <a:cs typeface="Arial" pitchFamily="34" charset="0"/>
              </a:rPr>
              <a:t>потеря времени как минимум 30 дней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214290"/>
            <a:ext cx="6329378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АЛГОРИТМ</a:t>
            </a:r>
            <a:b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действий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928802"/>
            <a:ext cx="8086724" cy="414337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СОБИРАЕМ ОТВЕТЫ:</a:t>
            </a:r>
          </a:p>
          <a:p>
            <a:pPr>
              <a:spcAft>
                <a:spcPts val="600"/>
              </a:spcAft>
              <a:buNone/>
            </a:pPr>
            <a:r>
              <a:rPr lang="ru-RU" sz="2200" b="1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неисполненные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предписания ГЖИ;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постановления судов о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привлечении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к административной ответственности  УО за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непредоставление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услуг или предоставление услуг ненадлежащего качества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информацию по запросу можно получить из ГЖИ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ответы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УО и контролирующих органов.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ДАЛЕЕ ДЕЙСТВУЕМ ПО ПРЕДЫДУЩЕМУ АЛГОРИТМУ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.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214290"/>
            <a:ext cx="6329378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АЛГОРИТМ</a:t>
            </a:r>
            <a:b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действий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57224" y="2214554"/>
            <a:ext cx="7829576" cy="3881446"/>
          </a:xfrm>
        </p:spPr>
        <p:txBody>
          <a:bodyPr/>
          <a:lstStyle/>
          <a:p>
            <a:pPr>
              <a:spcAft>
                <a:spcPts val="30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Наименее затратный и легкий способ расстаться с УО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если все сделать правильно, а главное - </a:t>
            </a:r>
            <a:r>
              <a:rPr lang="ru-RU" sz="2400" u="sng" dirty="0">
                <a:latin typeface="Arial" pitchFamily="34" charset="0"/>
                <a:cs typeface="Arial" pitchFamily="34" charset="0"/>
              </a:rPr>
              <a:t>вовремя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Aft>
                <a:spcPts val="3000"/>
              </a:spcAft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При этом способе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важно не качество управления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МКД, а лишь </a:t>
            </a:r>
            <a:r>
              <a:rPr lang="ru-RU" sz="2400" u="sng" dirty="0">
                <a:latin typeface="Arial" pitchFamily="34" charset="0"/>
                <a:cs typeface="Arial" pitchFamily="34" charset="0"/>
              </a:rPr>
              <a:t>желание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собственников в доме   сменить УО или способ управления.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419212"/>
          </a:xfrm>
        </p:spPr>
        <p:txBody>
          <a:bodyPr>
            <a:noAutofit/>
          </a:bodyPr>
          <a:lstStyle/>
          <a:p>
            <a:pPr algn="ctr"/>
            <a:r>
              <a:rPr sz="4000" b="1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I</a:t>
            </a: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. ОТКАЗ</a:t>
            </a:r>
            <a:b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от пролонгации ДУ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928802"/>
            <a:ext cx="8086724" cy="428628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ЕСЛИ  БЕЗБОЛЕЗНЕННО  РАССТАТЬСЯ  С  УО           НЕ ПОЛУЧИТСЯ, ГОТОВЬТЕСЬ К СУДЕБНЫМ ТЯЖБАМ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по опротестованию решений ОСС о выборе УО. 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УО будет организовывать принятие решения в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свою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пользу и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затягивать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время. 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Все зависит от того,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насколько грамотно Вы проведете ОСС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по смене УО и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как будете работать с жителями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дома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в первую очередь им нужно разъяснять последствия бездумного подписания каких-либо документов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214290"/>
            <a:ext cx="6329378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АЛГОРИТМ</a:t>
            </a:r>
            <a:b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действий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500174"/>
            <a:ext cx="8329642" cy="478631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cap="all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ДЕЙСТВИЙ</a:t>
            </a:r>
          </a:p>
          <a:p>
            <a:pPr algn="ctr">
              <a:buNone/>
            </a:pPr>
            <a:r>
              <a:rPr lang="ru-RU" sz="3200" b="1" cap="all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СОБСТВЕННИКОВ В МКД </a:t>
            </a:r>
            <a:endParaRPr lang="ru-RU" sz="3200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Aft>
                <a:spcPts val="3600"/>
              </a:spcAft>
              <a:buNone/>
            </a:pPr>
            <a:r>
              <a:rPr lang="ru-RU" sz="3200" b="1" cap="all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СМЕНЕ УО БЕЗ ИХ СОГЛАСИЯ.</a:t>
            </a:r>
          </a:p>
          <a:p>
            <a:pPr algn="ctr"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ИНСТРУКЦИЯ СЛУЖБЫ ЖИЛИЩНОГО </a:t>
            </a:r>
          </a:p>
          <a:p>
            <a:pPr algn="ctr"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 СТРОИТЕЛЬНОГО НАДЗОРА ХМАО – ЮГРЫ 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от 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03.12.2021.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https://jsn.admhmao.ru/informatsiya-dlya-naseleniya/6125878/sluzhboy-podgotovlen-poryadok-deystviy-sobstvennikov-pomeshcheniy-v-mnogokvartirnom-dome-pri-smene-u</a:t>
            </a:r>
            <a:r>
              <a:rPr lang="ru-RU" sz="2200" dirty="0">
                <a:solidFill>
                  <a:srgbClr val="0000FF"/>
                </a:solidFill>
              </a:rPr>
              <a:t>/</a:t>
            </a:r>
          </a:p>
          <a:p>
            <a:pPr algn="ctr">
              <a:buNone/>
            </a:pPr>
            <a:endParaRPr lang="ru-RU" sz="2400" dirty="0"/>
          </a:p>
          <a:p>
            <a:pPr algn="ctr"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1071594"/>
            <a:ext cx="8229600" cy="2857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85786" y="1857364"/>
            <a:ext cx="8229600" cy="4572032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Ознакомиться с протоколом  ОСС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на сайте ГИС ЖКХ в разделе «Протоколы общих собраний собственников» или в УО, куда инициатор  ОСС должен его направить в течение 10 дней.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Если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ознакомиться с ним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не получится, то можно обратиться     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орган ГЖН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- протокол Вам покажут без листов голосования (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персональные данные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После ознакомления с протоколом  при условии, что к нему приложено «ваше» решение, необходимо направить в орган ГЖН через ГИС ЖКХ либо лично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заявление о том, что Вы      не участвовали в ОСС, а прилагаемое к протоколу решение является поддельным.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214290"/>
            <a:ext cx="6329378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АЛГОРИТМ</a:t>
            </a:r>
            <a:b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действий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2000240"/>
            <a:ext cx="8229600" cy="421484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Если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 рассмотрения заявки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новой УО поступят заявления,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достаточные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для снижения кворума до 49,99% и ниже,  ГЖИ будет принято решение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 отказе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во включении Вашего дома    в реестр лицензии новой УО. </a:t>
            </a:r>
          </a:p>
          <a:p>
            <a:pPr>
              <a:spcAft>
                <a:spcPts val="6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ГЖИ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обратится в суд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 заявлением о признании результатов  ОСС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недействительным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если:</a:t>
            </a:r>
          </a:p>
          <a:p>
            <a:pPr>
              <a:spcAft>
                <a:spcPts val="6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на основании такого решения ранее была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удовлетворена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заявка УО на включение дома в ее лицензию;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общее количество обращений собственников  позволит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снизить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кворум общего собрания до 49,99% и ниже.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214290"/>
            <a:ext cx="6329378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АЛГОРИТМ</a:t>
            </a:r>
            <a:b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действий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714488"/>
            <a:ext cx="8286808" cy="464347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1)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ПРАВОМ НА ОБРАЩЕНИЕ В СУД ОБЛАДАЕТ ЛЮБОЙ СОБСТВЕННИК В МКД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если: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он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 принимал участия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 этом собрании или голосовал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против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такого решения; 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решением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нарушены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его права и законные интересы. 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Заявление о обжаловании решения ОСС может быть подано в суд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течение шести месяцев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со дня, когда указанный собственник узнал или должен был узнать о принятом решении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ч.6 ст.46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ЖК РФ).</a:t>
            </a:r>
          </a:p>
          <a:p>
            <a:pPr>
              <a:buNone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77627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ДЛЯ СВЕДЕНИЯ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1857364"/>
            <a:ext cx="8001056" cy="450059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2)  СУД  ВПРАВЕ  ОСТАВИТЬ  В  СИЛЕ  ОБЖАЛУЕМОЕ РЕШЕНИЕ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, 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если: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голосование указанного собственника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могло повлиять на результаты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голосования;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допущенные нарушения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являются существенными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принятое решение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повлекло за собой причинение убытков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указанному собственнику. </a:t>
            </a:r>
          </a:p>
          <a:p>
            <a:pPr>
              <a:buNone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84770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ДЛЯ СВЕДЕНИЯ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85786" y="1928802"/>
            <a:ext cx="7901014" cy="471490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Действующим законодательством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урегулирован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порядок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возврата денежных средств собственникам в МКД при смене УО. </a:t>
            </a:r>
          </a:p>
          <a:p>
            <a:pPr>
              <a:spcAft>
                <a:spcPts val="30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Как правило, УО, с которой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расторгли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ДУ, не хочет расстаться    с накопленными средствами жителей МКД, считая их своим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доходом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algn="ctr"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ВОЗВРАЩАТЬ СВОИ ДЕНЬГИ ПРИДЕТСЯ </a:t>
            </a:r>
          </a:p>
          <a:p>
            <a:pPr algn="ctr">
              <a:spcAft>
                <a:spcPts val="18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СУДЕБНОМ ПОРЯДКЕ.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ВОЗВРАТ</a:t>
            </a:r>
            <a:b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средств  собственников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57224" y="2000240"/>
            <a:ext cx="7901014" cy="471490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ОДНОВРЕМЕННО  С  ВЫБОРОМ НОВОЙ УО  НАДО ПРИНЯТЬ РЕШЕНИЯ ОСС: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 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перечислении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УО неизрасходованных по  ДУ денежных средств собственников помещений МКД на расчетный счет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новой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УО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с указанием реквизитов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наделении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 новую УО полномочиями для обращения в суд        с исковым заявлением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 имени собственников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МКД        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взыскании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со старой УО неизрасходованных по ДУ средств собственников.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ВОЗВРАТ</a:t>
            </a:r>
            <a:b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средств  собственников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14488"/>
            <a:ext cx="8115328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1)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Прежде, чем подавать иск в суд,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оцените возможные риски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Не забудьте выяснить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задолженность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жителей дома перед УО! 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Ее наличие может сильно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осложнить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процесс возврата средств или вовсе сделать его невозможным.</a:t>
            </a:r>
          </a:p>
          <a:p>
            <a:pPr>
              <a:spcAft>
                <a:spcPts val="6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2)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  УО подлежат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взысканию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денежные средства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неосновательное обогащение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 доказывании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ст. 1102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ГК РФ):</a:t>
            </a:r>
          </a:p>
          <a:p>
            <a:pPr>
              <a:spcAft>
                <a:spcPts val="6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факта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сбережения денежных средств собственников дома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доказательства перечисления и получения денег на счета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УО);</a:t>
            </a:r>
          </a:p>
          <a:p>
            <a:pPr>
              <a:spcAft>
                <a:spcPts val="6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невыполнение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работ или услуг для целей оплаты которых перечислялись денежные средства;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размер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неосновательного обогащения.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ВАЖНО!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643050"/>
            <a:ext cx="8115328" cy="500066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3)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Если собственники  в решении ОСС или в ДУ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 указали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что экономия денежных средств на конец года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остается в УО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  а тратится на цели управления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домом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то эта экономия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 будет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считаться неосновательным обогащением.</a:t>
            </a:r>
          </a:p>
          <a:p>
            <a:pPr>
              <a:spcAft>
                <a:spcPts val="18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4)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Документально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подтвержденное УО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снижение стоимости        в полном объеме выполненных работ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из-за новаторских и рационализаторских предложений, также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 будет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считаться неосновательным обогащением.</a:t>
            </a:r>
          </a:p>
          <a:p>
            <a:pPr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5) Взысканные  судом  денежные  средства  в  пользу  всех собственников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имеют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целевой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характер, подлежат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перечислению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на расчетный счет вновь избранной УО или созданного ТСЖ и должны быть зачислены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на лицевой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счет дома.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ВАЖНО!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00594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ЕСЛИ ВЫ НАМЕРЕНЫ НЕ ПРОЛОНГИРОВАТЬ ДОГОВОР С УО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то необходимо: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не упустить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момент окончания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 ДУ с действующей УО  (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провести ОСС за два месяца до истечения срока действия договора управления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запросить в УО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финансовый отчет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 по ДУ и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акты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выполненных работ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за год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Выяснить в ГЖИ или через ГИС ЖКХ, какие нарушения в работе допускала действующая УО, какие были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наказания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за что</a:t>
            </a:r>
            <a:r>
              <a:rPr lang="ru-RU" sz="2000" dirty="0"/>
              <a:t>;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подобрать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другую УО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для управления домом;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рассмотреть вопрос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о создании ТСЖ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214290"/>
            <a:ext cx="6329378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АЛГОРИТМ</a:t>
            </a:r>
            <a:b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действий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785926"/>
            <a:ext cx="8043890" cy="4429156"/>
          </a:xfrm>
        </p:spPr>
        <p:txBody>
          <a:bodyPr>
            <a:normAutofit fontScale="92500"/>
          </a:bodyPr>
          <a:lstStyle/>
          <a:p>
            <a:pPr>
              <a:spcAft>
                <a:spcPts val="1800"/>
              </a:spcAft>
              <a:buNone/>
            </a:pPr>
            <a:r>
              <a:rPr lang="ru-RU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1. Постановление АС Уральского округа от 27 января 2020 г. </a:t>
            </a:r>
            <a:r>
              <a:rPr lang="ru-RU" sz="24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Ф09-9413/19</a:t>
            </a:r>
            <a:r>
              <a:rPr lang="ru-RU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по делу </a:t>
            </a:r>
            <a:r>
              <a:rPr lang="ru-RU" sz="24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А71-860/2019</a:t>
            </a:r>
            <a:r>
              <a:rPr lang="ru-RU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1) Денежные средства, перечисленные в качестве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обязательных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платежей, не поступают в собственность УО, а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являются собственностью плательщиков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и могут быть потрачены организацией строго по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целевому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назначению.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УО распоряжается данными средствами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 своего имени, но     в интересах собственников. </a:t>
            </a:r>
          </a:p>
          <a:p>
            <a:pPr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2) В случае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расторжения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с УО договора на управление  МКД данная организация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утрачивает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правовые основания      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для дальнейшего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удержания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денежных средств.</a:t>
            </a: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35771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3) УО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раскрывают информацию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путем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обязательного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опубликования на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официальном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сайте в сети Интернет, определяемом уполномоченным федеральным органом исполнительной власти.</a:t>
            </a:r>
          </a:p>
          <a:p>
            <a:pPr>
              <a:spcAft>
                <a:spcPts val="18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Наличие неосновательного обогащения и его размер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могут быть установлены на основании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отчетов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 УО  о выполнении ДУ. 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Их 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публичную достоверность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можно  считать подтвержденной, пока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 доказано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обратное.</a:t>
            </a: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1928802"/>
            <a:ext cx="7972452" cy="4286280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4) Денежные средства, собранные и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неизрасходованные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 ответчиком в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период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его управления МКД,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после утраты ответчиком статуса  УО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отношении этого дома являются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неосновательным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обогащением последнего и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подлежат возврату вновь выбранной  УО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ст. 1102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ГК РФ).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5) Вновь выбранная УО имеет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право обратиться с иском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 суд, если ее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уполномочили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собственники в доме решением ОСС.</a:t>
            </a: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ru-RU" sz="2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Постановление АС Волго-Вятского округа от 25.12.2020 по делу </a:t>
            </a:r>
            <a:r>
              <a:rPr lang="ru-RU" sz="22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 А28-16780/2019</a:t>
            </a:r>
            <a:r>
              <a:rPr lang="ru-RU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2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1) Средства, получаемые от собственников в  МКД в качестве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обязательных платежей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в том числе на текущий и капитальный ремонт, носят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целевой характер и не поступают в собственность УО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Aft>
                <a:spcPts val="6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Управляющая компания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распоряжается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данными средствами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от своего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имени,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но в интересах собственников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соответствии   с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целевым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назначением. </a:t>
            </a:r>
          </a:p>
          <a:p>
            <a:pPr>
              <a:spcAft>
                <a:spcPts val="6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В случае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расторжения ДУ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данная организация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утрачивает правовые основания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для дальнейшего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удержания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денежных средств,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если не докажет иного.</a:t>
            </a: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2000240"/>
            <a:ext cx="7972452" cy="421484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2)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Согласно протоколу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внеочередного  ОСС в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спорном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доме собственниками были приняты, в том числе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решения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о перечислении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УО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(ответчика)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неизрасходованных по  ДУ на расчетный счет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вновь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выбранной УО; 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о наделении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полномочиями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новой УО для обращения в суд с исковым заявлением от имени собственников помещений МКД  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о взыскании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 УО неизрасходованных по  ДУ на расчетный счет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вновь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выбранной УО.</a:t>
            </a:r>
          </a:p>
          <a:p>
            <a:pPr>
              <a:spcAft>
                <a:spcPts val="1800"/>
              </a:spcAft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28662" y="1928802"/>
            <a:ext cx="7758138" cy="428628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3)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делам о взыскании </a:t>
            </a:r>
            <a:r>
              <a:rPr lang="ru-RU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неосновательного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обогащения </a:t>
            </a:r>
          </a:p>
          <a:p>
            <a:pPr>
              <a:spcAft>
                <a:spcPts val="6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истца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возлагается обязанность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доказать факт</a:t>
            </a:r>
          </a:p>
          <a:p>
            <a:pPr>
              <a:spcAft>
                <a:spcPts val="6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приобретения или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сбережения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имущества ответчиком, </a:t>
            </a:r>
          </a:p>
          <a:p>
            <a:pPr>
              <a:spcAft>
                <a:spcPts val="6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а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ответчика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обязанность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доказать:</a:t>
            </a:r>
          </a:p>
          <a:p>
            <a:pPr>
              <a:spcAft>
                <a:spcPts val="6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наличие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законных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оснований для приобретения или сбережения такого имущества </a:t>
            </a:r>
          </a:p>
          <a:p>
            <a:pPr>
              <a:spcAft>
                <a:spcPts val="6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ЛИБО </a:t>
            </a:r>
          </a:p>
          <a:p>
            <a:pPr>
              <a:spcAft>
                <a:spcPts val="6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наличие обстоятельств, при которых неосновательное обогащение в силу закона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 подлежит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возврату.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4347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Ответчик не доказал, что: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отчет по ДУ размещен в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ГИС ЖКХ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; </a:t>
            </a:r>
          </a:p>
          <a:p>
            <a:pPr>
              <a:spcAft>
                <a:spcPts val="6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расходы УО оказались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меньше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тех, которые учитывались при установлении размера платы за содержание жилого помещения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(за 2018 год);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экономия возникла именно в результате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внедрения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ответчиком каких-либо новаторских и рационализаторских предложений, а не исполнения услуг в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меньшем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объеме.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4)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У ответчика отсутствуют основания для удержания спорной денежной суммы после утраты статуса УО спорного дома.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2000" dirty="0"/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643050"/>
            <a:ext cx="8258204" cy="44529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   ТСЖ  с  УО</a:t>
            </a:r>
          </a:p>
          <a:p>
            <a:pPr algn="ctr">
              <a:buNone/>
            </a:pPr>
            <a:endParaRPr lang="ru-RU" sz="5400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1071594"/>
            <a:ext cx="82296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Рисунок 4" descr="C:\Users\JJJ\Desktop\ВЕБИНАРЫ 12.04.2022\ДОГОВОР УПРАВЛЕНИЯ\КАРТИНКИ\УО и ТСЖ.jpg"/>
          <p:cNvPicPr/>
          <p:nvPr/>
        </p:nvPicPr>
        <p:blipFill>
          <a:blip r:embed="rId2" cstate="print"/>
          <a:srcRect t="11102" b="12520"/>
          <a:stretch>
            <a:fillRect/>
          </a:stretch>
        </p:blipFill>
        <p:spPr bwMode="auto">
          <a:xfrm>
            <a:off x="2357422" y="3000372"/>
            <a:ext cx="442915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14348" y="1857364"/>
            <a:ext cx="7972452" cy="423863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В ТСЖ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нет прибыли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есть только денежные средства собственников и пользователей помещений в МКД, как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членов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ТСЖ, так и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 членов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8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Основной документ, регламентирующий деятельность ТСЖ  - УСТАВ ОРГАНИЗАЦИИ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Требования к его содержанию  установлены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статьей  135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ЖК РФ.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Устав принимается на ОСС при принятии решения о создании ТСЖ голосами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более 50%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собственников в доме.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9058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ОБЩИЕ СВЕДЕНИЯ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38636"/>
          </a:xfrm>
        </p:spPr>
        <p:txBody>
          <a:bodyPr>
            <a:normAutofit/>
          </a:bodyPr>
          <a:lstStyle/>
          <a:p>
            <a:pPr algn="ctr">
              <a:spcAft>
                <a:spcPts val="12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ЧЕМ БОЛЕЕ ПОДРОБНО ПРОПИСАНЫ В УСТАВЕ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АСПЕКТЫ ДЕЯТЕЛЬНОСТИ ТСЖ, 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ТЕМ ПРОЩЕ БУДЕТ РАБОТАТЬ ЕГО ПРАВЛЕНИЮ, 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МЕНЬШЕ НАРЕКАНИЙ СО СТОРОНЫ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КОНТРОЛИРУЮЩИХ ОРГАНОВ, 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А, ЗНАЧИТ, И СУДЕБНЫХ ПРОЦЕССОВ.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9058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ОБЩИЕ СВЕДЕНИЯ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643050"/>
            <a:ext cx="8015286" cy="485778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СОЗДАТЬ ИНИЦИАТИВНУЮ ГРУППУ ПО СМЕНЕ  УО  ИЛИ СМЕНЕ СПОСОБА УПРАВЛЕНИЯ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 рассмотреть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все варианты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приемлемые для Вашего дома: </a:t>
            </a:r>
          </a:p>
          <a:p>
            <a:pPr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Определить целесообразность  создания ТСН/ТСЖ     в доме: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просчитать  «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экономику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 дома»  с учетом числа собственников     в МКД и %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собираемости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платежей за ЖКУ;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подготовить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Устав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ТСН/ТСЖ;</a:t>
            </a:r>
          </a:p>
          <a:p>
            <a:pPr>
              <a:spcAft>
                <a:spcPts val="6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подобрать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кандидатуры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 Правление и ревизионную комиссию.</a:t>
            </a:r>
          </a:p>
          <a:p>
            <a:pPr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Предложения для собственников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а) управлять самостоятельно;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б) заключить договор управления с УО.</a:t>
            </a:r>
          </a:p>
          <a:p>
            <a:pPr>
              <a:spcAft>
                <a:spcPts val="600"/>
              </a:spcAft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142852"/>
            <a:ext cx="6329378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АЛГОРИТМ</a:t>
            </a:r>
            <a:b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действий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71472" y="1643050"/>
            <a:ext cx="8115328" cy="492922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Aft>
                <a:spcPts val="1800"/>
              </a:spcAft>
              <a:buNone/>
            </a:pPr>
            <a:r>
              <a:rPr lang="ru-RU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Договоры между ТСЖ и  УО могут быть 2-х видов </a:t>
            </a:r>
            <a:r>
              <a:rPr lang="ru-RU" sz="3100" dirty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300" u="sng" dirty="0">
                <a:latin typeface="Arial" pitchFamily="34" charset="0"/>
                <a:cs typeface="Arial" pitchFamily="34" charset="0"/>
              </a:rPr>
              <a:t>ч.2.2 ст.161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 ЖК РФ):</a:t>
            </a:r>
          </a:p>
          <a:p>
            <a:pPr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ДОГОВОР  ОКАЗАНИЯ УСЛУГ ПО СОДЕРЖАНИЮ И ТЕКУЩЕМУ РЕМОНТУ ОИ С ПОДРЯДНОЙ ОРГАНИЗАЦИЕЙ.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Исполнитель - ТСЖ</a:t>
            </a:r>
            <a:r>
              <a:rPr lang="ru-RU" sz="2900" i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контролирует финансовые потоки, а подрядчик оказывает определенные договором </a:t>
            </a:r>
            <a:r>
              <a:rPr lang="ru-RU" sz="2900" u="sng" dirty="0">
                <a:latin typeface="Arial" pitchFamily="34" charset="0"/>
                <a:cs typeface="Arial" pitchFamily="34" charset="0"/>
              </a:rPr>
              <a:t>жилищные услуги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>
                <a:latin typeface="Arial" pitchFamily="34" charset="0"/>
                <a:cs typeface="Arial" pitchFamily="34" charset="0"/>
              </a:rPr>
              <a:t>В качестве </a:t>
            </a:r>
            <a:r>
              <a:rPr lang="ru-RU" sz="2900" u="sng" dirty="0">
                <a:latin typeface="Arial" pitchFamily="34" charset="0"/>
                <a:cs typeface="Arial" pitchFamily="34" charset="0"/>
              </a:rPr>
              <a:t>подрядной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организации может выступать и </a:t>
            </a:r>
            <a:r>
              <a:rPr lang="ru-RU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УО</a:t>
            </a:r>
            <a:r>
              <a:rPr lang="ru-RU" sz="2900" i="1" dirty="0">
                <a:latin typeface="Arial" pitchFamily="34" charset="0"/>
                <a:cs typeface="Arial" pitchFamily="34" charset="0"/>
              </a:rPr>
              <a:t>.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Лицензия  на такую деятельность организации </a:t>
            </a:r>
            <a:r>
              <a:rPr lang="ru-RU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нужна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20000"/>
              </a:lnSpc>
              <a:buNone/>
            </a:pPr>
            <a:r>
              <a:rPr lang="ru-RU" sz="29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9058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ОБЩИЕ СВЕДЕНИЯ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85786" y="1857364"/>
            <a:ext cx="7901014" cy="478634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Требования к качеству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услуг собственники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(независимо от членства)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и наниматели предъявляют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 ТСЖ.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При наличии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вины подрядной организации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в возникновении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ответственности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 ТСЖ перед контролирующими  органами, понесенные ТСЖ 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убытки взыскиваются   с  подрядчика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по договору.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9058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ОБЩИЕ СВЕДЕНИЯ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57224" y="1857364"/>
            <a:ext cx="7829576" cy="414340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ДОГОВОР УПРАВЛЕНИЯ С УО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п. 1 ч. 1 ст. 137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 ЖК РФ).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Стороной  ДУ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выступает  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Правление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 ТСЖ от имени всех собственников в доме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независимо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от их членства в ТСЖ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     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900" u="sng" dirty="0">
                <a:latin typeface="Arial" pitchFamily="34" charset="0"/>
                <a:cs typeface="Arial" pitchFamily="34" charset="0"/>
              </a:rPr>
              <a:t>п. 4 ст. 148,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u="sng" dirty="0">
                <a:latin typeface="Arial" pitchFamily="34" charset="0"/>
                <a:cs typeface="Arial" pitchFamily="34" charset="0"/>
              </a:rPr>
              <a:t>ч.2 ст.162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ЖК РФ). 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По договору  управления именно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УО, имеющая лицензию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становится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исполнителем  ЖКУ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доме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ч. 1 ст. 192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ЖК РФ). </a:t>
            </a:r>
          </a:p>
          <a:p>
            <a:pPr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Товарищество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600" u="sng" dirty="0">
                <a:latin typeface="Arial" pitchFamily="34" charset="0"/>
                <a:cs typeface="Arial" pitchFamily="34" charset="0"/>
              </a:rPr>
              <a:t>ч. 2.2 ст. 161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ЖК РФ):</a:t>
            </a:r>
          </a:p>
          <a:p>
            <a:pPr>
              <a:buNone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передаёт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функции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управления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домом УО;</a:t>
            </a:r>
          </a:p>
          <a:p>
            <a:pPr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получает право 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контролировать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выполнение ДУ.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9058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ОБЩИЕ СВЕДЕНИЯ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/>
          <a:lstStyle/>
          <a:p>
            <a:pPr>
              <a:spcAft>
                <a:spcPts val="24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1)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УО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самостоятельно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принимает решения 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порядке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управления домом и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расходовании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денежных средств жителей.</a:t>
            </a:r>
          </a:p>
          <a:p>
            <a:pPr>
              <a:spcAft>
                <a:spcPts val="24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2)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УО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обязана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предоставлять  ТСЖ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отчет о выполнении ДУ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если это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 указано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 договоре.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3)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Заключение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договора управления ТСЖ с УО - 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 смена способа управления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домом, а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порядок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работы по управлению МКД.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06202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СВЕДЕНИЯ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57224" y="1857364"/>
            <a:ext cx="7715304" cy="442915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Порядок</a:t>
            </a:r>
            <a:r>
              <a:rPr lang="ru-RU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выбора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УО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и утверждение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условий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ДУ  нужно указать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Уставе.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ЭТО МОЖНО СДЕЛАТЬ: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приказом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председателя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Правления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решение принимается единолично или после одобрения Правлением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протоколом заседания </a:t>
            </a:r>
            <a:r>
              <a:rPr lang="ru-RU" sz="2000" i="1" u="sng" dirty="0">
                <a:latin typeface="Arial" pitchFamily="34" charset="0"/>
                <a:cs typeface="Arial" pitchFamily="34" charset="0"/>
              </a:rPr>
              <a:t>Правления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решение принимается простым голосов или квалифицированным большинством членов Правления ТСЖ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протоколом общего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собрания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членов ТСЖ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решение принимается простым или квалифицированным большинством голосов членов товарищества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spcAft>
                <a:spcPts val="600"/>
              </a:spcAft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285728"/>
            <a:ext cx="6400816" cy="114300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ЗАКЛЮЧЕНИЕ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ДОГОВОРА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57224" y="1928802"/>
            <a:ext cx="7829576" cy="4357718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Договор подписывает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председатель Правления, имеющий право совершать сделки от имени ТСЖ         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без доверенности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О заключении договора управления ТСЖ обязано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уведомить ГЖИ  в течение пяти рабочих дней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со дня заключения 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ч. 7.1. ст. 135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ЖК РФ).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Информация о  ДУ, заключенных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лицензиатом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с  ТСЖ, вносится в 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реестр лицензий субъекта РФ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(письмо Минстроя России от 24.11.2020 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№ 34577-ОГ/04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spcAft>
                <a:spcPts val="600"/>
              </a:spcAft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285728"/>
            <a:ext cx="6400816" cy="114300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ЗАКЛЮЧЕНИЕ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ДОГОВОРА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85786" y="1857364"/>
            <a:ext cx="7901014" cy="44291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  УО ПРЕДЪЯВЛЯЮТ ТРЕБОВАНИЯ:</a:t>
            </a:r>
          </a:p>
          <a:p>
            <a:pPr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по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качеству КУ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; </a:t>
            </a:r>
          </a:p>
          <a:p>
            <a:pPr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по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управлению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МКД и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содержанию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ОИ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выполнение минимального перечня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);  </a:t>
            </a:r>
          </a:p>
          <a:p>
            <a:pPr>
              <a:spcAft>
                <a:spcPts val="24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по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раскрытию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информации об управлении домом, в том числе в ГИС ЖКХ. </a:t>
            </a:r>
          </a:p>
          <a:p>
            <a:pPr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ЗАДАЧА ТСЖ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контролировать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объемы, качество и своевременность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выполнения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работ, а также 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фиксировать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соответствующую информацию в актах.</a:t>
            </a:r>
          </a:p>
          <a:p>
            <a:pPr>
              <a:spcAft>
                <a:spcPts val="600"/>
              </a:spcAft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285728"/>
            <a:ext cx="6400816" cy="114300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ЗАКЛЮЧЕНИЕ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ДОГОВОРА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286280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ШТРАФНЫЕ САНКЦИИ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200" b="1" i="1" dirty="0">
                <a:latin typeface="Arial" pitchFamily="34" charset="0"/>
                <a:cs typeface="Arial" pitchFamily="34" charset="0"/>
              </a:rPr>
              <a:t>з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а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несоблюдение требований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жилищного законодательства, в том числе, лицензионных, предъявляются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к УО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.  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Целесообразно включить в ДУ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условия о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порядке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  оплаты  УО штрафов, наложенных контролирующими органами,    в первую очередь, порядок определения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виновника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нарушения установленных требований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(УО, ТСЖ, собственники)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с последующей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фиксацией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этого факта.</a:t>
            </a:r>
            <a:r>
              <a:rPr lang="ru-RU" sz="2200" dirty="0"/>
              <a:t>  </a:t>
            </a:r>
          </a:p>
          <a:p>
            <a:pPr>
              <a:spcAft>
                <a:spcPts val="600"/>
              </a:spcAft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285728"/>
            <a:ext cx="6400816" cy="114300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ЗАКЛЮЧЕНИЕ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ДОГОВОРА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1714488"/>
            <a:ext cx="7972452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1)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При заключении  ДУ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способ управления  МКД не меняется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Правление  лишь определяет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конкретный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способ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осуществления функций управления – посредством заключения договора управления с УО. </a:t>
            </a:r>
          </a:p>
          <a:p>
            <a:pPr>
              <a:spcAft>
                <a:spcPts val="18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2)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Согласия общего собрания членов ТСЖ на заключение  ДУ   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требуется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если оно  не предусмотрено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Уставом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3)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Договор управления между ТСЖ и УО может заключаться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при прямых договорах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собственников с РСО, РО по обращению с ТКО. 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УО будет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обязана заключить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договор с поставщиками только на приобретение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КР на СОИ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ЗАПОМНИТЕ!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14488"/>
            <a:ext cx="8115328" cy="492922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4)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Договор подписывает от имени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ТСЖ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председатель Правления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но действие договора распространяется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всех собственников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доме, независимо от членства в ТСЖ.</a:t>
            </a:r>
          </a:p>
          <a:p>
            <a:pPr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5)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Форма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такого договора и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правила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его заключения законодательно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установлены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 Чаще всего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под особенности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заключения договора с ТСЖ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адаптируется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 договор управления  с собственниками в МКД .</a:t>
            </a:r>
          </a:p>
          <a:p>
            <a:pPr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6)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Срок действия такого  ДУ законодательством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определен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т.е. может заключаться на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любой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срок. </a:t>
            </a:r>
          </a:p>
          <a:p>
            <a:pPr>
              <a:spcAft>
                <a:spcPts val="1800"/>
              </a:spcAft>
              <a:buNone/>
            </a:pPr>
            <a:r>
              <a:rPr lang="ru-RU" sz="2000" i="1" dirty="0">
                <a:latin typeface="Arial" pitchFamily="34" charset="0"/>
                <a:cs typeface="Arial" pitchFamily="34" charset="0"/>
              </a:rPr>
              <a:t>Проще всего установить срок договора –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год с последующей пролонгацией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ЗАПОМНИТЕ!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1538" y="1928802"/>
            <a:ext cx="7658096" cy="414337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Подобрать новую УО: 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на сайте ГЖИ найти 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реестр УО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имеющих лицензию на осуществление деятельности  по управлению МКД;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пообщаться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с жителями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МКД, которыми управляют  УО -кандидаты;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обратиться к руководству УО - кандидатов для получения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проекта договора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управления  и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размера платы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за содержание ОИ в Вашем доме по этому договору;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214290"/>
            <a:ext cx="6329378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АЛГОРИТМ</a:t>
            </a:r>
            <a:b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действий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57718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Исполнение договора оплачивается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цене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установленной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соглашением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сторон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ст.ст. 424, 783, 709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ГК РФ).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Цена может быть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фиксированной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или устанавливаться по расчётной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формуле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РАЗМЕР ПЛАТЫ ЗА  СОДЕРЖАНИЕ И ТЕКУЩИЙ РЕМОНТ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УТВЕРЖДАЕТСЯ НА ОБЩЕМ СОБРАНИИ ЧЛЕНОВ ТСЖ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п.4 ч.2 ст.145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ч.8 ст.156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ЖК РФ).</a:t>
            </a:r>
          </a:p>
          <a:p>
            <a:pPr>
              <a:spcAft>
                <a:spcPts val="600"/>
              </a:spcAft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285728"/>
            <a:ext cx="6400816" cy="114300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ЗАКЛЮЧЕНИЕ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ДОГОВОРА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28662" y="1857364"/>
            <a:ext cx="7758138" cy="478634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РАЗМЕР ПЛАТЫ УСТАНАВЛИВАЕТСЯ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на срок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не менее чем один год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с учетом предложений УО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ч.7 ст.156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ЖК РФ);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одинаковым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для всех собственников, независимо от членства  в ТСЖ.</a:t>
            </a:r>
          </a:p>
          <a:p>
            <a:pPr>
              <a:buNone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ВАЖНО!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57224" y="1714488"/>
            <a:ext cx="7829576" cy="464347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1. Постановление КС РФ от 29 января 2018 г. </a:t>
            </a:r>
            <a:r>
              <a:rPr lang="ru-RU" sz="22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5-П</a:t>
            </a:r>
            <a:r>
              <a:rPr lang="ru-RU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Собственникам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жилых и нежилых помещений 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можно установить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различный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размер взноса, если он соответствует трем критериям:</a:t>
            </a:r>
          </a:p>
          <a:p>
            <a:pPr lvl="0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установили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 произвольно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lvl="0"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отвечает требованиям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разумности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не влечет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недопустимых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различий в правовом положении собственников жилых и нежилых помещений –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соблюден баланс интересов собственников.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отсутствии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указанных критериев суд может признать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недействительным решение членов ТСЖ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которое устанавливает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различный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размер платежей.</a:t>
            </a:r>
          </a:p>
          <a:p>
            <a:pPr>
              <a:buFontTx/>
              <a:buChar char="-"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ru-RU" sz="2400" i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57224" y="1928802"/>
            <a:ext cx="7829576" cy="442915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2. Определение ВС РФ от 13.11.2020 </a:t>
            </a:r>
            <a:r>
              <a:rPr lang="ru-RU" sz="22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306-ЭС20-17457 </a:t>
            </a:r>
            <a:r>
              <a:rPr lang="ru-RU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по делу  </a:t>
            </a:r>
            <a:r>
              <a:rPr lang="ru-RU" sz="22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А55-29657/2019</a:t>
            </a:r>
            <a:endParaRPr lang="ru-RU" sz="2200" u="sng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 пересмотре в кассационном порядке судебных актов     по делу о признании недействительным договора управления МКД.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Суд пришел к выводу о наличии оснований для признания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недействительным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заключенного ответчиками ДУ.</a:t>
            </a:r>
          </a:p>
          <a:p>
            <a:pPr>
              <a:spcAft>
                <a:spcPts val="12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ОСНОВАНИЯ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1)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Избранный способ управления МКД - ТСЖ,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исключает возможности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заключения договора управления с УО.</a:t>
            </a: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42915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2)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При принятии ТСЖ решения о заключении  ДУ с УО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отсутствовал необходимый кворум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в связи с чем данное решение является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ничтожным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и влечет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недействительность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спорного договора управления.</a:t>
            </a:r>
          </a:p>
          <a:p>
            <a:pPr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3)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Включение в  ДУ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условия о ежегодной индексации платы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за содержание и ремонт жилого помещения, на величину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 более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индекса потребительских цен за прошедший год, установленного Госкомстатом РФ, если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собственники утвердили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такой порядок,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является нарушением закона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поскольку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волеизъявление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собственников на этот счет является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реализацией права стороны по договору на изменение цены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п. 2 ст. 424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ГК РФ).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2071678"/>
            <a:ext cx="7972452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4)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Предусмотрев, что платежи собственников,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независимо </a:t>
            </a:r>
          </a:p>
          <a:p>
            <a:pPr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 назначения платежа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указанного собственником в платежном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документе, засчитываются  УО в счет погашения задолженности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за более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ранний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период, стороны договора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фактически</a:t>
            </a:r>
          </a:p>
          <a:p>
            <a:pPr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закрепили договором недопустимое нарушение воли </a:t>
            </a:r>
          </a:p>
          <a:p>
            <a:pPr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собственников 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ст. 209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ГК РФ).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857364"/>
            <a:ext cx="8115328" cy="4500594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Жилищное законодательство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предусматривает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случаев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досрочного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расторжения ДУ между УО и ТСЖ. 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ОСНОВАНИЯ ДЛЯ ДОСРОЧНОГО РАСТОРЖЕНИЯ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несвоевременное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исполнение обязанностей по договору со стороны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УО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неисполнение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обязанностей по договору со стороны УО;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несвоевременное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исполнение обязанностей по договору со стороны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ТСЖ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жалобы жителей на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невыполнение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своих обязанностей УО.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РАСТОРЖЕНИЕ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ДОГОВОРА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1928802"/>
            <a:ext cx="7972452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По общим правилам 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договор расторгается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: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досрочно по решению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суда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или по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соглашению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сторон           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ст. 405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ГК РФ);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по истечению срока действия. </a:t>
            </a:r>
          </a:p>
          <a:p>
            <a:pPr algn="ctr">
              <a:spcAft>
                <a:spcPts val="18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РАСТОРЖЕНИЕ  ДУ ДОЛЖНО ПРОИСХОДИТЬ В СООТВЕТСТВИИ С ЕГО УСЛОВИЯМИ И УСТАВОМ ТСЖ.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Порядок смены УО  необходимо отразить  в Уставе.</a:t>
            </a:r>
          </a:p>
          <a:p>
            <a:pPr>
              <a:buNone/>
            </a:pP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РАСТОРЖЕНИЕ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ДОГОВОРА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24388"/>
          </a:xfrm>
        </p:spPr>
        <p:txBody>
          <a:bodyPr/>
          <a:lstStyle/>
          <a:p>
            <a:pPr algn="ctr">
              <a:spcAft>
                <a:spcPts val="1800"/>
              </a:spcAft>
              <a:buNone/>
            </a:pP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НУЖНО УКАЗАТЬ </a:t>
            </a:r>
          </a:p>
          <a:p>
            <a:pPr algn="ctr">
              <a:spcAft>
                <a:spcPts val="1800"/>
              </a:spcAft>
              <a:buNone/>
            </a:pP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РАСТОРЖЕНИИ ДОГОВОРА </a:t>
            </a:r>
          </a:p>
          <a:p>
            <a:pPr algn="ctr">
              <a:spcAft>
                <a:spcPts val="1800"/>
              </a:spcAft>
              <a:buNone/>
            </a:pP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 ДУ?</a:t>
            </a:r>
          </a:p>
          <a:p>
            <a:pPr algn="ctr">
              <a:spcAft>
                <a:spcPts val="1800"/>
              </a:spcAft>
              <a:buNone/>
            </a:pP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714404"/>
            <a:ext cx="82296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Рисунок 4" descr="C:\Users\JJJ\Desktop\ВЕБИНАРЫ 12.04.2022\ДОГОВОР УПРАВЛЕНИЯ\КАРТИНКИ\ДУ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4357694"/>
            <a:ext cx="3214710" cy="1966459"/>
          </a:xfrm>
          <a:prstGeom prst="rect">
            <a:avLst/>
          </a:prstGeom>
          <a:noFill/>
          <a:ln w="76200">
            <a:solidFill>
              <a:srgbClr val="660033"/>
            </a:solidFill>
            <a:prstDash val="sysDot"/>
            <a:miter lim="800000"/>
            <a:headEnd/>
            <a:tailEnd/>
          </a:ln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714488"/>
            <a:ext cx="8043890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1) Включите в ДУ  порядок: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расторжения договора по 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окончании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срока действия;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досрочного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расторжения договора (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до окончания срока действия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пролонгации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договора. </a:t>
            </a:r>
          </a:p>
          <a:p>
            <a:pPr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2) Пропишите в ДУ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что подразумевается под: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несвоевременным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исполнением обязательств;</a:t>
            </a:r>
          </a:p>
          <a:p>
            <a:pPr>
              <a:buFontTx/>
              <a:buChar char="-"/>
            </a:pPr>
            <a:r>
              <a:rPr lang="ru-RU" sz="2000" u="sng" dirty="0">
                <a:latin typeface="Arial" pitchFamily="34" charset="0"/>
                <a:cs typeface="Arial" pitchFamily="34" charset="0"/>
              </a:rPr>
              <a:t>неисполнением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обязательств. 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Неисполнение обязательств подтверждается актом. 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отказе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представителя УО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от подписания акта он подписывается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представителем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 ТСЖ и 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тремя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собственниками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РАСТОРЖЕНИЕ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785926"/>
            <a:ext cx="8043890" cy="43100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Желательно рассмотреть несколько вариантов по выбору УО: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изучить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предлагаемые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ДУ;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пригласить на дом специалиста УО для оценки его технического состояния;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обсудить все возможные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риски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выбора каждой конкретной УО.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Запомните - минимальный размер предлагаемой платы за содержание не говорит о качестве управления! </a:t>
            </a:r>
          </a:p>
          <a:p>
            <a:pPr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забывайте 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уведомить УО о платежной дисциплине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жителей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дома.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152400"/>
            <a:ext cx="6329378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ВАЖНО!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5771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3) Пропишите порядок:</a:t>
            </a:r>
          </a:p>
          <a:p>
            <a:pPr>
              <a:buNone/>
            </a:pPr>
            <a:r>
              <a:rPr lang="ru-RU" sz="2000" b="1" i="1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пролонгации ДУ.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i="1" dirty="0">
                <a:latin typeface="Arial" pitchFamily="34" charset="0"/>
                <a:cs typeface="Arial" pitchFamily="34" charset="0"/>
              </a:rPr>
              <a:t>Например, если одна из сторон </a:t>
            </a:r>
            <a:r>
              <a:rPr lang="ru-RU" sz="2000" i="1" u="sng" dirty="0">
                <a:latin typeface="Arial" pitchFamily="34" charset="0"/>
                <a:cs typeface="Arial" pitchFamily="34" charset="0"/>
              </a:rPr>
              <a:t>не готова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пролонгировать ДУ, то стороны составляют </a:t>
            </a:r>
            <a:r>
              <a:rPr lang="ru-RU" sz="2000" i="1" u="sng" dirty="0">
                <a:latin typeface="Arial" pitchFamily="34" charset="0"/>
                <a:cs typeface="Arial" pitchFamily="34" charset="0"/>
              </a:rPr>
              <a:t>соглашение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о расторжении ДУ. 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000" i="1" dirty="0">
                <a:latin typeface="Arial" pitchFamily="34" charset="0"/>
                <a:cs typeface="Arial" pitchFamily="34" charset="0"/>
              </a:rPr>
              <a:t>Или указать, что  ТСЖ имеет право </a:t>
            </a:r>
            <a:r>
              <a:rPr lang="ru-RU" sz="2000" i="1" u="sng" dirty="0">
                <a:latin typeface="Arial" pitchFamily="34" charset="0"/>
                <a:cs typeface="Arial" pitchFamily="34" charset="0"/>
              </a:rPr>
              <a:t>не пролонгировать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договор, а выбрать другую УО для заключения договора управления или управлять домом </a:t>
            </a:r>
            <a:r>
              <a:rPr lang="ru-RU" sz="2000" i="1" u="sng" dirty="0">
                <a:latin typeface="Arial" pitchFamily="34" charset="0"/>
                <a:cs typeface="Arial" pitchFamily="34" charset="0"/>
              </a:rPr>
              <a:t>самостоятельно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в соответствии с Уставом;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порядок смены УО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</a:p>
          <a:p>
            <a:pPr algn="ctr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РАСТОРЖЕНИЕ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ДОГОВОРА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286280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4)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Можно указать, что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 прекращении действия лицензии УО или при её аннулировании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 ТСЖ остаётся ПРАВО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расторгнуть договор в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одностороннем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порядке. 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 этом надо:</a:t>
            </a:r>
          </a:p>
          <a:p>
            <a:pPr>
              <a:spcAft>
                <a:spcPts val="1200"/>
              </a:spcAft>
              <a:buNone/>
            </a:pPr>
            <a:r>
              <a:rPr lang="ru-RU" sz="2200" i="1" dirty="0">
                <a:latin typeface="Arial" pitchFamily="34" charset="0"/>
                <a:cs typeface="Arial" pitchFamily="34" charset="0"/>
              </a:rPr>
              <a:t>- прописать, как будут вестись </a:t>
            </a:r>
            <a:r>
              <a:rPr lang="ru-RU" sz="2200" i="1" u="sng" dirty="0">
                <a:latin typeface="Arial" pitchFamily="34" charset="0"/>
                <a:cs typeface="Arial" pitchFamily="34" charset="0"/>
              </a:rPr>
              <a:t>взаиморасчёты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между УО, ТСЖ, РСО и собственниками/пользователями помещений в МКД;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200" i="1" dirty="0">
                <a:latin typeface="Arial" pitchFamily="34" charset="0"/>
                <a:cs typeface="Arial" pitchFamily="34" charset="0"/>
              </a:rPr>
              <a:t>- указать </a:t>
            </a:r>
            <a:r>
              <a:rPr lang="ru-RU" sz="2200" i="1" u="sng" dirty="0">
                <a:latin typeface="Arial" pitchFamily="34" charset="0"/>
                <a:cs typeface="Arial" pitchFamily="34" charset="0"/>
              </a:rPr>
              <a:t>дату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, до наступления которой УО будет </a:t>
            </a:r>
            <a:r>
              <a:rPr lang="ru-RU" sz="2200" i="1" u="sng" dirty="0">
                <a:latin typeface="Arial" pitchFamily="34" charset="0"/>
                <a:cs typeface="Arial" pitchFamily="34" charset="0"/>
              </a:rPr>
              <a:t>исполнять 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свои обязанности </a:t>
            </a:r>
            <a:r>
              <a:rPr lang="ru-RU" sz="1900" i="1" dirty="0">
                <a:latin typeface="Arial" pitchFamily="34" charset="0"/>
                <a:cs typeface="Arial" pitchFamily="34" charset="0"/>
              </a:rPr>
              <a:t>(дата прекращения или аннулирования лицензии, дата возникновения обязательств у новой УО по управлению домом - </a:t>
            </a:r>
            <a:r>
              <a:rPr lang="ru-RU" sz="1900" i="1" u="sng" dirty="0">
                <a:latin typeface="Arial" pitchFamily="34" charset="0"/>
                <a:cs typeface="Arial" pitchFamily="34" charset="0"/>
              </a:rPr>
              <a:t>п.2 ч.3 ст.200</a:t>
            </a:r>
            <a:r>
              <a:rPr lang="ru-RU" sz="1900" i="1" dirty="0">
                <a:latin typeface="Arial" pitchFamily="34" charset="0"/>
                <a:cs typeface="Arial" pitchFamily="34" charset="0"/>
              </a:rPr>
              <a:t> ЖК РФ).</a:t>
            </a:r>
            <a:endParaRPr lang="ru-RU" sz="1900" dirty="0"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1200"/>
              </a:spcAft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РАСТОРЖЕНИЕ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ДОГОВОРА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1490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ТСЖ МОЖЕТ БЫТЬ ЛИКВИДИРОВАНО: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по решению общего </a:t>
            </a:r>
            <a:r>
              <a:rPr lang="ru-RU" sz="2400" u="sng" dirty="0">
                <a:latin typeface="Arial" pitchFamily="34" charset="0"/>
                <a:cs typeface="Arial" pitchFamily="34" charset="0"/>
              </a:rPr>
              <a:t>собрания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членов  ТСЖ 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100" i="1" dirty="0">
                <a:latin typeface="Arial" pitchFamily="34" charset="0"/>
                <a:cs typeface="Arial" pitchFamily="34" charset="0"/>
              </a:rPr>
              <a:t>не менее 2/3 голосов от общего числа голосов членов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 по решению </a:t>
            </a:r>
            <a:r>
              <a:rPr lang="ru-RU" sz="2400" u="sng" dirty="0">
                <a:latin typeface="Arial" pitchFamily="34" charset="0"/>
                <a:cs typeface="Arial" pitchFamily="34" charset="0"/>
              </a:rPr>
              <a:t>ОСС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если члены ТСЖ обладают менее 50% голосов от общего числа голосов собственников 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100" i="1" dirty="0">
                <a:latin typeface="Arial" pitchFamily="34" charset="0"/>
                <a:cs typeface="Arial" pitchFamily="34" charset="0"/>
              </a:rPr>
              <a:t>реестр членов ТСЖ сдается в ГЖИ ежегодно в 1 квартале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)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lnSpc>
                <a:spcPct val="120000"/>
              </a:lnSpc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по решению </a:t>
            </a:r>
            <a:r>
              <a:rPr lang="ru-RU" sz="2400" u="sng" dirty="0">
                <a:latin typeface="Arial" pitchFamily="34" charset="0"/>
                <a:cs typeface="Arial" pitchFamily="34" charset="0"/>
              </a:rPr>
              <a:t>суда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20000"/>
              </a:lnSpc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Обратиться в суд с иском о ликвидации ТСЖ могут только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орган  ГЖН или ОМСУ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если:</a:t>
            </a:r>
          </a:p>
          <a:p>
            <a:pPr>
              <a:lnSpc>
                <a:spcPct val="120000"/>
              </a:lnSpc>
              <a:buNone/>
            </a:pPr>
            <a:r>
              <a:rPr lang="ru-RU" sz="2400" i="1" dirty="0">
                <a:latin typeface="Arial" pitchFamily="34" charset="0"/>
                <a:cs typeface="Arial" pitchFamily="34" charset="0"/>
              </a:rPr>
              <a:t>- не исполнено предписание об устранении </a:t>
            </a:r>
            <a:r>
              <a:rPr lang="ru-RU" sz="2400" i="1" u="sng" dirty="0">
                <a:latin typeface="Arial" pitchFamily="34" charset="0"/>
                <a:cs typeface="Arial" pitchFamily="34" charset="0"/>
              </a:rPr>
              <a:t>несоответствия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Устава ТСЖ требованиям ЖК РФ;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2400" i="1" dirty="0">
                <a:latin typeface="Arial" pitchFamily="34" charset="0"/>
                <a:cs typeface="Arial" pitchFamily="34" charset="0"/>
              </a:rPr>
              <a:t>- выявлены </a:t>
            </a:r>
            <a:r>
              <a:rPr lang="ru-RU" sz="2400" i="1" u="sng" dirty="0">
                <a:latin typeface="Arial" pitchFamily="34" charset="0"/>
                <a:cs typeface="Arial" pitchFamily="34" charset="0"/>
              </a:rPr>
              <a:t>неустранимые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нарушения порядка создания ТСЖ.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ЛИКВИДАЦИЯ ТСЖ.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 С  ДУ?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С момента внесения записи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ЕГРЮЛ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 ликвидации  ТСЖ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прекращаются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все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договорные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обязательства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ст.419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ГК РФ).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Если УО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продолжает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управлять МКД, то сможет предъявить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задолженность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по оплате своей работы к ТСЖ в установленные ликвидационной комиссией сроки.</a:t>
            </a:r>
          </a:p>
          <a:p>
            <a:pPr algn="ctr"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ПОСЛЕ ЛИКВИДАЦИИ ТСЖ СОБСТВЕННИКИ ОБЯЗАНЫ</a:t>
            </a:r>
          </a:p>
          <a:p>
            <a:pPr algn="ctr"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ВЫБРАТЬ СПОСОБ УПРАВЛЕНИЯ ДОМОМ </a:t>
            </a:r>
          </a:p>
          <a:p>
            <a:pPr algn="ctr"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 РЕАЛИЗОВАТЬ ЕГО.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ЛИКВИДАЦИЯ ТСЖ.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 С  ДУ?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387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 ПЛАТИТЬ </a:t>
            </a:r>
          </a:p>
          <a:p>
            <a:pPr algn="ctr">
              <a:buNone/>
            </a:pPr>
            <a:r>
              <a:rPr lang="ru-RU" sz="44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 ЧУЖОЕ ИМУЩЕСТВО</a:t>
            </a:r>
          </a:p>
          <a:p>
            <a:pPr algn="ctr">
              <a:buNone/>
            </a:pPr>
            <a:endParaRPr lang="ru-RU" sz="48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5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928718"/>
            <a:ext cx="82296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6" name="Рисунок 5" descr="C:\Users\JJJ\Desktop\ВЕБИНАРЫ 12.04.2022\ДОГОВОР УПРАВЛЕНИЯ\КАРТИНКИ\РАЗГРАНИЧЕНИЕ\ГРАНИЦЫ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286124"/>
            <a:ext cx="4929222" cy="3000396"/>
          </a:xfrm>
          <a:prstGeom prst="rect">
            <a:avLst/>
          </a:prstGeom>
          <a:noFill/>
          <a:ln w="117475">
            <a:solidFill>
              <a:srgbClr val="660033"/>
            </a:solidFill>
            <a:prstDash val="sysDot"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2000240"/>
            <a:ext cx="8158162" cy="409576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ЗАДАЧА СОБСТВЕННИКОВ ПРИ ЗАКЛЮЧЕНИИ ДУ - НАЙТИ РАЗУМНЫЙ КОМПРОМИСС ПО ЦЕНЕ ДОГОВОРА: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ее размер должен позволять выполнять все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необходимые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работы;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устраивать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обе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стороны договора.</a:t>
            </a:r>
          </a:p>
          <a:p>
            <a:pPr algn="ctr">
              <a:spcAft>
                <a:spcPts val="18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ЭТОГО НАДО ИСКЛЮЧИТЬ ВСЕ ВОЗМОЖНЫЕ НЕЦЕЛЕВЫЕ ТРАТЫ.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347774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ПЛАТА</a:t>
            </a:r>
            <a:b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СОДЕРЖАНИЕ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524000"/>
            <a:ext cx="8043890" cy="4572000"/>
          </a:xfrm>
        </p:spPr>
        <p:txBody>
          <a:bodyPr/>
          <a:lstStyle/>
          <a:p>
            <a:pPr algn="ctr">
              <a:spcAft>
                <a:spcPts val="600"/>
              </a:spcAft>
              <a:buNone/>
            </a:pP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ГРАНИЦЫ БАЛАНСОВОЙ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ПРИНАДЛЕЖНОСТИ  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 ЭКСПЛУАТАЦИОННОЙ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ОТВЕТСТВЕННОСТИ  </a:t>
            </a:r>
          </a:p>
          <a:p>
            <a:pPr algn="ctr">
              <a:buNone/>
            </a:pP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МКД</a:t>
            </a:r>
          </a:p>
          <a:p>
            <a:pPr algn="ctr">
              <a:buNone/>
            </a:pP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3200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500090"/>
            <a:ext cx="82296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24388"/>
          </a:xfrm>
        </p:spPr>
        <p:txBody>
          <a:bodyPr/>
          <a:lstStyle/>
          <a:p>
            <a:pPr algn="ctr"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КОММУНАЛЬНЫЕ РЕСУРСЫ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algn="ctr"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используются для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предоставления КУ</a:t>
            </a:r>
          </a:p>
          <a:p>
            <a:pPr algn="ctr"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</a:t>
            </a:r>
          </a:p>
          <a:p>
            <a:pPr algn="ctr"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потребляются  при 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содержании  ОИ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в МКД.</a:t>
            </a:r>
          </a:p>
          <a:p>
            <a:pPr>
              <a:buFontTx/>
              <a:buChar char="-"/>
            </a:pP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ЦЕНТРАЛИЗОВАННЫЕ СЕТИ  ИНЖЕНЕРНО-ТЕХНИЧЕСКОГО ОБЕСПЕЧЕНИЯ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совокупность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трубопроводов, коммуникаций и  других сооружений, предназначенных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подачи КР к внутридомовым инженерным системам</a:t>
            </a:r>
            <a:r>
              <a:rPr lang="ru-RU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(отведения сточных вод из внутридомовых инженерных систем).</a:t>
            </a: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9058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ОБЩИЕ СВЕДЕНИЯ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ВНУТРИДОМОВЫЕ ИНЖЕНЕРНЫЕ СИСТЕМЫ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инженерные коммуникации (сети), механическое, электрическое, санитарно-техническое и иное оборудование,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являющиеся ОИ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 предназначенные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для подачи КР от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централизованных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сетей  инженерно-технического обеспечения до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внутриквартирного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 оборудования;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 для производства и предоставления  КУ по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отоплению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 и (или)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ГВС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(при отсутствии централизованных теплоснабжения и (или) горячего водоснабжения).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ВНУТРИКВАРТИРНОЕ ОБОРУДОВАНИЕ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- инженерные коммуникации, механическое, электрическое, санитарно-техническое и иное оборудование, находящиеся 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жилом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или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нежилом помещении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входящие в состав ОИ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   с использованием которых осуществляется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потребление КУ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9058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ОБЩИЕ СВЕДЕНИЯ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8634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Понятия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"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ГРАНИЦА БАЛАНСОВОЙ ПРИНАДЛЕЖНОСТИ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",  "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ГРАНИЦА ЭКСПЛУАТАЦИОННОЙ ОТВЕТСТВЕННОСТИ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"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"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ТОЧКА ПОСТАВКИ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"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 определены:</a:t>
            </a:r>
          </a:p>
          <a:p>
            <a:pPr>
              <a:buNone/>
            </a:pPr>
            <a:r>
              <a:rPr lang="ru-RU" sz="1900" dirty="0">
                <a:latin typeface="Arial" pitchFamily="34" charset="0"/>
                <a:cs typeface="Arial" pitchFamily="34" charset="0"/>
              </a:rPr>
              <a:t>1. Правилами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недискриминационного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доступа к услугам по передаче электрической энергии и оказания этих услуг, утвержденными </a:t>
            </a:r>
            <a:r>
              <a:rPr lang="ru-RU" sz="1900" i="1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остановлением Правительства РФ от 27.12.2004 </a:t>
            </a:r>
            <a:r>
              <a:rPr lang="ru-RU" sz="1900" u="sng" dirty="0">
                <a:latin typeface="Arial" pitchFamily="34" charset="0"/>
                <a:cs typeface="Arial" pitchFamily="34" charset="0"/>
              </a:rPr>
              <a:t>№ 861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(ред. от 14.03.2022). </a:t>
            </a:r>
          </a:p>
          <a:p>
            <a:pPr>
              <a:buNone/>
            </a:pPr>
            <a:r>
              <a:rPr lang="ru-RU" sz="1900" dirty="0">
                <a:latin typeface="Arial" pitchFamily="34" charset="0"/>
                <a:cs typeface="Arial" pitchFamily="34" charset="0"/>
              </a:rPr>
              <a:t>2. Правилами холодного водоснабжения и водоотведения</a:t>
            </a:r>
            <a:r>
              <a:rPr lang="ru-RU" sz="19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утвержденными постановлением Правительства РФ от 29.07.2013       </a:t>
            </a:r>
            <a:r>
              <a:rPr lang="ru-RU" sz="1900" u="sng" dirty="0">
                <a:latin typeface="Arial" pitchFamily="34" charset="0"/>
                <a:cs typeface="Arial" pitchFamily="34" charset="0"/>
              </a:rPr>
              <a:t>№ 644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 (ред. от 30.11.2021)</a:t>
            </a:r>
            <a:r>
              <a:rPr lang="ru-RU" sz="1900" b="1" dirty="0">
                <a:latin typeface="Arial" pitchFamily="34" charset="0"/>
                <a:cs typeface="Arial" pitchFamily="34" charset="0"/>
              </a:rPr>
              <a:t>.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1900" dirty="0">
                <a:latin typeface="Arial" pitchFamily="34" charset="0"/>
                <a:cs typeface="Arial" pitchFamily="34" charset="0"/>
              </a:rPr>
              <a:t>3. Правилами организации теплоснабжения, утвержденными</a:t>
            </a:r>
            <a:r>
              <a:rPr lang="ru-RU" sz="19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постановлением  Правительства РФ от 08.08.2012 </a:t>
            </a:r>
            <a:r>
              <a:rPr lang="ru-RU" sz="1900" u="sng" dirty="0">
                <a:latin typeface="Arial" pitchFamily="34" charset="0"/>
                <a:cs typeface="Arial" pitchFamily="34" charset="0"/>
              </a:rPr>
              <a:t>№ 808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(ред. от 25.11.2021). </a:t>
            </a:r>
            <a:endParaRPr lang="ru-RU" sz="19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900" dirty="0">
                <a:latin typeface="Arial" pitchFamily="34" charset="0"/>
                <a:cs typeface="Arial" pitchFamily="34" charset="0"/>
              </a:rPr>
              <a:t>4.  Правилами горячего водоснабжения, утвержденными постановлением</a:t>
            </a:r>
            <a:r>
              <a:rPr lang="ru-RU" sz="19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Правительства РФ от 29.07.2013 </a:t>
            </a:r>
            <a:r>
              <a:rPr lang="ru-RU" sz="1900" u="sng" dirty="0">
                <a:latin typeface="Arial" pitchFamily="34" charset="0"/>
                <a:cs typeface="Arial" pitchFamily="34" charset="0"/>
              </a:rPr>
              <a:t>№ 642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(ред. от 30.11.2021). </a:t>
            </a: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9058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ОБЩИЕ СВЕДЕНИЯ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00100" y="2000240"/>
            <a:ext cx="7729534" cy="407193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Провести информационное собрание 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с жителями дома для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обсуждения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различных вариантов.</a:t>
            </a:r>
          </a:p>
          <a:p>
            <a:pPr>
              <a:spcAft>
                <a:spcPts val="1800"/>
              </a:spcAft>
              <a:buNone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Приглашайте всех  собственников и нанимателей!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Подготовить и провести ОСС  о нежелании пролонгировать  ДУ</a:t>
            </a:r>
            <a:r>
              <a:rPr lang="ru-RU" sz="22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не менее, чем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за два месяца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  до даты его окончания.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Уведомить собственников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о принятых на ОСС  решениях.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214290"/>
            <a:ext cx="6329378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АЛГОРИТМ</a:t>
            </a:r>
            <a:b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действий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10074"/>
          </a:xfrm>
        </p:spPr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ГРАНИЦА БАЛАНСОВОЙ ПРИНАДЛЕЖНОСТИ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 –  линия раздела объектов и сетей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ресурсоснабжения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 праву собственности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РСО и собственники в МКД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).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ГРАНИЦА ЭКСПЛУАТАЦИОННОЙ ОТВЕТСТВЕННОСТИ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 – линия раздела, которая определяет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ответственность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сторон договора за 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эксплуатацию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объектов и сетей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ресурсоснабжения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(РСО и УО, УО и собственники). </a:t>
            </a:r>
          </a:p>
          <a:p>
            <a:pPr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ТОЧКА ПОСТАВКИ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 – место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исполнения обязательств РСО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расположенное на границе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балансовой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принадлежности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9058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ОБЩИЕ СВЕДЕНИЯ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38636"/>
          </a:xfrm>
        </p:spPr>
        <p:txBody>
          <a:bodyPr/>
          <a:lstStyle/>
          <a:p>
            <a:pPr>
              <a:spcAft>
                <a:spcPts val="30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ГРАНИЦЫ ЭКСПЛУАТАЦИОННОЙ ОТВЕТСТВЕННОСТИ МОГУТ БЫТЬ КАК ВНЕШНИМИ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(наружные сети и магистрали)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ТАК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 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ВНУТРЕННИМИ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(внутридомовые сети).</a:t>
            </a:r>
          </a:p>
          <a:p>
            <a:pPr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ВНЕШНИЕ ГРАНИЦЫ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определяют, 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какие участки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инженерных сетей и оборудования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какая организация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будет обслуживать, а также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до каких границ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РСО будет отвечать за качество подаваемого коммунального ресурса, т.е. разделяют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сферы ответственности РСО   и УО.</a:t>
            </a: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ВНЕШНИЕ  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ГРАНИЦЫ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57224" y="1928802"/>
            <a:ext cx="7829576" cy="416719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Внешней границей сетей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электро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-, тепло-, водоснабжения и водоотведения, информационно-телекоммуникационных сетей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i="1" dirty="0" err="1">
                <a:latin typeface="Arial" pitchFamily="34" charset="0"/>
                <a:cs typeface="Arial" pitchFamily="34" charset="0"/>
              </a:rPr>
              <a:t>сетей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 проводного радиовещания, кабельного телевидения, оптоволоконной сети, линий телефонной связи и других подобных  сетей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),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входящих  в состав ОИ, является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внешняя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граница стены МКД.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Граница эксплуатационной ответственности при наличии  ОДПУ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- место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соединения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прибора учета с соответствующей инженерной сетью, входящей в МКД  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п.8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Правил № 491).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ВНЕШНИЕ  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ГРАНИЦЫ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928802"/>
            <a:ext cx="8286808" cy="442915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ГРАНИЦА ЭКСПЛУАТАЦИОННОЙ ОТВЕТСТВЕННОСТИ ПРОХОДИТ ПО ГРАНИЦЕ БАЛАНСОВОЙ ПРИНАДЛЕЖНОСТИ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если: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иная граница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не согласована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УО и РСО в соответствующем акте разграничения;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иное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не установлено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соглашением собственников помещений с  УО или РСО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(решением ОСС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None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84770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ДЛЯ СВЕДЕНИЯ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42910" y="1857364"/>
            <a:ext cx="8043890" cy="435771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Внешней границей сетей газоснабжения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входящих в состав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ОИ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является место соединения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первого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запорного устройства с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внешней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газораспределительной сетью.</a:t>
            </a:r>
          </a:p>
          <a:p>
            <a:pPr>
              <a:buNone/>
            </a:pP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Границу ответственности закрепляют в договоре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ресурсоснабжения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err="1">
                <a:latin typeface="Arial" pitchFamily="34" charset="0"/>
                <a:cs typeface="Arial" pitchFamily="34" charset="0"/>
              </a:rPr>
              <a:t>подп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.«а» п. 18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 Правил, обязательных при заключении договоров снабжения коммунальными ресурсами, утвержденных постановление Правительства РФ от 14.02.2012 № 124):</a:t>
            </a:r>
          </a:p>
          <a:p>
            <a:pPr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актом разграничения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балансовой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принадлежности сети;</a:t>
            </a:r>
          </a:p>
          <a:p>
            <a:pPr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актом 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эксплуатационной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ответственности.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ВНЕШНИЕ  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ГРАНИЦЫ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85786" y="1643050"/>
            <a:ext cx="7901014" cy="492922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18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1) Условие о границе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эксплуатационной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ответственности - 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существенное условие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договора энергоснабжения, которое  реализуется подписанием сторонами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акта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разграничения эксплуатационной ответственности.</a:t>
            </a:r>
          </a:p>
          <a:p>
            <a:pPr>
              <a:lnSpc>
                <a:spcPct val="110000"/>
              </a:lnSpc>
              <a:spcAft>
                <a:spcPts val="18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2)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 отсутствии акта разграничения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эксплуатационной ответственности сторон эта граница устанавливается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 балансовой принадлежности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т.е. по признаку собственности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(Постановлении Президиума ВАС РФ от 07.09.2010 </a:t>
            </a:r>
            <a:r>
              <a:rPr lang="ru-RU" sz="1900" u="sng" dirty="0">
                <a:latin typeface="Arial" pitchFamily="34" charset="0"/>
                <a:cs typeface="Arial" pitchFamily="34" charset="0"/>
              </a:rPr>
              <a:t>№ 3409/10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lnSpc>
                <a:spcPct val="110000"/>
              </a:lnSpc>
              <a:spcAft>
                <a:spcPts val="18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3)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Точки поставки коммунальных ресурсов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900" i="1" dirty="0">
                <a:latin typeface="Arial" pitchFamily="34" charset="0"/>
                <a:cs typeface="Arial" pitchFamily="34" charset="0"/>
              </a:rPr>
              <a:t>независимо от наличия или отсутствия ОПУ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должны находиться на границе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балансовой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принадлежности, которая проходит по границе  ОИ в МКД.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9058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СВЕДЕНИЯ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1714488"/>
            <a:ext cx="8072494" cy="438151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4)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Условия заключенного договора поставки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 подписанных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актов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разграничения,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противоречащие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обязательным для  договора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ресурсоснабжения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правилам,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ничтожны при отсутствии решения собственников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помещений в МКД об установлении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иных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границ ОИ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(Определение СК по экономическим спорам ВС РФ от 21.12.2015 по делу 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№ 305-ЭС15-11564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А41-22117/2014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). 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5) Арбитражные суды принимают решения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 возложении на РСО бремени содержания и обслуживания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инженерных сетей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 пределами ОИ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а также обязанности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оплачивать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потери на таких сетях.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06202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СВЕДЕНИЯ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42910" y="1785926"/>
            <a:ext cx="8043890" cy="431007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 ЗАКЛЮЧЕНИЯ ДОГОВОРА ПОСТАВКИ КР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для решения проблем, связанных с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содержанием</a:t>
            </a:r>
            <a:r>
              <a:rPr lang="ru-RU" dirty="0">
                <a:latin typeface="Arial" pitchFamily="34" charset="0"/>
                <a:cs typeface="Arial" pitchFamily="34" charset="0"/>
              </a:rPr>
              <a:t> инженерных сетей, необходимо определить: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1. имеется ли у них </a:t>
            </a:r>
            <a:r>
              <a:rPr lang="ru-RU" sz="2400" u="sng" dirty="0">
                <a:latin typeface="Arial" pitchFamily="34" charset="0"/>
                <a:cs typeface="Arial" pitchFamily="34" charset="0"/>
              </a:rPr>
              <a:t>собственник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2. границы </a:t>
            </a:r>
            <a:r>
              <a:rPr lang="ru-RU" sz="2400" u="sng" dirty="0">
                <a:latin typeface="Arial" pitchFamily="34" charset="0"/>
                <a:cs typeface="Arial" pitchFamily="34" charset="0"/>
              </a:rPr>
              <a:t>балансовой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принадлежности (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собственности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)  сети;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3. граница </a:t>
            </a:r>
            <a:r>
              <a:rPr lang="ru-RU" sz="2400" u="sng" dirty="0">
                <a:latin typeface="Arial" pitchFamily="34" charset="0"/>
                <a:cs typeface="Arial" pitchFamily="34" charset="0"/>
              </a:rPr>
              <a:t>эксплуатационной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ответственности;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4. </a:t>
            </a:r>
            <a:r>
              <a:rPr lang="ru-RU" sz="2400" u="sng" dirty="0">
                <a:latin typeface="Arial" pitchFamily="34" charset="0"/>
                <a:cs typeface="Arial" pitchFamily="34" charset="0"/>
              </a:rPr>
              <a:t>кто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sz="2400" u="sng" dirty="0">
                <a:latin typeface="Arial" pitchFamily="34" charset="0"/>
                <a:cs typeface="Arial" pitchFamily="34" charset="0"/>
              </a:rPr>
              <a:t>за какие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средства содержит данные сети;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5. где находится </a:t>
            </a:r>
            <a:r>
              <a:rPr lang="ru-RU" sz="2400" u="sng" dirty="0">
                <a:latin typeface="Arial" pitchFamily="34" charset="0"/>
                <a:cs typeface="Arial" pitchFamily="34" charset="0"/>
              </a:rPr>
              <a:t>точка поставки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коммунальных ресурсов?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ВНЕШНИЕ  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ГРАНИЦЫ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928662" y="1714488"/>
            <a:ext cx="7758138" cy="450059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Ранее закон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не определял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правового положения бесхозяйных вещей -  вещь предполагалась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государственной собственностью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если ее иная принадлежность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не доказана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Вещь признается 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бесхозяйной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если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ст. 225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ГК РФ ):</a:t>
            </a:r>
          </a:p>
          <a:p>
            <a:pPr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собственник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неизвестен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1900" i="1" dirty="0">
                <a:latin typeface="Arial" pitchFamily="34" charset="0"/>
                <a:cs typeface="Arial" pitchFamily="34" charset="0"/>
              </a:rPr>
              <a:t>например,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i="1" dirty="0">
                <a:latin typeface="Arial" pitchFamily="34" charset="0"/>
                <a:cs typeface="Arial" pitchFamily="34" charset="0"/>
              </a:rPr>
              <a:t>старые сети, документы потеряны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собственник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отсутствует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- собственник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отказался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от права собственности на эту вещь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900" i="1" dirty="0">
                <a:latin typeface="Arial" pitchFamily="34" charset="0"/>
                <a:cs typeface="Arial" pitchFamily="34" charset="0"/>
              </a:rPr>
              <a:t>застройщики после сдачи МКД в эксплуатацию отказываются от участка сети до стены дома). </a:t>
            </a:r>
            <a:endParaRPr lang="ru-RU" sz="19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БЕСХОЗЯЙНЫЕ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СЕТИ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95760"/>
          </a:xfrm>
        </p:spPr>
        <p:txBody>
          <a:bodyPr>
            <a:noAutofit/>
          </a:bodyPr>
          <a:lstStyle/>
          <a:p>
            <a:pPr>
              <a:spcAft>
                <a:spcPts val="2400"/>
              </a:spcAft>
              <a:buNone/>
            </a:pP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Бесхозяйные сети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ЖКХ 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- 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внешние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сети инженерно-технического обеспечения, которые используются для поставки в  МКД коммунального ресурса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холодной, горячей воды, тепла, электроэнергии и отведения сточных вод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None/>
            </a:pP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Порядок принятия на учет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бесхозяйных недвижимых вещей утвержден приказом Минэкономразвития России   от 10.12.2015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№ 931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БЕСХОЗЯЙНЫЕ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СЕТИ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1538" y="1714488"/>
            <a:ext cx="7615262" cy="4572032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1) 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выборе способа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управления МКД,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если он не выбран или назрела необходимость его сменить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2)   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расторжении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договора управления с УО,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от которой собственники  хотят уйти. 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3) Выбор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уполномоченного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собственника на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расторжение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договора управления.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4) Выбор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новой УО.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5) Утверждение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условий ДУ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 с новой УО.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6) Установление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размера платы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за жилое помещение по  ДУ           с  вновь выбранной УО.</a:t>
            </a:r>
          </a:p>
          <a:p>
            <a:pPr>
              <a:spcAft>
                <a:spcPts val="1200"/>
              </a:spcAft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152400"/>
            <a:ext cx="6329378" cy="14192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ПОВЕСТКА ДНЯ </a:t>
            </a:r>
            <a:b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по смене УО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endParaRPr lang="ru-RU" sz="1800" b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928662" y="1857364"/>
            <a:ext cx="7758138" cy="423863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По прошествии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одного года со дня постановки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бесхозяйной недвижимой вещи на учет, а в случае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постановки на учет </a:t>
            </a:r>
            <a:r>
              <a:rPr lang="ru-RU" sz="2200" u="sng" dirty="0">
                <a:latin typeface="Arial" pitchFamily="34" charset="0"/>
                <a:cs typeface="Arial" pitchFamily="34" charset="0"/>
              </a:rPr>
              <a:t>линейного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объекта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истечении </a:t>
            </a:r>
          </a:p>
          <a:p>
            <a:pPr>
              <a:spcAft>
                <a:spcPts val="600"/>
              </a:spcAft>
              <a:buNone/>
            </a:pP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трех месяцев,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ОМСУ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имеет право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обратиться в суд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с требованием о признании права муниципальной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собственности на эту вещь/ линейный объект </a:t>
            </a:r>
          </a:p>
          <a:p>
            <a:pPr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ч.3 ст. 225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ГК РФ,  Апелляционное определение ВС РФ от 18.06.2020</a:t>
            </a:r>
          </a:p>
          <a:p>
            <a:pPr>
              <a:buNone/>
            </a:pPr>
            <a:r>
              <a:rPr lang="ru-RU" sz="1800" u="sng" dirty="0">
                <a:latin typeface="Arial" pitchFamily="34" charset="0"/>
                <a:cs typeface="Arial" pitchFamily="34" charset="0"/>
              </a:rPr>
              <a:t>№ АПЛ20-114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).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БЕСХОЗЯЙНЫЕ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СЕТИ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/>
          <a:lstStyle/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Суд, признав, что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недвижимая вещь не имеет собственника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или собственник недвижимой вещи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неизвестен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и она поставлена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на учет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принимает решение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 признании права муниципальной собственности.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200" b="1" dirty="0"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6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ЕСЛИ  ОМСУ СВОЕВРЕМЕННО НЕ ПОСТАВИТ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ИМУЩЕСТВО НА УЧЕТ В КАЧЕСТВЕ БЕСХОЗЯЙНОГО, 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ЭТУ ОБЯЗАННОСТЬ НА НЕГО МОГУТ ВОЗЛОЖИТЬ</a:t>
            </a:r>
          </a:p>
          <a:p>
            <a:pPr algn="ctr"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ПРИНУДИТЕЛЬНО.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БЕСХОЗЯЙНЫЕ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СЕТИ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64347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1. Кассационное определение Пятого кассационного суда общей юрисдикции от 18.08.2021 </a:t>
            </a:r>
            <a:r>
              <a:rPr lang="ru-RU" sz="22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88А-6126/2021</a:t>
            </a:r>
            <a:endParaRPr lang="ru-RU" sz="22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ТРЕБОВАНИЯ.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Об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обязании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принять меры по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регистрации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бесхозяйных объектов.</a:t>
            </a:r>
          </a:p>
          <a:p>
            <a:pPr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ОБСТОЯТЕЛЬСТВА.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Бесхозный объект - ЦТП, обеспечивающий теплоснабжением близлежащие дома и строения,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был учтен в ЕГРН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что указывает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наличие бездействия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несмотря на имеющуюся у ОМСУ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обязанность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организации в границах поселения тепло-  и горячего водоснабжения населения, которые относятся к вопросам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местного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значения муниципального, городского округа.</a:t>
            </a: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85786" y="1928802"/>
            <a:ext cx="7901014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РЕШЕНИЕ.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Удовлетворено.</a:t>
            </a:r>
          </a:p>
          <a:p>
            <a:pPr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ОСНОВАНИЯ.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Непринятие мер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по установлению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владельца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и надлежащему</a:t>
            </a:r>
          </a:p>
          <a:p>
            <a:pPr>
              <a:buNone/>
            </a:pPr>
            <a:r>
              <a:rPr lang="ru-RU" sz="2000" u="sng" dirty="0">
                <a:latin typeface="Arial" pitchFamily="34" charset="0"/>
                <a:cs typeface="Arial" pitchFamily="34" charset="0"/>
              </a:rPr>
              <a:t>оформлению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права собственности на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бесхозяйный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объект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системы теплоснабжения может создать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угрозу </a:t>
            </a:r>
          </a:p>
          <a:p>
            <a:pPr>
              <a:buNone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бесперебойному снабжению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населения коммунальными ресурсами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нарушить права граждан.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28628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2. Постановление Пятого арбитражного апелляционного суда  от  05.04.2021  </a:t>
            </a:r>
            <a:r>
              <a:rPr lang="ru-RU" sz="22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05АП-1339/2021</a:t>
            </a:r>
            <a:r>
              <a:rPr lang="ru-RU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по  делу                </a:t>
            </a:r>
            <a:r>
              <a:rPr lang="ru-RU" sz="22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А24-2837/2020</a:t>
            </a:r>
            <a:r>
              <a:rPr lang="ru-RU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2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ТРЕБОВАНИЕ. 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Управление ПФР РФ в г. Петропавловске-Камчатском   просит обязать Управление экономического развития и имущественных отношений администрации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признать бесхозяйными и принять в муниципальную собственность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объекты недвижимого имущества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водопроводную сеть и сеть канализации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2000240"/>
            <a:ext cx="8043890" cy="435771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Суд апелляционной инстанции считает, что оспариваемое решение Управления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об отказе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 обращении в муниципальную собственность спорных инженерных коммуникаций было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принято при наличии к тому правовых оснований и не привело к нарушению прав и законных интересов заявителей.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ОСНОВАНИЯ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1) Для принятия вещи в муниципальную собственность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как бесхозяйной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необходимым условием является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установление факта отсутствия собственника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как такового или отказ собственника от своего права.</a:t>
            </a: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143404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2) Данные объекты по своему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функциональному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фактическому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назначению и расположению являются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неотъемлемой частью административного здания и предназначены для его обслуживания.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3) Вопросы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 эксплуатационной ответственности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абонента и организации водопроводно-канализационного хозяйства определяются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условиями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заключаемого между ними договора. </a:t>
            </a: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2148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Сторонами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согласованы  акт и схема разграничения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балансовой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принадлежности водопроводных, канализационных сетей и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эксплуатационной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ответственности сторон. </a:t>
            </a:r>
          </a:p>
          <a:p>
            <a:pPr>
              <a:spcAft>
                <a:spcPts val="24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В соответствии с указанным актом абонент (учреждение)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несет ответственность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за спорные сети и объекты.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3) У Управления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отсутствовали правовые основания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считать спорные участки сетей водоснабжения и водоотведения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бесхозяйными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14348" y="1928802"/>
            <a:ext cx="7972452" cy="4357718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ОМСУ для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каждой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централизованной системы ХВС и (или) водоотведения определяют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гарантирующую организацию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   и устанавливают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зоны ее деятельности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ч. 1 ст. 12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Закона от 07.12.2011 № 416-ФЗ "О водоснабжении и водоотведении").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Эксплуатация бесхозяйных объектов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централизованных систем ГВС, ХВС и (или) водоотведения, в том числе водопроводных и канализационных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сетей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осуществляется гарантирующей организацией либо РСО, сети которой присоединены к данным объектам,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 дня подписания  ОМСУ передаточного акта до признания на  них права собственности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ч.5 ст.8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Закона № 416-ФЗ).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1334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БЕСХОЗЯЙНЫЕ СЕТИ</a:t>
            </a:r>
            <a:br>
              <a:rPr lang="ru-RU" sz="32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ХВС,  ГВС,  ВОДООТВЕДЕНИЯ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85786" y="2000240"/>
            <a:ext cx="7901014" cy="4214842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РАСХОДЫ НА </a:t>
            </a:r>
            <a:r>
              <a:rPr lang="ru-RU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ЭКСПЛУАТАЦИЮ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БЕСХОЗЯЙНЫХ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ОБЪЕКТОВ УЧИТЫВАЮТСЯ 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 УСТАНОВЛЕНИИ </a:t>
            </a:r>
            <a:r>
              <a:rPr lang="ru-RU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ТАРИФОВ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</a:p>
          <a:p>
            <a:pPr algn="ctr">
              <a:spcAft>
                <a:spcPts val="4200"/>
              </a:spcAft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ч.6 ст.8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Закона № 416-ФЗ).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ЦЕНТРАЛИЗОВАННЫХ </a:t>
            </a:r>
            <a:r>
              <a:rPr lang="ru-RU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ЛИВНЕВЫХ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СИСТЕМ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ВОДООТВЕДЕНИЯ ГАРАНТИРУЮЩАЯ ОРГАНИЗАЦИЯ 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ОПРЕДЕЛЯЕТСЯ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048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БЕСХОЗЯЙНЫЕ СЕТИ</a:t>
            </a:r>
            <a:br>
              <a:rPr lang="ru-RU" sz="32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ХВС,  ГВС,  ВОДООТВЕДЕНИЯ</a:t>
            </a:r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8991</TotalTime>
  <Words>10626</Words>
  <Application>Microsoft Office PowerPoint</Application>
  <PresentationFormat>Экран (4:3)</PresentationFormat>
  <Paragraphs>1033</Paragraphs>
  <Slides>165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165</vt:i4>
      </vt:variant>
    </vt:vector>
  </HeadingPairs>
  <TitlesOfParts>
    <vt:vector size="172" baseType="lpstr">
      <vt:lpstr>Arial</vt:lpstr>
      <vt:lpstr>Calibri</vt:lpstr>
      <vt:lpstr>Constantia</vt:lpstr>
      <vt:lpstr>Times New Roman</vt:lpstr>
      <vt:lpstr>Verdana</vt:lpstr>
      <vt:lpstr>Wingdings 2</vt:lpstr>
      <vt:lpstr>Бумажная</vt:lpstr>
      <vt:lpstr>  УПРАВЛЯЮЩАЯ КОМПАНИЯ.  ПОЛЕЗНЫЕ ЗНАНИЯ.</vt:lpstr>
      <vt:lpstr>Презентация PowerPoint</vt:lpstr>
      <vt:lpstr>I. ОТКАЗ от пролонгации ДУ</vt:lpstr>
      <vt:lpstr>АЛГОРИТМ действий</vt:lpstr>
      <vt:lpstr>АЛГОРИТМ действий</vt:lpstr>
      <vt:lpstr>АЛГОРИТМ действий</vt:lpstr>
      <vt:lpstr>ВАЖНО!</vt:lpstr>
      <vt:lpstr>АЛГОРИТМ действий</vt:lpstr>
      <vt:lpstr>ПОВЕСТКА ДНЯ  по смене УО  </vt:lpstr>
      <vt:lpstr>ПОВЕСТКА ДНЯ  по  созданию  ТСЖ  </vt:lpstr>
      <vt:lpstr>ПОВЕСТКА ДНЯ  по  созданию  ТСЖ  </vt:lpstr>
      <vt:lpstr>ВНИМАНИЕ!</vt:lpstr>
      <vt:lpstr>ДЛЯ СВЕДЕНИЯ</vt:lpstr>
      <vt:lpstr>ДЛЯ СВЕДЕНИЯ</vt:lpstr>
      <vt:lpstr>ДЛЯ СВЕДЕНИЯ</vt:lpstr>
      <vt:lpstr>ИЗМЕНЕНИЯ ЗАКОНОДАТЕЛЬСТВА</vt:lpstr>
      <vt:lpstr>ИЗМЕНЕНИЯ ЗАКОНОДАТЕЛЬСТВА</vt:lpstr>
      <vt:lpstr>ИЗМЕНЕНИЕ ЗАКОНОДАТЕЛЬСТВА</vt:lpstr>
      <vt:lpstr>АЛГОРИТМ действий</vt:lpstr>
      <vt:lpstr>АЛГОРИТМ действий</vt:lpstr>
      <vt:lpstr>    ОТВЕТСТВЕННОСТЬ </vt:lpstr>
      <vt:lpstr>    ОТВЕТСТВЕННОСТЬ</vt:lpstr>
      <vt:lpstr>II. ОДНОСТОРОННИЙ отказ от ДУ</vt:lpstr>
      <vt:lpstr>II. ОДНОСТОРОННИЙ отказ от ДУ</vt:lpstr>
      <vt:lpstr>II. ОДНОСТОРОННИЙ отказ от ДУ</vt:lpstr>
      <vt:lpstr>АЛГОРИТМ действий</vt:lpstr>
      <vt:lpstr>АЛГОРИТМ действий</vt:lpstr>
      <vt:lpstr>АЛГОРИТМ действий</vt:lpstr>
      <vt:lpstr>АЛГОРИТМ действий</vt:lpstr>
      <vt:lpstr>АЛГОРИТМ действий</vt:lpstr>
      <vt:lpstr>Презентация PowerPoint</vt:lpstr>
      <vt:lpstr>АЛГОРИТМ действий</vt:lpstr>
      <vt:lpstr>АЛГОРИТМ действий</vt:lpstr>
      <vt:lpstr>ДЛЯ СВЕДЕНИЯ</vt:lpstr>
      <vt:lpstr>ДЛЯ СВЕДЕНИЯ</vt:lpstr>
      <vt:lpstr>ВОЗВРАТ средств  собственников</vt:lpstr>
      <vt:lpstr>ВОЗВРАТ средств  собственников</vt:lpstr>
      <vt:lpstr>ВАЖНО!</vt:lpstr>
      <vt:lpstr>ВАЖНО!</vt:lpstr>
      <vt:lpstr>СУДЕБНАЯ  ПРАКТИКА</vt:lpstr>
      <vt:lpstr>СУДЕБНАЯ  ПРАКТИКА</vt:lpstr>
      <vt:lpstr>СУДЕБНАЯ  ПРАКТИКА</vt:lpstr>
      <vt:lpstr>СУДЕБНАЯ  ПРАКТИКА</vt:lpstr>
      <vt:lpstr>СУДЕБНАЯ  ПРАКТИКА</vt:lpstr>
      <vt:lpstr>СУДЕБНАЯ  ПРАКТИКА</vt:lpstr>
      <vt:lpstr>СУДЕБНАЯ  ПРАКТИКА</vt:lpstr>
      <vt:lpstr>Презентация PowerPoint</vt:lpstr>
      <vt:lpstr>ОБЩИЕ СВЕДЕНИЯ</vt:lpstr>
      <vt:lpstr>ОБЩИЕ СВЕДЕНИЯ</vt:lpstr>
      <vt:lpstr>ОБЩИЕ СВЕДЕНИЯ</vt:lpstr>
      <vt:lpstr>ОБЩИЕ СВЕДЕНИЯ</vt:lpstr>
      <vt:lpstr>ОБЩИЕ СВЕДЕНИЯ</vt:lpstr>
      <vt:lpstr>ДЛЯ СВЕДЕНИЯ</vt:lpstr>
      <vt:lpstr>ЗАКЛЮЧЕНИЕ  ДОГОВОРА</vt:lpstr>
      <vt:lpstr>ЗАКЛЮЧЕНИЕ  ДОГОВОРА</vt:lpstr>
      <vt:lpstr>ЗАКЛЮЧЕНИЕ  ДОГОВОРА</vt:lpstr>
      <vt:lpstr>ЗАКЛЮЧЕНИЕ  ДОГОВОРА</vt:lpstr>
      <vt:lpstr>ЗАПОМНИТЕ!</vt:lpstr>
      <vt:lpstr>ЗАПОМНИТЕ!</vt:lpstr>
      <vt:lpstr>ЗАКЛЮЧЕНИЕ  ДОГОВОРА</vt:lpstr>
      <vt:lpstr>ВАЖНО!</vt:lpstr>
      <vt:lpstr>СУДЕБНАЯ  ПРАКТИКА</vt:lpstr>
      <vt:lpstr>СУДЕБНАЯ  ПРАКТИКА</vt:lpstr>
      <vt:lpstr>СУДЕБНАЯ  ПРАКТИКА</vt:lpstr>
      <vt:lpstr>СУДЕБНАЯ  ПРАКТИКА</vt:lpstr>
      <vt:lpstr>РАСТОРЖЕНИЕ  ДОГОВОРА</vt:lpstr>
      <vt:lpstr>РАСТОРЖЕНИЕ  ДОГОВОРА</vt:lpstr>
      <vt:lpstr>Презентация PowerPoint</vt:lpstr>
      <vt:lpstr>РАСТОРЖЕНИЕ  ДОГОВОРА</vt:lpstr>
      <vt:lpstr>РАСТОРЖЕНИЕ  ДОГОВОРА</vt:lpstr>
      <vt:lpstr>РАСТОРЖЕНИЕ  ДОГОВОРА</vt:lpstr>
      <vt:lpstr>ЛИКВИДАЦИЯ ТСЖ. ЧТО  С  ДУ?</vt:lpstr>
      <vt:lpstr>ЛИКВИДАЦИЯ ТСЖ. ЧТО  С  ДУ?</vt:lpstr>
      <vt:lpstr>Презентация PowerPoint</vt:lpstr>
      <vt:lpstr> ПЛАТА ЗА СОДЕРЖАНИЕ</vt:lpstr>
      <vt:lpstr>Презентация PowerPoint</vt:lpstr>
      <vt:lpstr>ОБЩИЕ СВЕДЕНИЯ</vt:lpstr>
      <vt:lpstr>ОБЩИЕ СВЕДЕНИЯ</vt:lpstr>
      <vt:lpstr>ОБЩИЕ СВЕДЕНИЯ</vt:lpstr>
      <vt:lpstr>ОБЩИЕ СВЕДЕНИЯ</vt:lpstr>
      <vt:lpstr>ВНЕШНИЕ    ГРАНИЦЫ</vt:lpstr>
      <vt:lpstr>ВНЕШНИЕ    ГРАНИЦЫ</vt:lpstr>
      <vt:lpstr>ДЛЯ СВЕДЕНИЯ</vt:lpstr>
      <vt:lpstr>ВНЕШНИЕ    ГРАНИЦЫ</vt:lpstr>
      <vt:lpstr>ДЛЯ СВЕДЕНИЯ</vt:lpstr>
      <vt:lpstr>ДЛЯ СВЕДЕНИЯ</vt:lpstr>
      <vt:lpstr>ВНЕШНИЕ    ГРАНИЦЫ</vt:lpstr>
      <vt:lpstr>БЕСХОЗЯЙНЫЕ  СЕТИ</vt:lpstr>
      <vt:lpstr>БЕСХОЗЯЙНЫЕ  СЕТИ</vt:lpstr>
      <vt:lpstr>БЕСХОЗЯЙНЫЕ  СЕТИ</vt:lpstr>
      <vt:lpstr>БЕСХОЗЯЙНЫЕ  СЕТИ</vt:lpstr>
      <vt:lpstr>СУДЕБНАЯ  ПРАКТИКА</vt:lpstr>
      <vt:lpstr>СУДЕБНАЯ  ПРАКТИКА</vt:lpstr>
      <vt:lpstr>СУДЕБНАЯ  ПРАКТИКА</vt:lpstr>
      <vt:lpstr>СУДЕБНАЯ  ПРАКТИКА</vt:lpstr>
      <vt:lpstr>СУДЕБНАЯ  ПРАКТИКА</vt:lpstr>
      <vt:lpstr>СУДЕБНАЯ  ПРАКТИКА</vt:lpstr>
      <vt:lpstr>БЕСХОЗЯЙНЫЕ СЕТИ ХВС,  ГВС,  ВОДООТВЕДЕНИЯ</vt:lpstr>
      <vt:lpstr>БЕСХОЗЯЙНЫЕ СЕТИ ХВС,  ГВС,  ВОДООТВЕДЕНИЯ</vt:lpstr>
      <vt:lpstr>БЕСХОЗЯЙНЫЕ ОБЪЕКТЫ ТЕПЛОСНАБЖЕНИЯ</vt:lpstr>
      <vt:lpstr>БЕСХОЗЯЙНЫЕ ОБЪЕКТЫ ТЕПЛОСНАБЖЕНИЯ</vt:lpstr>
      <vt:lpstr>БЕСХОЗЯЙНЫЕ ОБЪЕКТЫ ТЕПЛОСНАБЖЕНИЯ</vt:lpstr>
      <vt:lpstr>БЕСХОЗЯЙНЫЕ ОБЪЕКТЫ ТЕПЛОСНАБЖЕНИЯ</vt:lpstr>
      <vt:lpstr>БЕСХОЗЯЙНЫЕ  СЕТИ</vt:lpstr>
      <vt:lpstr>СУДЕБНАЯ  ПРАКТИКА</vt:lpstr>
      <vt:lpstr>СУДЕБНАЯ  ПРАКТИКА</vt:lpstr>
      <vt:lpstr>СУДЕБНАЯ  ПРАКТИКА</vt:lpstr>
      <vt:lpstr>СУДЕБНАЯ  ПРАКТИКА</vt:lpstr>
      <vt:lpstr>СУДЕБНАЯ  ПРАКТИКА</vt:lpstr>
      <vt:lpstr>ТРАНЗИТНЫЕ  СЕТИ</vt:lpstr>
      <vt:lpstr>ТРАНЗИТНЫЕ  СЕТИ</vt:lpstr>
      <vt:lpstr>ТРАНЗИТНЫЕ  СЕТИ</vt:lpstr>
      <vt:lpstr>СУДЕБНАЯ  ПРАКТИКА</vt:lpstr>
      <vt:lpstr>СУДЕБНАЯ  ПРАКТИКА</vt:lpstr>
      <vt:lpstr>ТРАНЗИТНЫЕ СЕТИ - содержание</vt:lpstr>
      <vt:lpstr>СУДЕБНАЯ  ПРАКТИКА</vt:lpstr>
      <vt:lpstr>СУДЕБНАЯ  ПРАКТИКА</vt:lpstr>
      <vt:lpstr>СУДЕБНАЯ  ПРАКТИКА</vt:lpstr>
      <vt:lpstr>СУДЕБНАЯ  ПРАКТИКА</vt:lpstr>
      <vt:lpstr>СУДЕБНАЯ  ПРАКТИКА</vt:lpstr>
      <vt:lpstr>ТРАНЗИТНЫЕ СЕТИ  – оплата потерь</vt:lpstr>
      <vt:lpstr>ТРАНЗИТНЫЕ СЕТИ  – оплата потерь</vt:lpstr>
      <vt:lpstr>ПЛАТА   ЗА  ТРАНЗИТНЫЕ  СЕТИ </vt:lpstr>
      <vt:lpstr>СУДЕБНАЯ  ПРАКТИКА</vt:lpstr>
      <vt:lpstr>СУДЕБНАЯ  ПРАКТИКА</vt:lpstr>
      <vt:lpstr>СУДЕБНАЯ  ПРАКТИКА</vt:lpstr>
      <vt:lpstr>СУДЕБНАЯ  ПРАКТИКА</vt:lpstr>
      <vt:lpstr>ТРАНЗИТНЫЕ СЕТИ – вынос  за  пределы  МКД</vt:lpstr>
      <vt:lpstr>ТРАНЗИТНЫЕ СЕТИ – вынос  за  пределы  МКД</vt:lpstr>
      <vt:lpstr>ВНУТРЕННИЕ  ГРАНИЦЫ</vt:lpstr>
      <vt:lpstr>ДЛЯ СВЕДЕНИЯ</vt:lpstr>
      <vt:lpstr>ДЛЯ СВЕДЕНИЯ</vt:lpstr>
      <vt:lpstr>ВНУТРЕННИЕ  ГРАНИЦЫ</vt:lpstr>
      <vt:lpstr> ВДГО и ВКГО </vt:lpstr>
      <vt:lpstr> ВДГО и ВКГО </vt:lpstr>
      <vt:lpstr> ВДГО и ВКГО </vt:lpstr>
      <vt:lpstr> ВДГО и ВКГО </vt:lpstr>
      <vt:lpstr> ВДГО и ВКГО </vt:lpstr>
      <vt:lpstr> ВДГО и ВКГО </vt:lpstr>
      <vt:lpstr> ВДГО и ВКГО </vt:lpstr>
      <vt:lpstr> ВДГО и ВКГО </vt:lpstr>
      <vt:lpstr>ДЛЯ СВЕДЕНИЯ</vt:lpstr>
      <vt:lpstr>ДЛЯ СВЕДЕНИЯ</vt:lpstr>
      <vt:lpstr> ВДГО и ВКГО </vt:lpstr>
      <vt:lpstr> ВДГО и ВКГО </vt:lpstr>
      <vt:lpstr> ВДГО и ВКГО </vt:lpstr>
      <vt:lpstr> ВДГО и ВКГО </vt:lpstr>
      <vt:lpstr> ВДГО и ВКГО </vt:lpstr>
      <vt:lpstr> ВДГО и ВКГО </vt:lpstr>
      <vt:lpstr>ВАЖНО</vt:lpstr>
      <vt:lpstr>ВАЖНО</vt:lpstr>
      <vt:lpstr>ВАЖНО</vt:lpstr>
      <vt:lpstr> ВДГО и ВКГО - ответственность </vt:lpstr>
      <vt:lpstr> ВДГО и ВКГО - ответственность </vt:lpstr>
      <vt:lpstr> ВДГО и ВКГО - ответственность </vt:lpstr>
      <vt:lpstr> ВДГО и ВКГО - ответственность </vt:lpstr>
      <vt:lpstr> ВДГО и ВКГО - ответственность</vt:lpstr>
      <vt:lpstr> </vt:lpstr>
      <vt:lpstr> ВДГО и ВКГО </vt:lpstr>
      <vt:lpstr> ВДГО и ВКГО </vt:lpstr>
      <vt:lpstr>ВНУТРЕННИЕ  ГРАНИЦЫ</vt:lpstr>
      <vt:lpstr>ВАЖНО</vt:lpstr>
      <vt:lpstr>ВАЖНО</vt:lpstr>
      <vt:lpstr>ВАЖНО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ПРИ СОЗДАНИИ ТСН/ТСЖ</dc:title>
  <dc:creator>Соболева Н.В.</dc:creator>
  <cp:lastModifiedBy>Anatman Man</cp:lastModifiedBy>
  <cp:revision>986</cp:revision>
  <cp:lastPrinted>2018-07-03T07:43:48Z</cp:lastPrinted>
  <dcterms:created xsi:type="dcterms:W3CDTF">2015-10-22T11:53:11Z</dcterms:created>
  <dcterms:modified xsi:type="dcterms:W3CDTF">2022-07-20T11:15:13Z</dcterms:modified>
</cp:coreProperties>
</file>