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й" initials="Е" lastIdx="1" clrIdx="0">
    <p:extLst>
      <p:ext uri="{19B8F6BF-5375-455C-9EA6-DF929625EA0E}">
        <p15:presenceInfo xmlns:p15="http://schemas.microsoft.com/office/powerpoint/2012/main" xmlns="" userId="Евгени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8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9CFB5A-8FB5-F064-72DC-914BD0086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0EA454-951F-DD06-80E6-AB8A0601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D430E6-AB56-EC3A-4EF6-DC198160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868B27-B134-EE7D-4F00-5A020B3B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33B3BD-1176-29D8-B1D1-85F6BBEB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02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11197E-B87B-7169-98BA-BF09E62D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EDD894F-3756-1159-1B2E-97BC26657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8B15543-8691-B381-2F20-A55A19C0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C03F58-273F-95FA-0638-90620856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7D01F7-7446-2EA4-5ED7-3AA3672E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6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F835556-BAD8-667A-BB6D-EA2C78938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C804329-D927-2673-6C17-849344F1A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780CD9-CAC4-DBC0-9468-B3B48343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4BCAD1-30FE-2729-2394-3AA178C7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CD84DD-A866-7B06-4D0C-A8BE195C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68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33F990-9BEF-1C41-5E31-A0902EFA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65E64E-9165-A31A-2EB8-0F63F44F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0DA953-8097-8B39-E13B-5A2FE8C2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F38813-0C94-C9E8-C04D-6440DD28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7B4D40-5948-80E4-DAFE-B1CFC30D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6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B78E8B-5589-1C42-88AA-F5EB070D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96D1D0-8952-3912-2425-9903B115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A66112-96B2-1D60-92A4-55A30BE9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DAD4CB-6C19-9459-6C6F-192B3DD2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634905-5B9D-FD46-CED0-27BE6A56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35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5BF371-1491-7C30-2AF0-D10B4BC9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EEC5EE-F407-4611-F65B-B78E3F73C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67E4AD-EE58-331D-F67D-E4AD050EC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D193769-3DC8-1CA8-FC88-EB1E1708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EB5328C-94EE-2CCB-054B-9F380328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EFA7711-A7B8-EC70-67AF-035DBDCD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3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308190-ACC4-28B1-31EE-5BAEAB1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58D56C-6715-AF13-95AB-BA738AFD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88DCC07-4019-6F61-D53F-BA1440C0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0A4B04C-1E88-9CDD-4C14-A5A1DA520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8965B7E-4478-8E2B-7296-B8D899F65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696F165-5364-D51F-5EC5-DF2AE3E2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2DE778E-531E-C62C-B69D-98DD8F91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BD0EF6E-63D7-0036-EF23-04D667D5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3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018772-5EF7-36AD-33B1-3E5BD45B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15384E9-1598-60F4-1E4D-3AF3C466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9FCF313-B0C2-C710-6DE5-2231968A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558E98-D021-D50F-CB62-763C6E88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21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414C8B4-17F0-BAA6-1564-E8ECAAF5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D4C42A7-212A-9164-9647-BA4F9FC2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5640D6D-E41F-649B-1ECC-C9F4C3B7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2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003838-6E50-9011-6AE2-88936B90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475C7D-69E8-A633-9373-63AA7B49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3532B6-B6B7-4992-DCCC-47501939B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B057715-91F2-0761-C8D1-37754C4D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41F01D-36A1-C4FE-FC6D-B185A614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97A2EA-FF2D-9426-41E9-BEAE2ACB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9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984B4F-1C97-3D1C-E276-B740D527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86DB5D3-E33F-D529-0A79-45A6ACEE1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DB57D88-2E9D-73D9-9148-677AC179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670FFA8-8E75-9966-5383-67CEBFE5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8BA8E2-F21D-6BE3-2FA2-23A345DB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1E7323C-F1BA-D4F0-4DA3-4A6426AB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13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4BD711-BB8F-C228-7DD6-5EB11B8A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676AD64-03CB-369F-46AF-547E4E595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FD2F30-7882-5621-37E7-C544148A1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DC07-0DFF-42A2-BF41-1047A660AAB1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DD4965B-E373-7BCA-F660-6388A97BF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5EAD40-195F-2A4F-1FE9-4D04AFCAC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DE8A-5028-465D-B3C6-22119BE7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1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D5E827-791C-32FD-5AA9-4208C67AD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32" y="3297380"/>
            <a:ext cx="10987171" cy="71744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Приборы учета коммунальных ресурсов</a:t>
            </a:r>
            <a:endParaRPr lang="ru-RU" sz="6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НП &quot;ЖКХ Контроль&quot;">
            <a:extLst>
              <a:ext uri="{FF2B5EF4-FFF2-40B4-BE49-F238E27FC236}">
                <a16:creationId xmlns:a16="http://schemas.microsoft.com/office/drawing/2014/main" xmlns="" id="{73923C36-BE2C-7D9E-D317-B0EF19B15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994" y="249592"/>
            <a:ext cx="2524251" cy="7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32670DA-A5ED-EC19-6950-93950B6163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6733" y="4768960"/>
            <a:ext cx="2084871" cy="2084871"/>
          </a:xfrm>
          <a:prstGeom prst="rect">
            <a:avLst/>
          </a:prstGeom>
        </p:spPr>
      </p:pic>
      <p:pic>
        <p:nvPicPr>
          <p:cNvPr id="5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B5513A62-0BE9-0B39-C8F6-8975E0DA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526" y="5419645"/>
            <a:ext cx="3384376" cy="1188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08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49">
            <a:extLst>
              <a:ext uri="{FF2B5EF4-FFF2-40B4-BE49-F238E27FC236}">
                <a16:creationId xmlns:a16="http://schemas.microsoft.com/office/drawing/2014/main" xmlns="" id="{1A5B0F75-A9D3-8989-D0DE-1E5D10909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xmlns="" id="{4411D794-3D52-6DFB-D062-D05CB47A4D29}"/>
              </a:ext>
            </a:extLst>
          </p:cNvPr>
          <p:cNvSpPr txBox="1"/>
          <p:nvPr/>
        </p:nvSpPr>
        <p:spPr>
          <a:xfrm>
            <a:off x="1193800" y="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Общедомовые приборы учета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BCE8608-465E-C5E3-2BB4-A2E6BD9F59EE}"/>
              </a:ext>
            </a:extLst>
          </p:cNvPr>
          <p:cNvSpPr txBox="1"/>
          <p:nvPr/>
        </p:nvSpPr>
        <p:spPr>
          <a:xfrm>
            <a:off x="403726" y="2145631"/>
            <a:ext cx="10857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способ расчета коммунальных ресурсов – расчет по показаниям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приборов учета.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соответствии с ФЗ от 23.11.2009 №261 «Об энергосбережении» МКД должны   быть оборудованы ОДПУ 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Установка ОДПУ невозможна, если: дом признан аварийным и подлежит расселению, а так же в случаях, когда имеется хотя бы один критерий отсутствия тех возможностей установки прибора учета, утвержденный приказом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Минрегиона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29.12.2011 г. №627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ОДПУ является общедомовым имуществом, за исключением;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ОДПУ электроэнергии является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общедомовым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имуществом только если установлен на средства собственников помещений.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88AC518-4873-1BDB-EC00-6E7CB79F1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6320181"/>
            <a:ext cx="1371600" cy="443627"/>
          </a:xfrm>
          <a:prstGeom prst="rect">
            <a:avLst/>
          </a:prstGeom>
        </p:spPr>
      </p:pic>
      <p:pic>
        <p:nvPicPr>
          <p:cNvPr id="4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B9822EF9-64B1-117A-E95E-FBAEEFA90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7315" y="6188024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9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47B1687-6AAA-546E-47CA-B822FD75D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4212013-0DA4-571F-8015-CEE3E25FCB29}"/>
              </a:ext>
            </a:extLst>
          </p:cNvPr>
          <p:cNvSpPr txBox="1"/>
          <p:nvPr/>
        </p:nvSpPr>
        <p:spPr>
          <a:xfrm>
            <a:off x="237066" y="127000"/>
            <a:ext cx="7738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Индивидуальные приборы учета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9AB9A5-41E9-BB8D-0041-BC43D026BE93}"/>
              </a:ext>
            </a:extLst>
          </p:cNvPr>
          <p:cNvSpPr txBox="1"/>
          <p:nvPr/>
        </p:nvSpPr>
        <p:spPr>
          <a:xfrm>
            <a:off x="158416" y="2583602"/>
            <a:ext cx="11748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соответствии с ФЗ от 23.11.2009 №261 «Об энергосбережении»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установка индивидуальных приборов учета (ИПУ) ХВС, ГВС и электроэнергии – обязательна, за исключением аварийных домов или когда отсутствует техническая возможность установки прибора учета.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Оборудование квартиры или домовладения ИПУ (кроме приборов учета электроэнергии) собственник помещения осуществляет за свой счет.</a:t>
            </a: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После установки прибор учета должен быть введен в эксплуатацию не позднее месяца, следующего за датой его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установки (п.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81 ПП РФ от 06.05.2011 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354)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B467C7E-4819-72B8-A921-3164786F8F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6320181"/>
            <a:ext cx="1371600" cy="443627"/>
          </a:xfrm>
          <a:prstGeom prst="rect">
            <a:avLst/>
          </a:prstGeom>
        </p:spPr>
      </p:pic>
      <p:pic>
        <p:nvPicPr>
          <p:cNvPr id="2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2C649C72-FCC7-D396-7831-7DCC7ED37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7315" y="6188024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7435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E8E8B7A-EA64-BFF8-D837-A140D99547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FC82880-B231-E309-B73A-A804DC580DDA}"/>
              </a:ext>
            </a:extLst>
          </p:cNvPr>
          <p:cNvSpPr txBox="1"/>
          <p:nvPr/>
        </p:nvSpPr>
        <p:spPr>
          <a:xfrm>
            <a:off x="237066" y="127000"/>
            <a:ext cx="8983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Проверка и поверка приборов учета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D47CD02-4844-8A20-1721-065695F38C39}"/>
              </a:ext>
            </a:extLst>
          </p:cNvPr>
          <p:cNvSpPr txBox="1"/>
          <p:nvPr/>
        </p:nvSpPr>
        <p:spPr>
          <a:xfrm>
            <a:off x="355600" y="1905000"/>
            <a:ext cx="11062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ИПУ и достоверности показаний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осуществляться исполнителем коммунальных услуг ( для приборов учета гарантирующим поставщиком, сетевой организацией) с частотой не чаще 1 раза в 3 месяца, но не реже 1 раза в год.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 п. 34 ПП РФ от 06.05.2011 №354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потребитель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 обеспечить доступ представителя исполнителя для проведения проверки!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Сроки, в которые должна быть проведена поверка, указываются в паспорте прибора учета. Поверка производится специальной аккредитованной организацией.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поверка не проведена в указанные сроки, прибор считается вышедшим из строя.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8729C58-E4A9-22E3-0F82-989B330CA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6320181"/>
            <a:ext cx="1371600" cy="443627"/>
          </a:xfrm>
          <a:prstGeom prst="rect">
            <a:avLst/>
          </a:prstGeom>
        </p:spPr>
      </p:pic>
      <p:pic>
        <p:nvPicPr>
          <p:cNvPr id="6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270B763B-FB00-2178-BF17-306ADA760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7315" y="6188024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4031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B9F7D4A-8A49-242E-4818-1A16991D78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C9AE864-AF23-EF97-957F-86D2EDD6E93E}"/>
              </a:ext>
            </a:extLst>
          </p:cNvPr>
          <p:cNvSpPr txBox="1"/>
          <p:nvPr/>
        </p:nvSpPr>
        <p:spPr>
          <a:xfrm>
            <a:off x="237066" y="127000"/>
            <a:ext cx="8983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Повреждение и демонтаж прибора учета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5541C37-D8D8-DB37-3D8D-632E1D1194BB}"/>
              </a:ext>
            </a:extLst>
          </p:cNvPr>
          <p:cNvSpPr txBox="1"/>
          <p:nvPr/>
        </p:nvSpPr>
        <p:spPr>
          <a:xfrm>
            <a:off x="774700" y="2231302"/>
            <a:ext cx="106468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Несанкционированное вмешательство в работу индивидуального прибора учета, в том числе самовольный демонтаж – </a:t>
            </a:r>
            <a:r>
              <a:rPr lang="ru-RU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недопустим</a:t>
            </a:r>
            <a:r>
              <a:rPr lang="ru-RU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81(13) Постановления Правительства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от 06.05.2011 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354: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повреждения ИПУ потребитель обязан немедленно известить исполнителя коммунальной услуги и обеспечить устранение неисправности в срок не более 30 дней ( за исключение ИПУ электроэнергии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случае, если требуется проведение демонтажа ИПУ, собственник обязан известить исполнителя не менее чем за 2 рабочих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дня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19C1AE-1792-3B97-26C8-26047498A3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6320181"/>
            <a:ext cx="1371600" cy="443627"/>
          </a:xfrm>
          <a:prstGeom prst="rect">
            <a:avLst/>
          </a:prstGeom>
        </p:spPr>
      </p:pic>
      <p:pic>
        <p:nvPicPr>
          <p:cNvPr id="3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454B52C6-5CCE-DBBD-7BD6-C3C746984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7315" y="6188024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735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786F44E-AA7B-9EDC-05BB-AF3C31B43290}"/>
              </a:ext>
            </a:extLst>
          </p:cNvPr>
          <p:cNvSpPr txBox="1"/>
          <p:nvPr/>
        </p:nvSpPr>
        <p:spPr>
          <a:xfrm>
            <a:off x="237066" y="127000"/>
            <a:ext cx="8983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Приборы учета электрической энергии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2573FB-4487-5CD6-BF3D-27B84F36B3E3}"/>
              </a:ext>
            </a:extLst>
          </p:cNvPr>
          <p:cNvSpPr txBox="1"/>
          <p:nvPr/>
        </p:nvSpPr>
        <p:spPr>
          <a:xfrm>
            <a:off x="1047752" y="2015165"/>
            <a:ext cx="97853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ОДПУ электроэнергии (кроме систем, приобретенных и установленных за счет средств собственников помещений) выведены из состава общего имущества МКД. Их обслуживание и поверку осуществляют гарантирующие поставщики.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января 2025 года исполнитель может принять решение не о замене, а о поверке ИПУ, при условии, что ИПУ имеет соответствующий класс точности и не истек срок его эксплуатации.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домовладений, при наличии нескольких приборов учета, в качестве расчетного прибора учета принимается установленный и допущенный в эксплуатацию сетевой организацией (гарантирующим поставщиком).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000" y="6320181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7315" y="6188024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157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D5E827-791C-32FD-5AA9-4208C67AD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32" y="3297380"/>
            <a:ext cx="10987171" cy="71744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Приборы учета коммунальных ресурсов</a:t>
            </a:r>
            <a:endParaRPr lang="ru-RU" sz="6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НП &quot;ЖКХ Контроль&quot;">
            <a:extLst>
              <a:ext uri="{FF2B5EF4-FFF2-40B4-BE49-F238E27FC236}">
                <a16:creationId xmlns:a16="http://schemas.microsoft.com/office/drawing/2014/main" xmlns="" id="{73923C36-BE2C-7D9E-D317-B0EF19B15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994" y="249592"/>
            <a:ext cx="2524251" cy="7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32670DA-A5ED-EC19-6950-93950B6163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6733" y="4768960"/>
            <a:ext cx="2084871" cy="2084871"/>
          </a:xfrm>
          <a:prstGeom prst="rect">
            <a:avLst/>
          </a:prstGeom>
        </p:spPr>
      </p:pic>
      <p:pic>
        <p:nvPicPr>
          <p:cNvPr id="5" name="Picture 2" descr="E:\Я.Диск\!17_FPG\Бренд\page\pgrants_logo.png">
            <a:extLst>
              <a:ext uri="{FF2B5EF4-FFF2-40B4-BE49-F238E27FC236}">
                <a16:creationId xmlns:a16="http://schemas.microsoft.com/office/drawing/2014/main" xmlns="" id="{B5513A62-0BE9-0B39-C8F6-8975E0DA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526" y="5419645"/>
            <a:ext cx="3384376" cy="1188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08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482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Приборы учета коммунальных ресурсов</vt:lpstr>
      <vt:lpstr>Слайд 2</vt:lpstr>
      <vt:lpstr>Слайд 3</vt:lpstr>
      <vt:lpstr>Слайд 4</vt:lpstr>
      <vt:lpstr>Слайд 5</vt:lpstr>
      <vt:lpstr>Слайд 6</vt:lpstr>
      <vt:lpstr>Приборы учета коммунальных ресурсов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жилищных активистов 2022-2023</dc:title>
  <dc:creator>Евгений</dc:creator>
  <cp:lastModifiedBy>user</cp:lastModifiedBy>
  <cp:revision>23</cp:revision>
  <dcterms:created xsi:type="dcterms:W3CDTF">2022-08-09T18:47:21Z</dcterms:created>
  <dcterms:modified xsi:type="dcterms:W3CDTF">2022-09-19T14:45:04Z</dcterms:modified>
</cp:coreProperties>
</file>