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7" r:id="rId9"/>
    <p:sldId id="268" r:id="rId10"/>
    <p:sldId id="270" r:id="rId11"/>
    <p:sldId id="271" r:id="rId12"/>
    <p:sldId id="272" r:id="rId13"/>
    <p:sldId id="264" r:id="rId14"/>
    <p:sldId id="265" r:id="rId15"/>
    <p:sldId id="273" r:id="rId16"/>
    <p:sldId id="274" r:id="rId17"/>
    <p:sldId id="275" r:id="rId18"/>
    <p:sldId id="277" r:id="rId19"/>
    <p:sldId id="280" r:id="rId20"/>
    <p:sldId id="281" r:id="rId21"/>
    <p:sldId id="283" r:id="rId22"/>
    <p:sldId id="282" r:id="rId23"/>
    <p:sldId id="284" r:id="rId24"/>
    <p:sldId id="285" r:id="rId25"/>
    <p:sldId id="279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вгений" initials="Е" lastIdx="1" clrIdx="0">
    <p:extLst>
      <p:ext uri="{19B8F6BF-5375-455C-9EA6-DF929625EA0E}">
        <p15:presenceInfo xmlns:p15="http://schemas.microsoft.com/office/powerpoint/2012/main" userId="Евгений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9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9CFB5A-8FB5-F064-72DC-914BD0086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A0EA454-951F-DD06-80E6-AB8A0601B7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D430E6-AB56-EC3A-4EF6-DC198160B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DC07-0DFF-42A2-BF41-1047A660AAB1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868B27-B134-EE7D-4F00-5A020B3B1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33B3BD-1176-29D8-B1D1-85F6BBEB9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DE8A-5028-465D-B3C6-22119BE71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024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11197E-B87B-7169-98BA-BF09E62D6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EDD894F-3756-1159-1B2E-97BC26657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B15543-8691-B381-2F20-A55A19C0A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DC07-0DFF-42A2-BF41-1047A660AAB1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C03F58-273F-95FA-0638-90620856E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7D01F7-7446-2EA4-5ED7-3AA3672E3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DE8A-5028-465D-B3C6-22119BE71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657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F835556-BAD8-667A-BB6D-EA2C789384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C804329-D927-2673-6C17-849344F1A9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780CD9-CAC4-DBC0-9468-B3B48343C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DC07-0DFF-42A2-BF41-1047A660AAB1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4BCAD1-30FE-2729-2394-3AA178C77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CD84DD-A866-7B06-4D0C-A8BE195C2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DE8A-5028-465D-B3C6-22119BE71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862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33F990-9BEF-1C41-5E31-A0902EFAD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65E64E-9165-A31A-2EB8-0F63F44F8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0DA953-8097-8B39-E13B-5A2FE8C24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DC07-0DFF-42A2-BF41-1047A660AAB1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F38813-0C94-C9E8-C04D-6440DD28F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7B4D40-5948-80E4-DAFE-B1CFC30D6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DE8A-5028-465D-B3C6-22119BE71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676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B78E8B-5589-1C42-88AA-F5EB070D4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B96D1D0-8952-3912-2425-9903B115B6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8A66112-96B2-1D60-92A4-55A30BE9C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DC07-0DFF-42A2-BF41-1047A660AAB1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DAD4CB-6C19-9459-6C6F-192B3DD29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634905-5B9D-FD46-CED0-27BE6A564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DE8A-5028-465D-B3C6-22119BE71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35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5BF371-1491-7C30-2AF0-D10B4BC95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EEC5EE-F407-4611-F65B-B78E3F73C6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A67E4AD-EE58-331D-F67D-E4AD050EC5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D193769-3DC8-1CA8-FC88-EB1E1708A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DC07-0DFF-42A2-BF41-1047A660AAB1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B5328C-94EE-2CCB-054B-9F3803282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EFA7711-A7B8-EC70-67AF-035DBDCD3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DE8A-5028-465D-B3C6-22119BE71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30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308190-ACC4-28B1-31EE-5BAEAB126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E58D56C-6715-AF13-95AB-BA738AFD3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88DCC07-4019-6F61-D53F-BA1440C07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0A4B04C-1E88-9CDD-4C14-A5A1DA5203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8965B7E-4478-8E2B-7296-B8D899F652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696F165-5364-D51F-5EC5-DF2AE3E2C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DC07-0DFF-42A2-BF41-1047A660AAB1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2DE778E-531E-C62C-B69D-98DD8F91C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BD0EF6E-63D7-0036-EF23-04D667D5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DE8A-5028-465D-B3C6-22119BE71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32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018772-5EF7-36AD-33B1-3E5BD45BA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15384E9-1598-60F4-1E4D-3AF3C4662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DC07-0DFF-42A2-BF41-1047A660AAB1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9FCF313-B0C2-C710-6DE5-2231968A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558E98-D021-D50F-CB62-763C6E88F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DE8A-5028-465D-B3C6-22119BE71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21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414C8B4-17F0-BAA6-1564-E8ECAAF52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DC07-0DFF-42A2-BF41-1047A660AAB1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D4C42A7-212A-9164-9647-BA4F9FC2E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5640D6D-E41F-649B-1ECC-C9F4C3B75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DE8A-5028-465D-B3C6-22119BE71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239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003838-6E50-9011-6AE2-88936B906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475C7D-69E8-A633-9373-63AA7B49E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73532B6-B6B7-4992-DCCC-47501939BE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B057715-91F2-0761-C8D1-37754C4DB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DC07-0DFF-42A2-BF41-1047A660AAB1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A41F01D-36A1-C4FE-FC6D-B185A6147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597A2EA-FF2D-9426-41E9-BEAE2ACB5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DE8A-5028-465D-B3C6-22119BE71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394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984B4F-1C97-3D1C-E276-B740D527A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86DB5D3-E33F-D529-0A79-45A6ACEE1E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DB57D88-2E9D-73D9-9148-677AC179D6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670FFA8-8E75-9966-5383-67CEBFE56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DC07-0DFF-42A2-BF41-1047A660AAB1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58BA8E2-F21D-6BE3-2FA2-23A345DBE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1E7323C-F1BA-D4F0-4DA3-4A6426AB4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DE8A-5028-465D-B3C6-22119BE71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34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4BD711-BB8F-C228-7DD6-5EB11B8A6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676AD64-03CB-369F-46AF-547E4E595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FD2F30-7882-5621-37E7-C544148A1B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0DC07-0DFF-42A2-BF41-1047A660AAB1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D4965B-E373-7BCA-F660-6388A97BF6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5EAD40-195F-2A4F-1FE9-4D04AFCAC3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3DE8A-5028-465D-B3C6-22119BE71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132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g"/><Relationship Id="rId5" Type="http://schemas.openxmlformats.org/officeDocument/2006/relationships/image" Target="../media/image13.jp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g"/><Relationship Id="rId5" Type="http://schemas.openxmlformats.org/officeDocument/2006/relationships/image" Target="../media/image20.jp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2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g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25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g"/><Relationship Id="rId5" Type="http://schemas.openxmlformats.org/officeDocument/2006/relationships/image" Target="../media/image26.jp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2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g"/><Relationship Id="rId5" Type="http://schemas.openxmlformats.org/officeDocument/2006/relationships/image" Target="../media/image26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hyperlink" Target="https://dom.gosuslugi.ru/" TargetMode="External"/><Relationship Id="rId9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3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g"/><Relationship Id="rId5" Type="http://schemas.openxmlformats.org/officeDocument/2006/relationships/image" Target="../media/image30.jp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g"/><Relationship Id="rId5" Type="http://schemas.openxmlformats.org/officeDocument/2006/relationships/image" Target="../media/image5.jpeg"/><Relationship Id="rId4" Type="http://schemas.openxmlformats.org/officeDocument/2006/relationships/image" Target="../media/image33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g"/><Relationship Id="rId5" Type="http://schemas.openxmlformats.org/officeDocument/2006/relationships/image" Target="../media/image5.jpeg"/><Relationship Id="rId4" Type="http://schemas.openxmlformats.org/officeDocument/2006/relationships/image" Target="../media/image35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jpg"/><Relationship Id="rId5" Type="http://schemas.openxmlformats.org/officeDocument/2006/relationships/image" Target="../media/image37.jpg"/><Relationship Id="rId4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jpg"/><Relationship Id="rId5" Type="http://schemas.openxmlformats.org/officeDocument/2006/relationships/image" Target="../media/image37.jpg"/><Relationship Id="rId4" Type="http://schemas.openxmlformats.org/officeDocument/2006/relationships/image" Target="../media/image5.jpe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5.jpeg"/><Relationship Id="rId7" Type="http://schemas.openxmlformats.org/officeDocument/2006/relationships/hyperlink" Target="mailto:gkh55@bk.ru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k.com/mariz888" TargetMode="External"/><Relationship Id="rId5" Type="http://schemas.openxmlformats.org/officeDocument/2006/relationships/hyperlink" Target="https://vk.com/gkhomsk55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3" Type="http://schemas.openxmlformats.org/officeDocument/2006/relationships/image" Target="../media/image5.jpeg"/><Relationship Id="rId7" Type="http://schemas.openxmlformats.org/officeDocument/2006/relationships/image" Target="../media/image14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g"/><Relationship Id="rId3" Type="http://schemas.openxmlformats.org/officeDocument/2006/relationships/image" Target="../media/image5.jpeg"/><Relationship Id="rId7" Type="http://schemas.openxmlformats.org/officeDocument/2006/relationships/image" Target="../media/image1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hyperlink" Target="https://dom.gosuslugi.ru/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g"/><Relationship Id="rId5" Type="http://schemas.openxmlformats.org/officeDocument/2006/relationships/image" Target="../media/image13.jp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g"/><Relationship Id="rId5" Type="http://schemas.openxmlformats.org/officeDocument/2006/relationships/image" Target="../media/image13.jp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D5E827-791C-32FD-5AA9-4208C67ADA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132" y="3297380"/>
            <a:ext cx="10987171" cy="71744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ГИС ЖКХ – инструкция для собственников и потребителей</a:t>
            </a:r>
            <a:endParaRPr lang="ru-RU" b="1" dirty="0">
              <a:solidFill>
                <a:schemeClr val="accent1"/>
              </a:solidFill>
            </a:endParaRPr>
          </a:p>
        </p:txBody>
      </p:sp>
      <p:pic>
        <p:nvPicPr>
          <p:cNvPr id="4" name="Picture 4" descr="НП &quot;ЖКХ Контроль&quot;">
            <a:extLst>
              <a:ext uri="{FF2B5EF4-FFF2-40B4-BE49-F238E27FC236}">
                <a16:creationId xmlns:a16="http://schemas.microsoft.com/office/drawing/2014/main" id="{73923C36-BE2C-7D9E-D317-B0EF19B152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94" y="249592"/>
            <a:ext cx="2524251" cy="717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32670DA-A5ED-EC19-6950-93950B616343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733" y="4768960"/>
            <a:ext cx="2084871" cy="2084871"/>
          </a:xfrm>
          <a:prstGeom prst="rect">
            <a:avLst/>
          </a:prstGeom>
        </p:spPr>
      </p:pic>
      <p:pic>
        <p:nvPicPr>
          <p:cNvPr id="5" name="Picture 2" descr="E:\Я.Диск\!17_FPG\Бренд\page\pgrants_logo.png">
            <a:extLst>
              <a:ext uri="{FF2B5EF4-FFF2-40B4-BE49-F238E27FC236}">
                <a16:creationId xmlns:a16="http://schemas.microsoft.com/office/drawing/2014/main" id="{B5513A62-0BE9-0B39-C8F6-8975E0DA3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8526" y="5419645"/>
            <a:ext cx="3384376" cy="11887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5080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8AD40AB-85A5-8CA0-1F73-81B12AF904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1" y="-144379"/>
            <a:ext cx="12385789" cy="70403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786F44E-AA7B-9EDC-05BB-AF3C31B43290}"/>
              </a:ext>
            </a:extLst>
          </p:cNvPr>
          <p:cNvSpPr txBox="1"/>
          <p:nvPr/>
        </p:nvSpPr>
        <p:spPr>
          <a:xfrm>
            <a:off x="317158" y="90859"/>
            <a:ext cx="8031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Алгоритм действия</a:t>
            </a:r>
          </a:p>
          <a:p>
            <a:pPr algn="ctr"/>
            <a:r>
              <a:rPr lang="ru-RU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«Направить обращение или жалобу через ГИС ЖКХ»</a:t>
            </a:r>
            <a:endParaRPr lang="ru-RU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Picture 2" descr="E:\Я.Диск\!17_FPG\Бренд\page\pgrants_logo.png">
            <a:extLst>
              <a:ext uri="{FF2B5EF4-FFF2-40B4-BE49-F238E27FC236}">
                <a16:creationId xmlns:a16="http://schemas.microsoft.com/office/drawing/2014/main" id="{DB59AA45-806D-5298-4250-9790D8719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93155" y="6050859"/>
            <a:ext cx="2015486" cy="707940"/>
          </a:xfrm>
          <a:prstGeom prst="rect">
            <a:avLst/>
          </a:prstGeom>
          <a:noFill/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CD9BAC1-AA9E-0579-06DF-A4BE1C1309D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" y="6334509"/>
            <a:ext cx="1371600" cy="44362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D47CD02-4844-8A20-1721-065695F38C39}"/>
              </a:ext>
            </a:extLst>
          </p:cNvPr>
          <p:cNvSpPr txBox="1"/>
          <p:nvPr/>
        </p:nvSpPr>
        <p:spPr>
          <a:xfrm>
            <a:off x="9272433" y="1798300"/>
            <a:ext cx="31975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Выбираем адрес нужного помещения и </a:t>
            </a:r>
            <a:r>
              <a:rPr lang="ru-RU" dirty="0"/>
              <a:t>нажимаем на </a:t>
            </a:r>
            <a:r>
              <a:rPr lang="ru-RU" dirty="0" smtClean="0"/>
              <a:t>Действие </a:t>
            </a:r>
            <a:r>
              <a:rPr lang="ru-RU" dirty="0"/>
              <a:t>«Направить обращение или жалобу»</a:t>
            </a:r>
            <a:endParaRPr lang="ru-RU" dirty="0" smtClean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8" b="328"/>
          <a:stretch/>
        </p:blipFill>
        <p:spPr>
          <a:xfrm>
            <a:off x="9516915" y="3049207"/>
            <a:ext cx="2441578" cy="3001652"/>
          </a:xfrm>
          <a:prstGeom prst="rect">
            <a:avLst/>
          </a:prstGeom>
          <a:ln w="28575"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D47CD02-4844-8A20-1721-065695F38C39}"/>
              </a:ext>
            </a:extLst>
          </p:cNvPr>
          <p:cNvSpPr txBox="1"/>
          <p:nvPr/>
        </p:nvSpPr>
        <p:spPr>
          <a:xfrm>
            <a:off x="0" y="859659"/>
            <a:ext cx="9318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Под голубой полосой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адрес помещения другой, справа есть «Сменить помещение»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24" y="1228991"/>
            <a:ext cx="9185096" cy="473618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D47CD02-4844-8A20-1721-065695F38C39}"/>
              </a:ext>
            </a:extLst>
          </p:cNvPr>
          <p:cNvSpPr txBox="1"/>
          <p:nvPr/>
        </p:nvSpPr>
        <p:spPr>
          <a:xfrm>
            <a:off x="1603648" y="5491043"/>
            <a:ext cx="7845153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Если ни один адрес не подходит, то эту ситуацию можно будет исправить </a:t>
            </a:r>
            <a:r>
              <a:rPr lang="ru-RU" b="1" dirty="0"/>
              <a:t>при заполнении формы обращения, нажав на Действие «Направить обращение или жалобу» </a:t>
            </a:r>
            <a:r>
              <a:rPr lang="ru-RU" b="1" dirty="0" smtClean="0"/>
              <a:t>(есть и другой способ: подключить лицевые счета нужного помещения)</a:t>
            </a:r>
          </a:p>
        </p:txBody>
      </p:sp>
    </p:spTree>
    <p:extLst>
      <p:ext uri="{BB962C8B-B14F-4D97-AF65-F5344CB8AC3E}">
        <p14:creationId xmlns:p14="http://schemas.microsoft.com/office/powerpoint/2010/main" val="389679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8AD40AB-85A5-8CA0-1F73-81B12AF904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1" y="-144379"/>
            <a:ext cx="12385789" cy="70403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786F44E-AA7B-9EDC-05BB-AF3C31B43290}"/>
              </a:ext>
            </a:extLst>
          </p:cNvPr>
          <p:cNvSpPr txBox="1"/>
          <p:nvPr/>
        </p:nvSpPr>
        <p:spPr>
          <a:xfrm>
            <a:off x="111760" y="-107855"/>
            <a:ext cx="9098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Алгоритм действия</a:t>
            </a:r>
          </a:p>
          <a:p>
            <a:pPr algn="ctr"/>
            <a:r>
              <a:rPr lang="ru-RU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«Направить обращение или жалобу через ГИС ЖКХ»</a:t>
            </a:r>
            <a:endParaRPr lang="ru-RU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CD9BAC1-AA9E-0579-06DF-A4BE1C1309D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2" y="6290755"/>
            <a:ext cx="1371600" cy="443627"/>
          </a:xfrm>
          <a:prstGeom prst="rect">
            <a:avLst/>
          </a:prstGeom>
        </p:spPr>
      </p:pic>
      <p:pic>
        <p:nvPicPr>
          <p:cNvPr id="7" name="Picture 2" descr="E:\Я.Диск\!17_FPG\Бренд\page\pgrants_logo.png">
            <a:extLst>
              <a:ext uri="{FF2B5EF4-FFF2-40B4-BE49-F238E27FC236}">
                <a16:creationId xmlns:a16="http://schemas.microsoft.com/office/drawing/2014/main" id="{DB59AA45-806D-5298-4250-9790D8719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13651" y="6026442"/>
            <a:ext cx="2015486" cy="707940"/>
          </a:xfrm>
          <a:prstGeom prst="rect">
            <a:avLst/>
          </a:prstGeom>
          <a:noFill/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5D47CD02-4844-8A20-1721-065695F38C39}"/>
              </a:ext>
            </a:extLst>
          </p:cNvPr>
          <p:cNvSpPr txBox="1"/>
          <p:nvPr/>
        </p:nvSpPr>
        <p:spPr>
          <a:xfrm>
            <a:off x="285692" y="782851"/>
            <a:ext cx="7748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Шаг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Проверяем свои данные, куда придёт ответ и адрес помещения, по которому возникла необходимость обратиться 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7497" y="1813594"/>
            <a:ext cx="4364378" cy="387314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169" y="4084364"/>
            <a:ext cx="314325" cy="3429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D47CD02-4844-8A20-1721-065695F38C39}"/>
              </a:ext>
            </a:extLst>
          </p:cNvPr>
          <p:cNvSpPr txBox="1"/>
          <p:nvPr/>
        </p:nvSpPr>
        <p:spPr>
          <a:xfrm>
            <a:off x="285692" y="1549644"/>
            <a:ext cx="774816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Прокручиваем страницу в начало, проверяем указаны ли: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 Адрес электронной почты (куда придёт ответ)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Номер телефона заявителя (для уточнения информации на него могут звонить)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Если нужен ответ не только в электронном виде, но и на бумажном носителе, то укажите почтовый адрес и номер помещения заявителя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Проверяем в «Информации об обращении» адрес дома, по которому возникла необходимость обратиться. Если нужно изменить, то необходимо нажать на </a:t>
            </a:r>
            <a:r>
              <a:rPr lang="ru-RU" dirty="0"/>
              <a:t>кнопку справа от поля «Адрес дома/территории», </a:t>
            </a:r>
            <a:r>
              <a:rPr lang="ru-RU" dirty="0" smtClean="0"/>
              <a:t>необходимо ввести необходимый адрес дома.        Нажать </a:t>
            </a:r>
            <a:r>
              <a:rPr lang="ru-RU" b="1" dirty="0" smtClean="0"/>
              <a:t>Выбрать</a:t>
            </a:r>
            <a:r>
              <a:rPr lang="ru-RU" dirty="0" smtClean="0"/>
              <a:t>.</a:t>
            </a:r>
          </a:p>
          <a:p>
            <a:endParaRPr lang="ru-RU" sz="800" dirty="0" smtClean="0"/>
          </a:p>
          <a:p>
            <a:r>
              <a:rPr lang="ru-RU" b="1" dirty="0" smtClean="0"/>
              <a:t>Выбираем Субъект РФ, а далее для городов-центров региона поле Район оставляем нетронутым, сразу переходим к Городу. </a:t>
            </a:r>
            <a:endParaRPr lang="ru-RU" b="1" dirty="0"/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Каждая позиция выбирается из выпадающего списка, для поиска начните набирать название или номер.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Если не нашли в выпадающем списке ничего подходящего, то оставьте его пустым.</a:t>
            </a:r>
          </a:p>
          <a:p>
            <a:endParaRPr lang="ru-RU" sz="8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72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8AD40AB-85A5-8CA0-1F73-81B12AF904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1" y="-144379"/>
            <a:ext cx="12385789" cy="70403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786F44E-AA7B-9EDC-05BB-AF3C31B43290}"/>
              </a:ext>
            </a:extLst>
          </p:cNvPr>
          <p:cNvSpPr txBox="1"/>
          <p:nvPr/>
        </p:nvSpPr>
        <p:spPr>
          <a:xfrm>
            <a:off x="24793" y="227909"/>
            <a:ext cx="9098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Алгоритм действия</a:t>
            </a:r>
          </a:p>
          <a:p>
            <a:pPr algn="ctr"/>
            <a:r>
              <a:rPr lang="ru-RU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«Направить обращение или жалобу через ГИС ЖКХ»</a:t>
            </a:r>
            <a:endParaRPr lang="ru-RU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CD9BAC1-AA9E-0579-06DF-A4BE1C1309D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" y="6320180"/>
            <a:ext cx="1371600" cy="443627"/>
          </a:xfrm>
          <a:prstGeom prst="rect">
            <a:avLst/>
          </a:prstGeom>
        </p:spPr>
      </p:pic>
      <p:pic>
        <p:nvPicPr>
          <p:cNvPr id="7" name="Picture 2" descr="E:\Я.Диск\!17_FPG\Бренд\page\pgrants_logo.png">
            <a:extLst>
              <a:ext uri="{FF2B5EF4-FFF2-40B4-BE49-F238E27FC236}">
                <a16:creationId xmlns:a16="http://schemas.microsoft.com/office/drawing/2014/main" id="{DB59AA45-806D-5298-4250-9790D8719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76514" y="6094723"/>
            <a:ext cx="2015486" cy="707940"/>
          </a:xfrm>
          <a:prstGeom prst="rect">
            <a:avLst/>
          </a:prstGeom>
          <a:noFill/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D47CD02-4844-8A20-1721-065695F38C39}"/>
              </a:ext>
            </a:extLst>
          </p:cNvPr>
          <p:cNvSpPr txBox="1"/>
          <p:nvPr/>
        </p:nvSpPr>
        <p:spPr>
          <a:xfrm>
            <a:off x="163912" y="1658356"/>
            <a:ext cx="1160136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Если характер обращения носит индивидуальный характер, касается только конкретной квартиры (предоставление копи лицевого счета, акта сверки расчетов), то номер помещения указывать обязательно.</a:t>
            </a:r>
          </a:p>
          <a:p>
            <a:endParaRPr lang="ru-RU" dirty="0"/>
          </a:p>
          <a:p>
            <a:r>
              <a:rPr lang="ru-RU" dirty="0" smtClean="0"/>
              <a:t>Если обращение касается всего дома и вы обращаетесь от лица совета дома, являетесь председателем совета дома, то номер помещения указывать не нужно.</a:t>
            </a:r>
          </a:p>
          <a:p>
            <a:endParaRPr lang="ru-RU" dirty="0"/>
          </a:p>
          <a:p>
            <a:r>
              <a:rPr lang="ru-RU" b="1" dirty="0" smtClean="0"/>
              <a:t>Поле Муниципальное образование автоматически заполняется после указания адреса дома, по которому возникла необходимость написать обращение.</a:t>
            </a:r>
          </a:p>
          <a:p>
            <a:endParaRPr lang="ru-RU" sz="800" dirty="0" smtClean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D47CD02-4844-8A20-1721-065695F38C39}"/>
              </a:ext>
            </a:extLst>
          </p:cNvPr>
          <p:cNvSpPr txBox="1"/>
          <p:nvPr/>
        </p:nvSpPr>
        <p:spPr>
          <a:xfrm>
            <a:off x="198726" y="1058857"/>
            <a:ext cx="8924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Шаг 4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Проверяем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номер помещения или указываем его при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необходимости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5910" y="4328073"/>
            <a:ext cx="314325" cy="3429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D47CD02-4844-8A20-1721-065695F38C39}"/>
              </a:ext>
            </a:extLst>
          </p:cNvPr>
          <p:cNvSpPr txBox="1"/>
          <p:nvPr/>
        </p:nvSpPr>
        <p:spPr>
          <a:xfrm>
            <a:off x="163912" y="4300387"/>
            <a:ext cx="114141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Шаг 5 Нажать кнопку «Тема обращения» для выбора тематики проблемного вопроса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/>
              <a:t>Внимательно </a:t>
            </a:r>
            <a:r>
              <a:rPr lang="ru-RU" dirty="0"/>
              <a:t>выбрать тему. Если ни одна из предлагаемых тем не подходит, выбрать «Другая тема» и ввести название в отдельной строке</a:t>
            </a:r>
            <a:endParaRPr lang="ru-RU" b="1" dirty="0"/>
          </a:p>
          <a:p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6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8AD40AB-85A5-8CA0-1F73-81B12AF904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1" y="-144379"/>
            <a:ext cx="12385789" cy="70403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786F44E-AA7B-9EDC-05BB-AF3C31B43290}"/>
              </a:ext>
            </a:extLst>
          </p:cNvPr>
          <p:cNvSpPr txBox="1"/>
          <p:nvPr/>
        </p:nvSpPr>
        <p:spPr>
          <a:xfrm>
            <a:off x="0" y="43701"/>
            <a:ext cx="9281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Алгоритм действия</a:t>
            </a:r>
          </a:p>
          <a:p>
            <a:pPr algn="ctr"/>
            <a:r>
              <a:rPr lang="ru-RU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«Направить обращение или жалобу через ГИС ЖКХ»</a:t>
            </a:r>
            <a:endParaRPr lang="ru-RU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CD9BAC1-AA9E-0579-06DF-A4BE1C1309D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3280"/>
            <a:ext cx="1371600" cy="443627"/>
          </a:xfrm>
          <a:prstGeom prst="rect">
            <a:avLst/>
          </a:prstGeom>
        </p:spPr>
      </p:pic>
      <p:pic>
        <p:nvPicPr>
          <p:cNvPr id="7" name="Picture 2" descr="E:\Я.Диск\!17_FPG\Бренд\page\pgrants_logo.png">
            <a:extLst>
              <a:ext uri="{FF2B5EF4-FFF2-40B4-BE49-F238E27FC236}">
                <a16:creationId xmlns:a16="http://schemas.microsoft.com/office/drawing/2014/main" id="{DB59AA45-806D-5298-4250-9790D8719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45523" y="6058967"/>
            <a:ext cx="2015486" cy="707940"/>
          </a:xfrm>
          <a:prstGeom prst="rect">
            <a:avLst/>
          </a:prstGeom>
          <a:noFill/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D47CD02-4844-8A20-1721-065695F38C39}"/>
              </a:ext>
            </a:extLst>
          </p:cNvPr>
          <p:cNvSpPr txBox="1"/>
          <p:nvPr/>
        </p:nvSpPr>
        <p:spPr>
          <a:xfrm>
            <a:off x="9506071" y="1670428"/>
            <a:ext cx="26549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Пробуйте разные варианты написания названия организации.</a:t>
            </a:r>
          </a:p>
          <a:p>
            <a:endParaRPr lang="ru-RU" dirty="0"/>
          </a:p>
          <a:p>
            <a:r>
              <a:rPr lang="ru-RU" dirty="0" smtClean="0"/>
              <a:t>Для успешного поиска УК используйте номер ИНН и ставьте галочку «Показать организации без учета адреса, указанного в обращении».</a:t>
            </a:r>
          </a:p>
          <a:p>
            <a:endParaRPr lang="ru-RU" dirty="0"/>
          </a:p>
          <a:p>
            <a:r>
              <a:rPr lang="ru-RU" dirty="0" smtClean="0"/>
              <a:t>По результатам поиска: напротив организации ставим точку и нажимаем Выбрать.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D47CD02-4844-8A20-1721-065695F38C39}"/>
              </a:ext>
            </a:extLst>
          </p:cNvPr>
          <p:cNvSpPr txBox="1"/>
          <p:nvPr/>
        </p:nvSpPr>
        <p:spPr>
          <a:xfrm>
            <a:off x="283318" y="875545"/>
            <a:ext cx="91306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Шаг 6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Справа от поля «Адресат обращения» нажать на стрелку вниз, из выпадающего списка выбрать адресата обращения.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отсутствии адресата нажать «Расширенный поиск» и выбрать орган власти или организацию, в которую будет направлено </a:t>
            </a:r>
            <a:r>
              <a:rPr lang="ru-RU" dirty="0" smtClean="0"/>
              <a:t>обращение, по названию или ИНН с квитанции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5" y="2050848"/>
            <a:ext cx="9286875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43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8AD40AB-85A5-8CA0-1F73-81B12AF904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1" y="-144379"/>
            <a:ext cx="12385789" cy="70403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786F44E-AA7B-9EDC-05BB-AF3C31B43290}"/>
              </a:ext>
            </a:extLst>
          </p:cNvPr>
          <p:cNvSpPr txBox="1"/>
          <p:nvPr/>
        </p:nvSpPr>
        <p:spPr>
          <a:xfrm>
            <a:off x="0" y="114072"/>
            <a:ext cx="9413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Алгоритм действия</a:t>
            </a:r>
          </a:p>
          <a:p>
            <a:pPr algn="ctr"/>
            <a:r>
              <a:rPr lang="ru-RU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«Направить обращение или жалобу через ГИС ЖКХ»</a:t>
            </a:r>
            <a:endParaRPr lang="ru-RU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Picture 2" descr="E:\Я.Диск\!17_FPG\Бренд\page\pgrants_logo.png">
            <a:extLst>
              <a:ext uri="{FF2B5EF4-FFF2-40B4-BE49-F238E27FC236}">
                <a16:creationId xmlns:a16="http://schemas.microsoft.com/office/drawing/2014/main" id="{DB59AA45-806D-5298-4250-9790D8719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12275" y="6072040"/>
            <a:ext cx="2015486" cy="707940"/>
          </a:xfrm>
          <a:prstGeom prst="rect">
            <a:avLst/>
          </a:prstGeom>
          <a:noFill/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5D47CD02-4844-8A20-1721-065695F38C39}"/>
              </a:ext>
            </a:extLst>
          </p:cNvPr>
          <p:cNvSpPr txBox="1"/>
          <p:nvPr/>
        </p:nvSpPr>
        <p:spPr>
          <a:xfrm>
            <a:off x="141659" y="646331"/>
            <a:ext cx="93071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Шаг 7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В поле «Текст обращения» ввести вопросы к адресату обращения. При необходимости прикрепить файлы в указанных форматах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ru-RU" dirty="0" smtClean="0"/>
              <a:t>Обязательно указываем какие документы в виде файлов прикреплены к обращению для подтверждения изложенной в обращении информации.</a:t>
            </a:r>
          </a:p>
          <a:p>
            <a:r>
              <a:rPr lang="ru-RU" dirty="0" smtClean="0"/>
              <a:t>Обязательно указывайте в каком статусе находится заявитель (например, С уважением, собственник кв. ХХ в данном доме или С уважением, председатель совета дома)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74" y="2441431"/>
            <a:ext cx="9048126" cy="4305938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CD9BAC1-AA9E-0579-06DF-A4BE1C1309D9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59" y="6320180"/>
            <a:ext cx="1371600" cy="44362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5D47CD02-4844-8A20-1721-065695F38C39}"/>
              </a:ext>
            </a:extLst>
          </p:cNvPr>
          <p:cNvSpPr txBox="1"/>
          <p:nvPr/>
        </p:nvSpPr>
        <p:spPr>
          <a:xfrm>
            <a:off x="7965763" y="2780387"/>
            <a:ext cx="4293025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Шаг 8 Прикрепить при необходимости файлы с документами, обязательно нажать </a:t>
            </a:r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Загрузить файлы</a:t>
            </a:r>
          </a:p>
          <a:p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Шаг 9 Нажать Сохранить или Отправить готовое обращение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51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8AD40AB-85A5-8CA0-1F73-81B12AF904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1" y="-144379"/>
            <a:ext cx="12385789" cy="70403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786F44E-AA7B-9EDC-05BB-AF3C31B43290}"/>
              </a:ext>
            </a:extLst>
          </p:cNvPr>
          <p:cNvSpPr txBox="1"/>
          <p:nvPr/>
        </p:nvSpPr>
        <p:spPr>
          <a:xfrm>
            <a:off x="0" y="333902"/>
            <a:ext cx="9413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Неотправленные, отправленные обращения, ответы на них отображаются в личном кабинете на ГИС ЖКХ</a:t>
            </a:r>
            <a:endParaRPr lang="ru-RU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Picture 2" descr="E:\Я.Диск\!17_FPG\Бренд\page\pgrants_logo.png">
            <a:extLst>
              <a:ext uri="{FF2B5EF4-FFF2-40B4-BE49-F238E27FC236}">
                <a16:creationId xmlns:a16="http://schemas.microsoft.com/office/drawing/2014/main" id="{DB59AA45-806D-5298-4250-9790D8719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58400" y="6079788"/>
            <a:ext cx="2015486" cy="707940"/>
          </a:xfrm>
          <a:prstGeom prst="rect">
            <a:avLst/>
          </a:prstGeom>
          <a:noFill/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CD9BAC1-AA9E-0579-06DF-A4BE1C1309D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0181"/>
            <a:ext cx="1371600" cy="44362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5489"/>
            <a:ext cx="10058400" cy="4809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69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8AD40AB-85A5-8CA0-1F73-81B12AF904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1" y="-144379"/>
            <a:ext cx="12385789" cy="70403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786F44E-AA7B-9EDC-05BB-AF3C31B43290}"/>
              </a:ext>
            </a:extLst>
          </p:cNvPr>
          <p:cNvSpPr txBox="1"/>
          <p:nvPr/>
        </p:nvSpPr>
        <p:spPr>
          <a:xfrm>
            <a:off x="0" y="275573"/>
            <a:ext cx="9281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«+» Обращения через ГИС ЖКХ</a:t>
            </a:r>
            <a:endParaRPr lang="ru-RU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CD9BAC1-AA9E-0579-06DF-A4BE1C1309D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1" y="6268258"/>
            <a:ext cx="1371600" cy="443627"/>
          </a:xfrm>
          <a:prstGeom prst="rect">
            <a:avLst/>
          </a:prstGeom>
        </p:spPr>
      </p:pic>
      <p:pic>
        <p:nvPicPr>
          <p:cNvPr id="7" name="Picture 2" descr="E:\Я.Диск\!17_FPG\Бренд\page\pgrants_logo.png">
            <a:extLst>
              <a:ext uri="{FF2B5EF4-FFF2-40B4-BE49-F238E27FC236}">
                <a16:creationId xmlns:a16="http://schemas.microsoft.com/office/drawing/2014/main" id="{DB59AA45-806D-5298-4250-9790D8719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25715" y="6077765"/>
            <a:ext cx="2015486" cy="707940"/>
          </a:xfrm>
          <a:prstGeom prst="rect">
            <a:avLst/>
          </a:prstGeom>
          <a:noFill/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D47CD02-4844-8A20-1721-065695F38C39}"/>
              </a:ext>
            </a:extLst>
          </p:cNvPr>
          <p:cNvSpPr txBox="1"/>
          <p:nvPr/>
        </p:nvSpPr>
        <p:spPr>
          <a:xfrm>
            <a:off x="27732" y="880148"/>
            <a:ext cx="942106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2563">
              <a:buFont typeface="Arial" panose="020B0604020202020204" pitchFamily="34" charset="0"/>
              <a:buChar char="•"/>
            </a:pPr>
            <a:r>
              <a:rPr lang="ru-RU" dirty="0" smtClean="0"/>
              <a:t>Ограничены по количеству: один человек может в сутки отправить не более 10 обращений, остальные можно сохранить в качестве проекта и отправить на следующий день.</a:t>
            </a:r>
          </a:p>
          <a:p>
            <a:pPr indent="182563">
              <a:buFont typeface="Arial" panose="020B0604020202020204" pitchFamily="34" charset="0"/>
              <a:buChar char="•"/>
            </a:pPr>
            <a:r>
              <a:rPr lang="ru-RU" dirty="0" smtClean="0"/>
              <a:t>Рассматриваются в те же сроки, что бумажные обращения, срок начинает исчисляться с даты отправки обращения.</a:t>
            </a:r>
          </a:p>
          <a:p>
            <a:pPr indent="182563">
              <a:buFont typeface="Arial" panose="020B0604020202020204" pitchFamily="34" charset="0"/>
              <a:buChar char="•"/>
            </a:pPr>
            <a:r>
              <a:rPr lang="ru-RU" dirty="0" smtClean="0"/>
              <a:t>Сокращают материальные и временные ресурсы потребителя, избавляют от морального давления со стороны исполнителя услуги при подаче претензии или жалобы.</a:t>
            </a:r>
          </a:p>
          <a:p>
            <a:pPr indent="182563">
              <a:buFont typeface="Arial" panose="020B0604020202020204" pitchFamily="34" charset="0"/>
              <a:buChar char="•"/>
            </a:pPr>
            <a:r>
              <a:rPr lang="ru-RU" dirty="0" smtClean="0"/>
              <a:t>От четкости требований и фактических данных, изложенных в обращении, зависит качество ответа на него. Требуется выработка привычки обращения и тактики, стратегии обращений в зависимости от ситуации. Классификация тем обращений служит помощником, навигатором.</a:t>
            </a:r>
            <a:endParaRPr lang="ru-RU" dirty="0"/>
          </a:p>
          <a:p>
            <a:pPr indent="182563">
              <a:buFont typeface="Arial" panose="020B0604020202020204" pitchFamily="34" charset="0"/>
              <a:buChar char="•"/>
            </a:pPr>
            <a:r>
              <a:rPr lang="ru-RU" dirty="0"/>
              <a:t>В условиях действия моратория на </a:t>
            </a:r>
            <a:r>
              <a:rPr lang="ru-RU" dirty="0" smtClean="0"/>
              <a:t>проверки и ограничения работы офисов организаций </a:t>
            </a:r>
            <a:r>
              <a:rPr lang="ru-RU" dirty="0"/>
              <a:t>служат доказательной базой для суда</a:t>
            </a:r>
            <a:r>
              <a:rPr lang="ru-RU" dirty="0" smtClean="0"/>
              <a:t>, </a:t>
            </a:r>
            <a:r>
              <a:rPr lang="ru-RU" dirty="0"/>
              <a:t>потребитель своевременно сообщил исполнителю о состоянии общего имущества, фактах ненадлежащего оказания услуг, выполнения работ, требовал исправления ошибок в </a:t>
            </a:r>
            <a:r>
              <a:rPr lang="ru-RU" dirty="0" smtClean="0"/>
              <a:t>расчетах.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D47CD02-4844-8A20-1721-065695F38C39}"/>
              </a:ext>
            </a:extLst>
          </p:cNvPr>
          <p:cNvSpPr txBox="1"/>
          <p:nvPr/>
        </p:nvSpPr>
        <p:spPr>
          <a:xfrm>
            <a:off x="27731" y="4428624"/>
            <a:ext cx="10199583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«-»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Для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обращения в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Роспотребнадзор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, МЧС, Прокуратуру, федеральные органы власти или непрофильные по ЖКХ органы региональной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власти </a:t>
            </a:r>
            <a:r>
              <a:rPr lang="ru-RU" dirty="0" smtClean="0"/>
              <a:t>используйте сайты </a:t>
            </a:r>
            <a:r>
              <a:rPr lang="ru-RU" dirty="0"/>
              <a:t>этих ведомств,  если это возможно выбирайте подачу обращения с авторизацией через ГОСУСЛУГИ (ЕСИА</a:t>
            </a:r>
            <a:r>
              <a:rPr lang="ru-RU" dirty="0" smtClean="0"/>
              <a:t>)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5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8AD40AB-85A5-8CA0-1F73-81B12AF904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1" y="-144379"/>
            <a:ext cx="12385789" cy="70403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786F44E-AA7B-9EDC-05BB-AF3C31B43290}"/>
              </a:ext>
            </a:extLst>
          </p:cNvPr>
          <p:cNvSpPr txBox="1"/>
          <p:nvPr/>
        </p:nvSpPr>
        <p:spPr>
          <a:xfrm>
            <a:off x="55463" y="29750"/>
            <a:ext cx="9281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>
                <a:solidFill>
                  <a:schemeClr val="accent1"/>
                </a:solidFill>
                <a:latin typeface="Arial Black" panose="020B0A04020102020204" pitchFamily="34" charset="0"/>
              </a:rPr>
              <a:t>Лайфхак</a:t>
            </a:r>
            <a:endParaRPr lang="ru-RU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Picture 2" descr="E:\Я.Диск\!17_FPG\Бренд\page\pgrants_logo.png">
            <a:extLst>
              <a:ext uri="{FF2B5EF4-FFF2-40B4-BE49-F238E27FC236}">
                <a16:creationId xmlns:a16="http://schemas.microsoft.com/office/drawing/2014/main" id="{DB59AA45-806D-5298-4250-9790D8719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76515" y="6101828"/>
            <a:ext cx="2015486" cy="707940"/>
          </a:xfrm>
          <a:prstGeom prst="rect">
            <a:avLst/>
          </a:prstGeom>
          <a:noFill/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D47CD02-4844-8A20-1721-065695F38C39}"/>
              </a:ext>
            </a:extLst>
          </p:cNvPr>
          <p:cNvSpPr txBox="1"/>
          <p:nvPr/>
        </p:nvSpPr>
        <p:spPr>
          <a:xfrm>
            <a:off x="55463" y="390673"/>
            <a:ext cx="95762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«Как сохранить любую страницу интернета в виде документа в формате </a:t>
            </a:r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</a:rPr>
              <a:t>PDF</a:t>
            </a:r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», </a:t>
            </a:r>
          </a:p>
          <a:p>
            <a:r>
              <a:rPr lang="ru-RU" dirty="0" smtClean="0"/>
              <a:t>в том числе из личного кабинета на сайте ГИС ЖКХ обращение: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Открываем нужную страницу</a:t>
            </a:r>
            <a:r>
              <a:rPr lang="en-US" dirty="0" smtClean="0"/>
              <a:t> </a:t>
            </a:r>
            <a:r>
              <a:rPr lang="ru-RU" dirty="0" smtClean="0"/>
              <a:t>на сайте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Зажимаем клавиши одновременно «</a:t>
            </a:r>
            <a:r>
              <a:rPr lang="en-US" dirty="0" smtClean="0"/>
              <a:t>Ctrl</a:t>
            </a:r>
            <a:r>
              <a:rPr lang="ru-RU" dirty="0" smtClean="0"/>
              <a:t>»</a:t>
            </a:r>
            <a:r>
              <a:rPr lang="en-US" dirty="0" smtClean="0"/>
              <a:t> </a:t>
            </a:r>
            <a:r>
              <a:rPr lang="ru-RU" dirty="0" smtClean="0"/>
              <a:t>и «</a:t>
            </a:r>
            <a:r>
              <a:rPr lang="en-US" dirty="0" smtClean="0"/>
              <a:t>P</a:t>
            </a:r>
            <a:r>
              <a:rPr lang="ru-RU" dirty="0" smtClean="0"/>
              <a:t>»</a:t>
            </a:r>
            <a:r>
              <a:rPr lang="en-US" dirty="0" smtClean="0"/>
              <a:t> (</a:t>
            </a:r>
            <a:r>
              <a:rPr lang="ru-RU" dirty="0" smtClean="0"/>
              <a:t>английская)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3" y="1625599"/>
            <a:ext cx="7851430" cy="505544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D47CD02-4844-8A20-1721-065695F38C39}"/>
              </a:ext>
            </a:extLst>
          </p:cNvPr>
          <p:cNvSpPr txBox="1"/>
          <p:nvPr/>
        </p:nvSpPr>
        <p:spPr>
          <a:xfrm>
            <a:off x="7906893" y="1799728"/>
            <a:ext cx="428510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В качестве принтера выбираем «Сохранить в </a:t>
            </a:r>
            <a:r>
              <a:rPr lang="en-US" dirty="0" smtClean="0"/>
              <a:t>PDF</a:t>
            </a:r>
            <a:r>
              <a:rPr lang="ru-RU" dirty="0" smtClean="0"/>
              <a:t>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Далее выбираем желаемые параметры: страницы, раскладка, «Ещё настройки»/ «Дополнительные настройки» (размер бумаги, поля, </a:t>
            </a:r>
            <a:r>
              <a:rPr lang="ru-RU" dirty="0"/>
              <a:t>масштаб</a:t>
            </a:r>
            <a:r>
              <a:rPr lang="ru-RU" dirty="0" smtClean="0"/>
              <a:t>, колонтитулы) и нажимаем Сохранить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Выбираем место/папку для сохранения на компьютере, придумываем название файла, нажимаем Сохранить</a:t>
            </a:r>
            <a:endParaRPr lang="ru-RU" dirty="0"/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После сохранения можно распечатать и предоставить в суд или иным лицам как в электронном виде, так и на бумажном носителе.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CD9BAC1-AA9E-0579-06DF-A4BE1C1309D9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0" y="6320180"/>
            <a:ext cx="1371600" cy="443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24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8AD40AB-85A5-8CA0-1F73-81B12AF904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1" y="-144379"/>
            <a:ext cx="12385789" cy="70403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786F44E-AA7B-9EDC-05BB-AF3C31B43290}"/>
              </a:ext>
            </a:extLst>
          </p:cNvPr>
          <p:cNvSpPr txBox="1"/>
          <p:nvPr/>
        </p:nvSpPr>
        <p:spPr>
          <a:xfrm>
            <a:off x="205214" y="89875"/>
            <a:ext cx="9070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Алгоритм действия</a:t>
            </a:r>
          </a:p>
          <a:p>
            <a:pPr algn="ctr"/>
            <a:r>
              <a:rPr lang="ru-RU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«Подключить лицевой счет к Личному кабинету в ГИС ЖКХ»</a:t>
            </a:r>
            <a:endParaRPr lang="ru-RU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CD9BAC1-AA9E-0579-06DF-A4BE1C1309D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" y="6320180"/>
            <a:ext cx="1371600" cy="443627"/>
          </a:xfrm>
          <a:prstGeom prst="rect">
            <a:avLst/>
          </a:prstGeom>
        </p:spPr>
      </p:pic>
      <p:pic>
        <p:nvPicPr>
          <p:cNvPr id="7" name="Picture 2" descr="E:\Я.Диск\!17_FPG\Бренд\page\pgrants_logo.png">
            <a:extLst>
              <a:ext uri="{FF2B5EF4-FFF2-40B4-BE49-F238E27FC236}">
                <a16:creationId xmlns:a16="http://schemas.microsoft.com/office/drawing/2014/main" id="{DB59AA45-806D-5298-4250-9790D8719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76514" y="6022016"/>
            <a:ext cx="2015486" cy="707940"/>
          </a:xfrm>
          <a:prstGeom prst="rect">
            <a:avLst/>
          </a:prstGeom>
          <a:noFill/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5D47CD02-4844-8A20-1721-065695F38C39}"/>
              </a:ext>
            </a:extLst>
          </p:cNvPr>
          <p:cNvSpPr txBox="1"/>
          <p:nvPr/>
        </p:nvSpPr>
        <p:spPr>
          <a:xfrm>
            <a:off x="205214" y="833007"/>
            <a:ext cx="7948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Шаг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1 Войти в личный кабинет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на сайте ГИС ЖКХ и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нажать на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иконку Действия «Подключить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лицевой счет к Личному кабинету»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828" y="1479862"/>
            <a:ext cx="1733550" cy="214312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D47CD02-4844-8A20-1721-065695F38C39}"/>
              </a:ext>
            </a:extLst>
          </p:cNvPr>
          <p:cNvSpPr txBox="1"/>
          <p:nvPr/>
        </p:nvSpPr>
        <p:spPr>
          <a:xfrm>
            <a:off x="205214" y="3832344"/>
            <a:ext cx="1171246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Шаг 2 Выбрать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адрес дома, нажав на кнопку в конце строки «Адрес дома» и добавить необходимый адрес из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справочника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Шаг 3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Далее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ввести номер лицевого счета или иной идентификатор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плательщика, указанный в квитанции за услуги ЖКХ (это НЕ номер </a:t>
            </a:r>
            <a:r>
              <a:rPr lang="ru-RU" b="1" strike="sngStrike" dirty="0" smtClean="0">
                <a:solidFill>
                  <a:schemeClr val="accent1">
                    <a:lumMod val="50000"/>
                  </a:schemeClr>
                </a:solidFill>
              </a:rPr>
              <a:t>единого лицевого счета в ГИС ЖКХ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Шаг 4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Проверить данные и нажать кнопку «Подключить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</a:p>
          <a:p>
            <a:r>
              <a:rPr lang="ru-RU" dirty="0"/>
              <a:t>Если система выдает ошибку или сообщает, что такого лицевого счета не существует, то возможно нужно набрать номер лицевого счета с индексом ЖЭО или без него, с последней цифрой номера или без неё.</a:t>
            </a:r>
          </a:p>
          <a:p>
            <a:r>
              <a:rPr lang="ru-RU" dirty="0" smtClean="0"/>
              <a:t>Если всё правильно сделали, то под голубой полосой появится адрес помещения. </a:t>
            </a:r>
            <a:r>
              <a:rPr lang="ru-RU" b="1" dirty="0" smtClean="0"/>
              <a:t>Чтобы подключить лицевые счета других услуг ЖКХ или другого помещения, то нужно Выйти и Войти снова в Личный кабинет на сайте ГИС ЖКХ.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485" y="1479065"/>
            <a:ext cx="6934200" cy="233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35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8AD40AB-85A5-8CA0-1F73-81B12AF904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1" y="-144379"/>
            <a:ext cx="12385789" cy="70403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786F44E-AA7B-9EDC-05BB-AF3C31B43290}"/>
              </a:ext>
            </a:extLst>
          </p:cNvPr>
          <p:cNvSpPr txBox="1"/>
          <p:nvPr/>
        </p:nvSpPr>
        <p:spPr>
          <a:xfrm>
            <a:off x="1118186" y="89875"/>
            <a:ext cx="8157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Алгоритм действия</a:t>
            </a:r>
          </a:p>
          <a:p>
            <a:pPr algn="ctr"/>
            <a:r>
              <a:rPr lang="ru-RU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«Подключить лицевой счет к Личному кабинету в ГИС ЖКХ»</a:t>
            </a:r>
            <a:endParaRPr lang="ru-RU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CD9BAC1-AA9E-0579-06DF-A4BE1C1309D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" y="6320180"/>
            <a:ext cx="1371600" cy="443627"/>
          </a:xfrm>
          <a:prstGeom prst="rect">
            <a:avLst/>
          </a:prstGeom>
        </p:spPr>
      </p:pic>
      <p:pic>
        <p:nvPicPr>
          <p:cNvPr id="7" name="Picture 2" descr="E:\Я.Диск\!17_FPG\Бренд\page\pgrants_logo.png">
            <a:extLst>
              <a:ext uri="{FF2B5EF4-FFF2-40B4-BE49-F238E27FC236}">
                <a16:creationId xmlns:a16="http://schemas.microsoft.com/office/drawing/2014/main" id="{DB59AA45-806D-5298-4250-9790D8719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76514" y="6022016"/>
            <a:ext cx="2015486" cy="707940"/>
          </a:xfrm>
          <a:prstGeom prst="rect">
            <a:avLst/>
          </a:prstGeom>
          <a:noFill/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5D47CD02-4844-8A20-1721-065695F38C39}"/>
              </a:ext>
            </a:extLst>
          </p:cNvPr>
          <p:cNvSpPr txBox="1"/>
          <p:nvPr/>
        </p:nvSpPr>
        <p:spPr>
          <a:xfrm>
            <a:off x="376361" y="1151344"/>
            <a:ext cx="8051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Если нет в Действиях иконки с ключиком, то на голубой полосе нажимаем 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362" y="0"/>
            <a:ext cx="741824" cy="91709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D47CD02-4844-8A20-1721-065695F38C39}"/>
              </a:ext>
            </a:extLst>
          </p:cNvPr>
          <p:cNvSpPr txBox="1"/>
          <p:nvPr/>
        </p:nvSpPr>
        <p:spPr>
          <a:xfrm>
            <a:off x="205214" y="3966814"/>
            <a:ext cx="1188010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Подключенные ЛС к Личному кабинету и выбираем справа кнопку Подключить лицевой счет. 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Вам открывается форма, как на предыдущем слайде.</a:t>
            </a:r>
          </a:p>
          <a:p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 случае, если УК/ТСЖ, а при непосредственном управлении орган местного самоуправления, разместили информацию о доме и помещениях в нём с указанием кадастровых номеров всех помещений в нём, то в Личном кабинете на сайте ГИС ЖКХ каждого собственника помещения в этом доме автоматически будут подключены все лицевые счета по всем услугам ЖКХ (содержание жилья, коммунальные услуги, капремонт). Ничего дополнительно подключать не потребуется.</a:t>
            </a:r>
          </a:p>
          <a:p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361" y="1714138"/>
            <a:ext cx="11602279" cy="206196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6079" y="4294842"/>
            <a:ext cx="2702561" cy="50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8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Рисунок 149">
            <a:extLst>
              <a:ext uri="{FF2B5EF4-FFF2-40B4-BE49-F238E27FC236}">
                <a16:creationId xmlns:a16="http://schemas.microsoft.com/office/drawing/2014/main" id="{1A5B0F75-A9D3-8989-D0DE-1E5D109095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0" y="-144379"/>
            <a:ext cx="12319000" cy="70403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88AC518-4873-1BDB-EC00-6E7CB79F138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0180"/>
            <a:ext cx="1371600" cy="44362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69AB9A5-41E9-BB8D-0041-BC43D026BE93}"/>
              </a:ext>
            </a:extLst>
          </p:cNvPr>
          <p:cNvSpPr txBox="1"/>
          <p:nvPr/>
        </p:nvSpPr>
        <p:spPr>
          <a:xfrm>
            <a:off x="152400" y="1751976"/>
            <a:ext cx="1189915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— </a:t>
            </a:r>
            <a:r>
              <a:rPr lang="ru-RU" sz="2000" b="1" dirty="0"/>
              <a:t>это сайт, где собираются данные о состоянии ЖКХ со всей страны и всех участников рынка</a:t>
            </a:r>
            <a:r>
              <a:rPr lang="ru-RU" sz="2000" dirty="0"/>
              <a:t>: через ГИС ЖКХ россияне могут взаимодействовать с управляющими и </a:t>
            </a:r>
            <a:r>
              <a:rPr lang="ru-RU" sz="2000" dirty="0" err="1"/>
              <a:t>ресурсоснабжающими</a:t>
            </a:r>
            <a:r>
              <a:rPr lang="ru-RU" sz="2000" dirty="0"/>
              <a:t> организациями, ТСЖ, органами власти субъектов РФ и муниципальных образований, фондами капремонта, </a:t>
            </a:r>
            <a:r>
              <a:rPr lang="ru-RU" sz="2000" dirty="0" err="1"/>
              <a:t>регоператорами</a:t>
            </a:r>
            <a:r>
              <a:rPr lang="ru-RU" sz="2000" dirty="0"/>
              <a:t> по обращению с ТКО и другими. </a:t>
            </a:r>
          </a:p>
          <a:p>
            <a:endParaRPr lang="ru-RU" sz="800" dirty="0" smtClean="0"/>
          </a:p>
          <a:p>
            <a:r>
              <a:rPr lang="ru-RU" sz="2000" dirty="0" smtClean="0"/>
              <a:t>Предложения </a:t>
            </a:r>
            <a:r>
              <a:rPr lang="ru-RU" sz="2000" dirty="0"/>
              <a:t>по доработке системы ГИС ЖКХ необходимо направлять в:</a:t>
            </a:r>
          </a:p>
          <a:p>
            <a:r>
              <a:rPr lang="ru-RU" sz="2000" dirty="0" smtClean="0"/>
              <a:t>- Министерство </a:t>
            </a:r>
            <a:r>
              <a:rPr lang="ru-RU" sz="2000" dirty="0"/>
              <a:t>строительства и жилищно-коммунального хозяйства РФ, </a:t>
            </a:r>
            <a:endParaRPr lang="ru-RU" sz="2000" dirty="0" smtClean="0"/>
          </a:p>
          <a:p>
            <a:r>
              <a:rPr lang="ru-RU" sz="2000" dirty="0" smtClean="0"/>
              <a:t>- АО </a:t>
            </a:r>
            <a:r>
              <a:rPr lang="ru-RU" sz="2000" dirty="0"/>
              <a:t>"ОПЕРАТОР ИНФОРМАЦИОННОЙ СИСТЕМЫ", </a:t>
            </a:r>
            <a:endParaRPr lang="ru-RU" sz="2000" dirty="0" smtClean="0"/>
          </a:p>
          <a:p>
            <a:pPr marL="285750" indent="-285750">
              <a:buFontTx/>
              <a:buChar char="-"/>
            </a:pPr>
            <a:endParaRPr lang="ru-RU" sz="800" b="1" dirty="0"/>
          </a:p>
          <a:p>
            <a:r>
              <a:rPr lang="ru-RU" b="1" dirty="0" smtClean="0"/>
              <a:t>ГИС ЖКХ </a:t>
            </a:r>
            <a:r>
              <a:rPr lang="ru-RU" b="1" dirty="0"/>
              <a:t>доступна по ссылке: </a:t>
            </a:r>
            <a:r>
              <a:rPr lang="ru-RU" sz="2400" b="1" dirty="0">
                <a:hlinkClick r:id="rId4"/>
              </a:rPr>
              <a:t>https://dom.gosuslugi.ru</a:t>
            </a:r>
            <a:r>
              <a:rPr lang="ru-RU" sz="2400" b="1" dirty="0" smtClean="0">
                <a:hlinkClick r:id="rId4"/>
              </a:rPr>
              <a:t>/</a:t>
            </a:r>
            <a:r>
              <a:rPr lang="ru-RU" sz="2400" b="1" dirty="0" smtClean="0"/>
              <a:t>  </a:t>
            </a:r>
          </a:p>
          <a:p>
            <a:endParaRPr lang="ru-RU" sz="800" b="1" dirty="0"/>
          </a:p>
          <a:p>
            <a:r>
              <a:rPr lang="ru-RU" b="1" dirty="0"/>
              <a:t>Для корректной работы сайта ГИС ЖКХ её оператор рекомендует ТЕКУЩИЕ ВЕРСИИ следующих браузеров: </a:t>
            </a:r>
            <a:endParaRPr lang="ru-RU" b="1" dirty="0" smtClean="0"/>
          </a:p>
          <a:p>
            <a:r>
              <a:rPr lang="ru-RU" sz="2400" b="1" dirty="0" err="1" smtClean="0">
                <a:solidFill>
                  <a:srgbClr val="0070C0"/>
                </a:solidFill>
              </a:rPr>
              <a:t>Google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err="1">
                <a:solidFill>
                  <a:srgbClr val="0070C0"/>
                </a:solidFill>
              </a:rPr>
              <a:t>Chrome</a:t>
            </a:r>
            <a:r>
              <a:rPr lang="ru-RU" sz="2400" b="1" dirty="0">
                <a:solidFill>
                  <a:srgbClr val="0070C0"/>
                </a:solidFill>
              </a:rPr>
              <a:t>; </a:t>
            </a:r>
            <a:r>
              <a:rPr lang="ru-RU" sz="2400" b="1" dirty="0" err="1">
                <a:solidFill>
                  <a:srgbClr val="0070C0"/>
                </a:solidFill>
              </a:rPr>
              <a:t>Mozilla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 err="1">
                <a:solidFill>
                  <a:srgbClr val="0070C0"/>
                </a:solidFill>
              </a:rPr>
              <a:t>Firefox</a:t>
            </a:r>
            <a:r>
              <a:rPr lang="ru-RU" sz="2400" b="1" dirty="0">
                <a:solidFill>
                  <a:srgbClr val="0070C0"/>
                </a:solidFill>
              </a:rPr>
              <a:t>; </a:t>
            </a:r>
            <a:r>
              <a:rPr lang="ru-RU" sz="2400" b="1" dirty="0" err="1">
                <a:solidFill>
                  <a:srgbClr val="0070C0"/>
                </a:solidFill>
              </a:rPr>
              <a:t>Apple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 err="1">
                <a:solidFill>
                  <a:srgbClr val="0070C0"/>
                </a:solidFill>
              </a:rPr>
              <a:t>Safari</a:t>
            </a:r>
            <a:r>
              <a:rPr lang="ru-RU" sz="2400" b="1" dirty="0"/>
              <a:t>.</a:t>
            </a:r>
          </a:p>
          <a:p>
            <a:endParaRPr lang="ru-RU" sz="800" b="1" dirty="0" smtClean="0"/>
          </a:p>
          <a:p>
            <a:r>
              <a:rPr lang="ru-RU" b="1" dirty="0"/>
              <a:t>П</a:t>
            </a:r>
            <a:r>
              <a:rPr lang="ru-RU" b="1" dirty="0" smtClean="0"/>
              <a:t>риложение </a:t>
            </a:r>
            <a:r>
              <a:rPr lang="ru-RU" b="1" dirty="0"/>
              <a:t>для смартфона</a:t>
            </a:r>
            <a:r>
              <a:rPr lang="ru-RU" b="1" dirty="0" smtClean="0"/>
              <a:t>: </a:t>
            </a:r>
            <a:r>
              <a:rPr lang="ru-RU" sz="2800" b="1" dirty="0" smtClean="0">
                <a:solidFill>
                  <a:srgbClr val="0070C0"/>
                </a:solidFill>
              </a:rPr>
              <a:t>ГИС ЖКХ (ГИС ЖКХ </a:t>
            </a:r>
            <a:r>
              <a:rPr lang="en-US" sz="2800" b="1" dirty="0" smtClean="0">
                <a:solidFill>
                  <a:srgbClr val="0070C0"/>
                </a:solidFill>
              </a:rPr>
              <a:t>New)</a:t>
            </a:r>
            <a:endParaRPr lang="ru-RU" sz="2800" b="1" dirty="0">
              <a:solidFill>
                <a:srgbClr val="0070C0"/>
              </a:solidFill>
            </a:endParaRPr>
          </a:p>
          <a:p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904"/>
            <a:ext cx="3588278" cy="1717995"/>
          </a:xfrm>
          <a:prstGeom prst="rect">
            <a:avLst/>
          </a:prstGeom>
        </p:spPr>
      </p:pic>
      <p:sp>
        <p:nvSpPr>
          <p:cNvPr id="151" name="TextBox 150">
            <a:extLst>
              <a:ext uri="{FF2B5EF4-FFF2-40B4-BE49-F238E27FC236}">
                <a16:creationId xmlns:a16="http://schemas.microsoft.com/office/drawing/2014/main" id="{4411D794-3D52-6DFB-D062-D05CB47A4D29}"/>
              </a:ext>
            </a:extLst>
          </p:cNvPr>
          <p:cNvSpPr txBox="1"/>
          <p:nvPr/>
        </p:nvSpPr>
        <p:spPr>
          <a:xfrm>
            <a:off x="2084293" y="52652"/>
            <a:ext cx="736450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1"/>
                </a:solidFill>
                <a:latin typeface="Arial Black" panose="020B0A04020102020204" pitchFamily="34" charset="0"/>
              </a:rPr>
              <a:t>Государственная информационная система </a:t>
            </a:r>
            <a:r>
              <a:rPr lang="ru-RU" sz="2800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ЖКХ</a:t>
            </a:r>
          </a:p>
          <a:p>
            <a:pPr algn="ctr"/>
            <a:endParaRPr lang="ru-RU" sz="1600" dirty="0">
              <a:solidFill>
                <a:schemeClr val="accent1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800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 (</a:t>
            </a:r>
            <a:r>
              <a:rPr lang="ru-RU" sz="2800" dirty="0">
                <a:solidFill>
                  <a:schemeClr val="accent1"/>
                </a:solidFill>
                <a:latin typeface="Arial Black" panose="020B0A04020102020204" pitchFamily="34" charset="0"/>
              </a:rPr>
              <a:t>сокращенно ГИС ЖКХ) 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3933" y="2741350"/>
            <a:ext cx="2802961" cy="189788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7006" y="4915196"/>
            <a:ext cx="1361794" cy="129954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0" y="4909185"/>
            <a:ext cx="2028220" cy="1305551"/>
          </a:xfrm>
          <a:prstGeom prst="rect">
            <a:avLst/>
          </a:prstGeom>
        </p:spPr>
      </p:pic>
      <p:pic>
        <p:nvPicPr>
          <p:cNvPr id="4" name="Picture 2" descr="E:\Я.Диск\!17_FPG\Бренд\page\pgrants_logo.png">
            <a:extLst>
              <a:ext uri="{FF2B5EF4-FFF2-40B4-BE49-F238E27FC236}">
                <a16:creationId xmlns:a16="http://schemas.microsoft.com/office/drawing/2014/main" id="{B9822EF9-64B1-117A-E95E-FBAEEFA90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106291" y="6130715"/>
            <a:ext cx="2015486" cy="7079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297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8AD40AB-85A5-8CA0-1F73-81B12AF904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" y="-144379"/>
            <a:ext cx="12213068" cy="70403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786F44E-AA7B-9EDC-05BB-AF3C31B43290}"/>
              </a:ext>
            </a:extLst>
          </p:cNvPr>
          <p:cNvSpPr txBox="1"/>
          <p:nvPr/>
        </p:nvSpPr>
        <p:spPr>
          <a:xfrm>
            <a:off x="1116016" y="190882"/>
            <a:ext cx="8157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«+» Подключения лицевого счёта </a:t>
            </a:r>
          </a:p>
          <a:p>
            <a:pPr algn="ctr"/>
            <a:r>
              <a:rPr lang="ru-RU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к Личному кабинету в ГИС ЖКХ»</a:t>
            </a:r>
            <a:endParaRPr lang="ru-RU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CD9BAC1-AA9E-0579-06DF-A4BE1C1309D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76" y="6290362"/>
            <a:ext cx="1371600" cy="443627"/>
          </a:xfrm>
          <a:prstGeom prst="rect">
            <a:avLst/>
          </a:prstGeom>
        </p:spPr>
      </p:pic>
      <p:pic>
        <p:nvPicPr>
          <p:cNvPr id="7" name="Picture 2" descr="E:\Я.Диск\!17_FPG\Бренд\page\pgrants_logo.png">
            <a:extLst>
              <a:ext uri="{FF2B5EF4-FFF2-40B4-BE49-F238E27FC236}">
                <a16:creationId xmlns:a16="http://schemas.microsoft.com/office/drawing/2014/main" id="{DB59AA45-806D-5298-4250-9790D8719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76514" y="6022016"/>
            <a:ext cx="2015486" cy="707940"/>
          </a:xfrm>
          <a:prstGeom prst="rect">
            <a:avLst/>
          </a:prstGeom>
          <a:noFill/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76" y="98512"/>
            <a:ext cx="1016740" cy="87501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D47CD02-4844-8A20-1721-065695F38C39}"/>
              </a:ext>
            </a:extLst>
          </p:cNvPr>
          <p:cNvSpPr txBox="1"/>
          <p:nvPr/>
        </p:nvSpPr>
        <p:spPr>
          <a:xfrm>
            <a:off x="3673502" y="2758137"/>
            <a:ext cx="5062746" cy="369332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Вы не собственник помещения</a:t>
            </a:r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D47CD02-4844-8A20-1721-065695F38C39}"/>
              </a:ext>
            </a:extLst>
          </p:cNvPr>
          <p:cNvSpPr txBox="1"/>
          <p:nvPr/>
        </p:nvSpPr>
        <p:spPr>
          <a:xfrm>
            <a:off x="3673503" y="3214450"/>
            <a:ext cx="5062745" cy="1200329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Вы собственник помещения, но документы о регистрации вашего права собственности до 1999г. И вы ещё не внесли сведения о них в </a:t>
            </a:r>
            <a:r>
              <a:rPr lang="ru-RU" dirty="0" err="1" smtClean="0"/>
              <a:t>Росреестр</a:t>
            </a:r>
            <a:r>
              <a:rPr lang="ru-RU" dirty="0" smtClean="0"/>
              <a:t> (ЕГРН)</a:t>
            </a:r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D47CD02-4844-8A20-1721-065695F38C39}"/>
              </a:ext>
            </a:extLst>
          </p:cNvPr>
          <p:cNvSpPr txBox="1"/>
          <p:nvPr/>
        </p:nvSpPr>
        <p:spPr>
          <a:xfrm>
            <a:off x="3673503" y="4515934"/>
            <a:ext cx="5062745" cy="1754326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Вы собственник помещения, документы о регистрации вашего права собственности после 1999г. или уже внесены в </a:t>
            </a:r>
            <a:r>
              <a:rPr lang="ru-RU" dirty="0" err="1" smtClean="0"/>
              <a:t>Росреестр</a:t>
            </a:r>
            <a:r>
              <a:rPr lang="ru-RU" dirty="0" smtClean="0"/>
              <a:t> (ЕГРН), но УК/ТСЖ/ОМСУ забыли указать или неверно указали в ГИС ЖКХ кадастровый номер принадлежащего вам помещения </a:t>
            </a:r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335624" y="2651142"/>
            <a:ext cx="3127432" cy="3816796"/>
          </a:xfrm>
          <a:prstGeom prst="rightArrow">
            <a:avLst>
              <a:gd name="adj1" fmla="val 50000"/>
              <a:gd name="adj2" fmla="val 4903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D47CD02-4844-8A20-1721-065695F38C39}"/>
              </a:ext>
            </a:extLst>
          </p:cNvPr>
          <p:cNvSpPr txBox="1"/>
          <p:nvPr/>
        </p:nvSpPr>
        <p:spPr>
          <a:xfrm>
            <a:off x="376361" y="3551096"/>
            <a:ext cx="32971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«-» Но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не получиться увидеть решения общего собрания собственников, акты выполненных работ,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квитанции, инициировать общее собрание, проголосовать на собрании через ГИС ЖКХ, если: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3673502" y="2758137"/>
            <a:ext cx="0" cy="3512123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Рисунок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2560" y="2108703"/>
            <a:ext cx="3102781" cy="2145234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3994" y="4396751"/>
            <a:ext cx="3154504" cy="117048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5D47CD02-4844-8A20-1721-065695F38C39}"/>
              </a:ext>
            </a:extLst>
          </p:cNvPr>
          <p:cNvSpPr txBox="1"/>
          <p:nvPr/>
        </p:nvSpPr>
        <p:spPr>
          <a:xfrm>
            <a:off x="376361" y="1151344"/>
            <a:ext cx="90376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Подключить к своему Личному кабинету на сайте ГИС ЖКХ можно любой лицевой счёт любого помещения частного жилого дома или жилого/нежилого помещения в многоквартирном доме на территории России.</a:t>
            </a:r>
            <a:endParaRPr lang="ru-RU" dirty="0"/>
          </a:p>
          <a:p>
            <a:r>
              <a:rPr lang="ru-RU" dirty="0" smtClean="0"/>
              <a:t>Будет доступна не в полном объеме информация о договорах, обобщенная информация об оплате по данному лицевому счету, доступна будет передача показаний счетчиков.</a:t>
            </a:r>
          </a:p>
        </p:txBody>
      </p:sp>
    </p:spTree>
    <p:extLst>
      <p:ext uri="{BB962C8B-B14F-4D97-AF65-F5344CB8AC3E}">
        <p14:creationId xmlns:p14="http://schemas.microsoft.com/office/powerpoint/2010/main" val="26384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8AD40AB-85A5-8CA0-1F73-81B12AF904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" y="-144379"/>
            <a:ext cx="12213068" cy="70403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Picture 2" descr="E:\Я.Диск\!17_FPG\Бренд\page\pgrants_logo.png">
            <a:extLst>
              <a:ext uri="{FF2B5EF4-FFF2-40B4-BE49-F238E27FC236}">
                <a16:creationId xmlns:a16="http://schemas.microsoft.com/office/drawing/2014/main" id="{DB59AA45-806D-5298-4250-9790D8719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76514" y="6022016"/>
            <a:ext cx="2015486" cy="707940"/>
          </a:xfrm>
          <a:prstGeom prst="rect">
            <a:avLst/>
          </a:prstGeom>
          <a:noFill/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71" y="990600"/>
            <a:ext cx="5748734" cy="573935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786F44E-AA7B-9EDC-05BB-AF3C31B43290}"/>
              </a:ext>
            </a:extLst>
          </p:cNvPr>
          <p:cNvSpPr txBox="1"/>
          <p:nvPr/>
        </p:nvSpPr>
        <p:spPr>
          <a:xfrm>
            <a:off x="376362" y="190882"/>
            <a:ext cx="88975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С максимальными функциями в </a:t>
            </a:r>
            <a:r>
              <a:rPr lang="ru-RU" dirty="0">
                <a:solidFill>
                  <a:schemeClr val="accent1"/>
                </a:solidFill>
                <a:latin typeface="Arial Black" panose="020B0A04020102020204" pitchFamily="34" charset="0"/>
              </a:rPr>
              <a:t>Л</a:t>
            </a:r>
            <a:r>
              <a:rPr lang="ru-RU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ичном кабинете на </a:t>
            </a:r>
            <a:r>
              <a:rPr lang="ru-RU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сайте ГИС ЖКХ </a:t>
            </a:r>
            <a:r>
              <a:rPr lang="ru-RU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собственнику помещения в мно</a:t>
            </a:r>
            <a:r>
              <a:rPr lang="ru-RU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гоквартирном доме</a:t>
            </a:r>
          </a:p>
          <a:p>
            <a:pPr algn="ctr"/>
            <a:r>
              <a:rPr lang="ru-RU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доступно</a:t>
            </a:r>
            <a:endParaRPr lang="ru-RU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CD9BAC1-AA9E-0579-06DF-A4BE1C1309D9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8110" y="6286329"/>
            <a:ext cx="1371600" cy="44362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254" y="1888812"/>
            <a:ext cx="5810250" cy="39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7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8AD40AB-85A5-8CA0-1F73-81B12AF904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" y="-144379"/>
            <a:ext cx="12213068" cy="70403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786F44E-AA7B-9EDC-05BB-AF3C31B43290}"/>
              </a:ext>
            </a:extLst>
          </p:cNvPr>
          <p:cNvSpPr txBox="1"/>
          <p:nvPr/>
        </p:nvSpPr>
        <p:spPr>
          <a:xfrm>
            <a:off x="1615440" y="190882"/>
            <a:ext cx="76584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1"/>
                </a:solidFill>
                <a:latin typeface="Arial Black" panose="020B0A04020102020204" pitchFamily="34" charset="0"/>
              </a:rPr>
              <a:t>Алгоритм </a:t>
            </a:r>
            <a:r>
              <a:rPr lang="ru-RU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действия «Передать показания счетчиков в Личном кабинете </a:t>
            </a:r>
            <a:r>
              <a:rPr lang="ru-RU" dirty="0">
                <a:solidFill>
                  <a:schemeClr val="accent1"/>
                </a:solidFill>
                <a:latin typeface="Arial Black" panose="020B0A04020102020204" pitchFamily="34" charset="0"/>
              </a:rPr>
              <a:t>в ГИС ЖКХ»</a:t>
            </a:r>
          </a:p>
          <a:p>
            <a:pPr algn="ctr"/>
            <a:endParaRPr lang="ru-RU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Picture 2" descr="E:\Я.Диск\!17_FPG\Бренд\page\pgrants_logo.png">
            <a:extLst>
              <a:ext uri="{FF2B5EF4-FFF2-40B4-BE49-F238E27FC236}">
                <a16:creationId xmlns:a16="http://schemas.microsoft.com/office/drawing/2014/main" id="{DB59AA45-806D-5298-4250-9790D8719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76514" y="6022016"/>
            <a:ext cx="2015486" cy="707940"/>
          </a:xfrm>
          <a:prstGeom prst="rect">
            <a:avLst/>
          </a:prstGeom>
          <a:noFill/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233" y="825445"/>
            <a:ext cx="7560802" cy="6032555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CD9BAC1-AA9E-0579-06DF-A4BE1C1309D9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76" y="6290362"/>
            <a:ext cx="1371600" cy="44362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5D47CD02-4844-8A20-1721-065695F38C39}"/>
              </a:ext>
            </a:extLst>
          </p:cNvPr>
          <p:cNvSpPr txBox="1"/>
          <p:nvPr/>
        </p:nvSpPr>
        <p:spPr>
          <a:xfrm>
            <a:off x="8347858" y="1859279"/>
            <a:ext cx="366126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Шаг 1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Войти в личный кабинет на сайте ГИС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ЖКХ,</a:t>
            </a:r>
          </a:p>
          <a:p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Шаг 2 Выбрать при необходимости адрес помещения (под голубой полосой), по которому намерены передать показания </a:t>
            </a:r>
          </a:p>
          <a:p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Шаг 3 Нажать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на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иконку Действия «Передать показания» </a:t>
            </a:r>
          </a:p>
          <a:p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Шаг 4 Ввести в форму текущие показания ИПУ и дату их снятия, нажать Сохранить</a:t>
            </a:r>
            <a:endParaRPr lang="ru-RU" dirty="0" smtClean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39" y="66674"/>
            <a:ext cx="1467398" cy="1792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85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8AD40AB-85A5-8CA0-1F73-81B12AF904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" y="-144379"/>
            <a:ext cx="12213068" cy="70403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786F44E-AA7B-9EDC-05BB-AF3C31B43290}"/>
              </a:ext>
            </a:extLst>
          </p:cNvPr>
          <p:cNvSpPr txBox="1"/>
          <p:nvPr/>
        </p:nvSpPr>
        <p:spPr>
          <a:xfrm>
            <a:off x="1615440" y="190882"/>
            <a:ext cx="76584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Переданные показания счетчиков в Личном кабинете </a:t>
            </a:r>
            <a:r>
              <a:rPr lang="ru-RU" dirty="0">
                <a:solidFill>
                  <a:schemeClr val="accent1"/>
                </a:solidFill>
                <a:latin typeface="Arial Black" panose="020B0A04020102020204" pitchFamily="34" charset="0"/>
              </a:rPr>
              <a:t>в ГИС </a:t>
            </a:r>
            <a:r>
              <a:rPr lang="ru-RU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ЖКХ отображаются сразу</a:t>
            </a:r>
            <a:endParaRPr lang="ru-RU" dirty="0">
              <a:solidFill>
                <a:schemeClr val="accent1"/>
              </a:solidFill>
              <a:latin typeface="Arial Black" panose="020B0A04020102020204" pitchFamily="34" charset="0"/>
            </a:endParaRPr>
          </a:p>
          <a:p>
            <a:pPr algn="ctr"/>
            <a:endParaRPr lang="ru-RU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Picture 2" descr="E:\Я.Диск\!17_FPG\Бренд\page\pgrants_logo.png">
            <a:extLst>
              <a:ext uri="{FF2B5EF4-FFF2-40B4-BE49-F238E27FC236}">
                <a16:creationId xmlns:a16="http://schemas.microsoft.com/office/drawing/2014/main" id="{DB59AA45-806D-5298-4250-9790D8719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76514" y="6022016"/>
            <a:ext cx="2015486" cy="707940"/>
          </a:xfrm>
          <a:prstGeom prst="rect">
            <a:avLst/>
          </a:prstGeom>
          <a:noFill/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CD9BAC1-AA9E-0579-06DF-A4BE1C1309D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76" y="6290362"/>
            <a:ext cx="1371600" cy="44362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5D47CD02-4844-8A20-1721-065695F38C39}"/>
              </a:ext>
            </a:extLst>
          </p:cNvPr>
          <p:cNvSpPr txBox="1"/>
          <p:nvPr/>
        </p:nvSpPr>
        <p:spPr>
          <a:xfrm>
            <a:off x="1722776" y="945197"/>
            <a:ext cx="75511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Можно просмотреть историю показаний: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Нажать иконку Действия «Приборы учета», выбрать прибор, нажать «История показаний»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30" y="190882"/>
            <a:ext cx="1269753" cy="166839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30" y="1969682"/>
            <a:ext cx="10951252" cy="4048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46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8AD40AB-85A5-8CA0-1F73-81B12AF904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" y="-144379"/>
            <a:ext cx="12213068" cy="70403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786F44E-AA7B-9EDC-05BB-AF3C31B43290}"/>
              </a:ext>
            </a:extLst>
          </p:cNvPr>
          <p:cNvSpPr txBox="1"/>
          <p:nvPr/>
        </p:nvSpPr>
        <p:spPr>
          <a:xfrm>
            <a:off x="1615440" y="190882"/>
            <a:ext cx="76584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В истории показаний отображается кем были, когда и за какой период переданы показания ИПУ</a:t>
            </a:r>
            <a:endParaRPr lang="ru-RU" dirty="0">
              <a:solidFill>
                <a:schemeClr val="accent1"/>
              </a:solidFill>
              <a:latin typeface="Arial Black" panose="020B0A04020102020204" pitchFamily="34" charset="0"/>
            </a:endParaRPr>
          </a:p>
          <a:p>
            <a:pPr algn="ctr"/>
            <a:endParaRPr lang="ru-RU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Picture 2" descr="E:\Я.Диск\!17_FPG\Бренд\page\pgrants_logo.png">
            <a:extLst>
              <a:ext uri="{FF2B5EF4-FFF2-40B4-BE49-F238E27FC236}">
                <a16:creationId xmlns:a16="http://schemas.microsoft.com/office/drawing/2014/main" id="{DB59AA45-806D-5298-4250-9790D8719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76514" y="6022016"/>
            <a:ext cx="2015486" cy="707940"/>
          </a:xfrm>
          <a:prstGeom prst="rect">
            <a:avLst/>
          </a:prstGeom>
          <a:noFill/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CD9BAC1-AA9E-0579-06DF-A4BE1C1309D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76" y="6290362"/>
            <a:ext cx="1371600" cy="44362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50" y="-10895"/>
            <a:ext cx="1269753" cy="166839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50" y="1018354"/>
            <a:ext cx="9425711" cy="527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84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8AD40AB-85A5-8CA0-1F73-81B12AF904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1" y="-144379"/>
            <a:ext cx="12385789" cy="70403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CD9BAC1-AA9E-0579-06DF-A4BE1C1309D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" y="6320180"/>
            <a:ext cx="1371600" cy="443627"/>
          </a:xfrm>
          <a:prstGeom prst="rect">
            <a:avLst/>
          </a:prstGeom>
        </p:spPr>
      </p:pic>
      <p:pic>
        <p:nvPicPr>
          <p:cNvPr id="7" name="Picture 2" descr="E:\Я.Диск\!17_FPG\Бренд\page\pgrants_logo.png">
            <a:extLst>
              <a:ext uri="{FF2B5EF4-FFF2-40B4-BE49-F238E27FC236}">
                <a16:creationId xmlns:a16="http://schemas.microsoft.com/office/drawing/2014/main" id="{DB59AA45-806D-5298-4250-9790D8719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78394" y="5966210"/>
            <a:ext cx="2015486" cy="707940"/>
          </a:xfrm>
          <a:prstGeom prst="rect">
            <a:avLst/>
          </a:prstGeom>
          <a:noFill/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2101328" y="167355"/>
            <a:ext cx="5798912" cy="10193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"/>
          </p:nvPr>
        </p:nvSpPr>
        <p:spPr>
          <a:xfrm>
            <a:off x="0" y="1809379"/>
            <a:ext cx="7437120" cy="41022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600" b="1" dirty="0"/>
              <a:t>Региональный центр общественного контроля в сфере ЖКХ </a:t>
            </a:r>
          </a:p>
          <a:p>
            <a:pPr marL="0" indent="0">
              <a:buNone/>
            </a:pPr>
            <a:r>
              <a:rPr lang="ru-RU" sz="2600" b="1" dirty="0"/>
              <a:t>Омской </a:t>
            </a:r>
            <a:r>
              <a:rPr lang="ru-RU" sz="2600" b="1" dirty="0"/>
              <a:t>области </a:t>
            </a:r>
            <a:r>
              <a:rPr lang="ru-RU" sz="2600" b="1" dirty="0"/>
              <a:t>НП </a:t>
            </a:r>
            <a:r>
              <a:rPr lang="ru-RU" sz="2600" b="1" dirty="0"/>
              <a:t>«ЖКХ Контроль»</a:t>
            </a:r>
          </a:p>
          <a:p>
            <a:pPr marL="0" indent="0">
              <a:buNone/>
            </a:pPr>
            <a:r>
              <a:rPr lang="ru-RU" dirty="0" smtClean="0"/>
              <a:t>ВКОНТАКТЕ</a:t>
            </a:r>
            <a:endParaRPr lang="ru-RU" dirty="0" smtClean="0"/>
          </a:p>
          <a:p>
            <a:pPr marL="0" indent="0">
              <a:buNone/>
            </a:pP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vk.com/gkhomsk55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600" b="1" dirty="0" smtClean="0"/>
              <a:t>Заздравных </a:t>
            </a:r>
            <a:r>
              <a:rPr lang="ru-RU" sz="2600" b="1" dirty="0"/>
              <a:t>Мария </a:t>
            </a:r>
            <a:r>
              <a:rPr lang="ru-RU" sz="2600" b="1" dirty="0" smtClean="0"/>
              <a:t>Алексеевна</a:t>
            </a:r>
          </a:p>
          <a:p>
            <a:pPr marL="0" indent="0">
              <a:buNone/>
            </a:pPr>
            <a:r>
              <a:rPr lang="en-US" sz="2600" dirty="0">
                <a:hlinkClick r:id="rId6"/>
              </a:rPr>
              <a:t>https://</a:t>
            </a:r>
            <a:r>
              <a:rPr lang="en-US" sz="2600" dirty="0" smtClean="0">
                <a:hlinkClick r:id="rId6"/>
              </a:rPr>
              <a:t>vk.com/mariz888</a:t>
            </a:r>
            <a:r>
              <a:rPr lang="ru-RU" sz="2600" dirty="0" smtClean="0"/>
              <a:t> </a:t>
            </a:r>
          </a:p>
          <a:p>
            <a:pPr marL="0" indent="0">
              <a:buNone/>
            </a:pPr>
            <a:r>
              <a:rPr lang="en-US" sz="2400" dirty="0" smtClean="0"/>
              <a:t>Email</a:t>
            </a:r>
            <a:r>
              <a:rPr lang="ru-RU" sz="2400" dirty="0"/>
              <a:t>:</a:t>
            </a:r>
            <a:r>
              <a:rPr lang="en-US" sz="2400" dirty="0"/>
              <a:t> </a:t>
            </a:r>
            <a:r>
              <a:rPr lang="en-US" sz="2400" dirty="0">
                <a:hlinkClick r:id="rId7"/>
              </a:rPr>
              <a:t>gkh55@bk.ru</a:t>
            </a:r>
            <a:endParaRPr lang="ru-RU" sz="2400" dirty="0"/>
          </a:p>
          <a:p>
            <a:pPr marL="0" indent="0">
              <a:buNone/>
            </a:pPr>
            <a:endParaRPr lang="ru-RU" sz="26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ru-RU" dirty="0" smtClean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575" y="2120285"/>
            <a:ext cx="3771092" cy="3997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58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47B1687-6AAA-546E-47CA-B822FD75D9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0" y="-144379"/>
            <a:ext cx="12319000" cy="700237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4212013-0DA4-571F-8015-CEE3E25FCB29}"/>
              </a:ext>
            </a:extLst>
          </p:cNvPr>
          <p:cNvSpPr txBox="1"/>
          <p:nvPr/>
        </p:nvSpPr>
        <p:spPr>
          <a:xfrm>
            <a:off x="237066" y="127000"/>
            <a:ext cx="88262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1"/>
                </a:solidFill>
                <a:latin typeface="Arial Black" panose="020B0A04020102020204" pitchFamily="34" charset="0"/>
              </a:rPr>
              <a:t>Обязанность участников рынка ЖКХ размещать информацию и взаимодействовать с потребителями жилищно-коммунальных услуг через ГИС ЖКХ закреплена </a:t>
            </a:r>
            <a:r>
              <a:rPr lang="ru-RU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в НПА:</a:t>
            </a:r>
            <a:endParaRPr lang="ru-RU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9AB9A5-41E9-BB8D-0041-BC43D026BE93}"/>
              </a:ext>
            </a:extLst>
          </p:cNvPr>
          <p:cNvSpPr txBox="1"/>
          <p:nvPr/>
        </p:nvSpPr>
        <p:spPr>
          <a:xfrm>
            <a:off x="237066" y="1700096"/>
            <a:ext cx="1177115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- Жилищный кодекс РФ</a:t>
            </a:r>
          </a:p>
          <a:p>
            <a:endParaRPr lang="ru-RU" b="1" dirty="0"/>
          </a:p>
          <a:p>
            <a:r>
              <a:rPr lang="ru-RU" b="1" dirty="0" smtClean="0"/>
              <a:t>- Федеральный </a:t>
            </a:r>
            <a:r>
              <a:rPr lang="ru-RU" b="1" dirty="0"/>
              <a:t>закон от 21.07.2014 №209-ФЗ "О государственной информационной системе жилищно-коммунального </a:t>
            </a:r>
            <a:r>
              <a:rPr lang="ru-RU" b="1" dirty="0" smtClean="0"/>
              <a:t>хозяйства»</a:t>
            </a:r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- Приказ </a:t>
            </a:r>
            <a:r>
              <a:rPr lang="ru-RU" b="1" dirty="0" err="1"/>
              <a:t>Минкомсвязи</a:t>
            </a:r>
            <a:r>
              <a:rPr lang="ru-RU" b="1" dirty="0"/>
              <a:t> России N 74, Минстроя России N 114/</a:t>
            </a:r>
            <a:r>
              <a:rPr lang="ru-RU" b="1" dirty="0" err="1"/>
              <a:t>пр</a:t>
            </a:r>
            <a:r>
              <a:rPr lang="ru-RU" b="1" dirty="0"/>
              <a:t> от 29.02.2016 </a:t>
            </a:r>
            <a:r>
              <a:rPr lang="ru-RU" b="1" dirty="0" smtClean="0"/>
              <a:t>"</a:t>
            </a:r>
            <a:r>
              <a:rPr lang="ru-RU" b="1" dirty="0"/>
              <a:t>Об утверждении состава, сроков и периодичности размещения информации поставщиками информации в государственной информационной системе жилищно-коммунального хозяйства" </a:t>
            </a:r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- Постановление </a:t>
            </a:r>
            <a:r>
              <a:rPr lang="ru-RU" b="1" dirty="0"/>
              <a:t>Правительства РФ от 06.05.2011 N 354 </a:t>
            </a:r>
            <a:r>
              <a:rPr lang="ru-RU" b="1" dirty="0" smtClean="0"/>
              <a:t>"</a:t>
            </a:r>
            <a:r>
              <a:rPr lang="ru-RU" b="1" dirty="0"/>
              <a:t>О предоставлении коммунальных услуг собственникам и пользователям помещений в многоквартирных домах и жилых домов" (вместе с "Правилами предоставления коммунальных услуг собственникам и пользователям помещений в многоквартирных домах и жилых домов</a:t>
            </a:r>
            <a:r>
              <a:rPr lang="ru-RU" b="1" dirty="0" smtClean="0"/>
              <a:t>")</a:t>
            </a:r>
          </a:p>
          <a:p>
            <a:endParaRPr lang="ru-RU" b="1" dirty="0"/>
          </a:p>
          <a:p>
            <a:r>
              <a:rPr lang="ru-RU" b="1" dirty="0" smtClean="0"/>
              <a:t>- и др.</a:t>
            </a:r>
            <a:endParaRPr lang="ru-RU" b="1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B467C7E-4819-72B8-A921-3164786F8F7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0521"/>
            <a:ext cx="1371600" cy="443627"/>
          </a:xfrm>
          <a:prstGeom prst="rect">
            <a:avLst/>
          </a:prstGeom>
        </p:spPr>
      </p:pic>
      <p:pic>
        <p:nvPicPr>
          <p:cNvPr id="2" name="Picture 2" descr="E:\Я.Диск\!17_FPG\Бренд\page\pgrants_logo.png">
            <a:extLst>
              <a:ext uri="{FF2B5EF4-FFF2-40B4-BE49-F238E27FC236}">
                <a16:creationId xmlns:a16="http://schemas.microsoft.com/office/drawing/2014/main" id="{2C649C72-FCC7-D396-7831-7DCC7ED37B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76514" y="6036208"/>
            <a:ext cx="2015486" cy="7079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7435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E8E8B7A-EA64-BFF8-D837-A140D99547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0" y="-144379"/>
            <a:ext cx="12319000" cy="700237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C82880-B231-E309-B73A-A804DC580DDA}"/>
              </a:ext>
            </a:extLst>
          </p:cNvPr>
          <p:cNvSpPr txBox="1"/>
          <p:nvPr/>
        </p:nvSpPr>
        <p:spPr>
          <a:xfrm>
            <a:off x="1035630" y="119011"/>
            <a:ext cx="8983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Пользователю </a:t>
            </a:r>
            <a:r>
              <a:rPr lang="ru-RU" dirty="0">
                <a:solidFill>
                  <a:schemeClr val="accent1"/>
                </a:solidFill>
                <a:latin typeface="Arial Black" panose="020B0A04020102020204" pitchFamily="34" charset="0"/>
              </a:rPr>
              <a:t>сети Интернет </a:t>
            </a:r>
            <a:endParaRPr lang="ru-RU" dirty="0" smtClean="0">
              <a:solidFill>
                <a:schemeClr val="accent1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dirty="0">
                <a:solidFill>
                  <a:schemeClr val="accent1"/>
                </a:solidFill>
                <a:latin typeface="Arial Black" panose="020B0A04020102020204" pitchFamily="34" charset="0"/>
              </a:rPr>
              <a:t>д</a:t>
            </a:r>
            <a:r>
              <a:rPr lang="ru-RU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оступны ОТКРЫТЫЕ данные на сайте ГИС </a:t>
            </a:r>
            <a:r>
              <a:rPr lang="ru-RU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ЖКХ</a:t>
            </a:r>
            <a:endParaRPr lang="ru-RU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47CD02-4844-8A20-1721-065695F38C39}"/>
              </a:ext>
            </a:extLst>
          </p:cNvPr>
          <p:cNvSpPr txBox="1"/>
          <p:nvPr/>
        </p:nvSpPr>
        <p:spPr>
          <a:xfrm>
            <a:off x="60959" y="729625"/>
            <a:ext cx="769566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Позволяет получить следующую информацию по </a:t>
            </a:r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любому МКД в России, любому поставщику услуг ЖКХ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</a:t>
            </a:r>
            <a:r>
              <a:rPr lang="ru-RU" dirty="0" smtClean="0"/>
              <a:t>пособ управления многоквартирным домом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Договор управления/Устав ТСЖ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Отчет по договору управления, бухгалтерская отчетность УК/Отчет ТСЖ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Проверить лицензию УК и дома, которые включены в неё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Способ формирования фонда капремонта и сроки проведения работ согласно региональной программы и краткосрочного плана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Общую информацию о доме, поставщиках коммунальных услуг, нормативах и тарифах на коммунальные услуги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Материалы проверок </a:t>
            </a:r>
            <a:r>
              <a:rPr lang="ru-RU" dirty="0" err="1" smtClean="0"/>
              <a:t>Госжилнадзора</a:t>
            </a:r>
            <a:r>
              <a:rPr lang="ru-RU" dirty="0" smtClean="0"/>
              <a:t> и муниципального жилищного надзора, привлечения к административной ответственности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И др.</a:t>
            </a:r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8729C58-E4A9-22E3-0F82-989B330CAF6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5" y="6320180"/>
            <a:ext cx="1371600" cy="443627"/>
          </a:xfrm>
          <a:prstGeom prst="rect">
            <a:avLst/>
          </a:prstGeom>
        </p:spPr>
      </p:pic>
      <p:pic>
        <p:nvPicPr>
          <p:cNvPr id="6" name="Picture 2" descr="E:\Я.Диск\!17_FPG\Бренд\page\pgrants_logo.png">
            <a:extLst>
              <a:ext uri="{FF2B5EF4-FFF2-40B4-BE49-F238E27FC236}">
                <a16:creationId xmlns:a16="http://schemas.microsoft.com/office/drawing/2014/main" id="{270B763B-FB00-2178-BF17-306ADA7601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82864" y="6116130"/>
            <a:ext cx="2015486" cy="707940"/>
          </a:xfrm>
          <a:prstGeom prst="rect">
            <a:avLst/>
          </a:prstGeom>
          <a:noFill/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3927" y="2321393"/>
            <a:ext cx="4549674" cy="317083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D47CD02-4844-8A20-1721-065695F38C39}"/>
              </a:ext>
            </a:extLst>
          </p:cNvPr>
          <p:cNvSpPr txBox="1"/>
          <p:nvPr/>
        </p:nvSpPr>
        <p:spPr>
          <a:xfrm>
            <a:off x="60959" y="4307792"/>
            <a:ext cx="76829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Недостатки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Информация только на текущий момент, в редких случаях отражена дата загрузки документов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Информация о решениях общего собрания собственников только в виде № и даты протокола (ни вопросов, ни формы проведения, ни даты размещения)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Отсутствует информация о размере платы на каждый год </a:t>
            </a:r>
          </a:p>
        </p:txBody>
      </p:sp>
    </p:spTree>
    <p:extLst>
      <p:ext uri="{BB962C8B-B14F-4D97-AF65-F5344CB8AC3E}">
        <p14:creationId xmlns:p14="http://schemas.microsoft.com/office/powerpoint/2010/main" val="344031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B9F7D4A-8A49-242E-4818-1A16991D78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0" y="-144379"/>
            <a:ext cx="12319000" cy="700237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C9AE864-AF23-EF97-957F-86D2EDD6E93E}"/>
              </a:ext>
            </a:extLst>
          </p:cNvPr>
          <p:cNvSpPr txBox="1"/>
          <p:nvPr/>
        </p:nvSpPr>
        <p:spPr>
          <a:xfrm>
            <a:off x="13457" y="468226"/>
            <a:ext cx="6614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Через ЛИЧНЫЙ КАБИНЕТ на сайте ГИС ЖКХ</a:t>
            </a:r>
          </a:p>
          <a:p>
            <a:pPr algn="ctr"/>
            <a:r>
              <a:rPr lang="ru-RU" dirty="0">
                <a:solidFill>
                  <a:schemeClr val="accent1"/>
                </a:solidFill>
                <a:latin typeface="Arial Black" panose="020B0A04020102020204" pitchFamily="34" charset="0"/>
              </a:rPr>
              <a:t>д</a:t>
            </a:r>
            <a:r>
              <a:rPr lang="ru-RU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оступны ЗАКРЫТЫЕ данные</a:t>
            </a:r>
            <a:endParaRPr lang="ru-RU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619C1AE-1792-3B97-26C8-26047498A34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0162"/>
            <a:ext cx="1371600" cy="443627"/>
          </a:xfrm>
          <a:prstGeom prst="rect">
            <a:avLst/>
          </a:prstGeom>
        </p:spPr>
      </p:pic>
      <p:pic>
        <p:nvPicPr>
          <p:cNvPr id="3" name="Picture 2" descr="E:\Я.Диск\!17_FPG\Бренд\page\pgrants_logo.png">
            <a:extLst>
              <a:ext uri="{FF2B5EF4-FFF2-40B4-BE49-F238E27FC236}">
                <a16:creationId xmlns:a16="http://schemas.microsoft.com/office/drawing/2014/main" id="{454B52C6-5CCE-DBBD-7BD6-C3C746984A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79865" y="6110238"/>
            <a:ext cx="2015486" cy="707940"/>
          </a:xfrm>
          <a:prstGeom prst="rect">
            <a:avLst/>
          </a:prstGeom>
          <a:noFill/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D47CD02-4844-8A20-1721-065695F38C39}"/>
              </a:ext>
            </a:extLst>
          </p:cNvPr>
          <p:cNvSpPr txBox="1"/>
          <p:nvPr/>
        </p:nvSpPr>
        <p:spPr>
          <a:xfrm>
            <a:off x="-46741" y="1603376"/>
            <a:ext cx="1214209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Позволяет получить следующую информацию собственнику помещения в МКД, нанимателю помещения, потребителю услуг ЖКХ (лицу, который привязал к своему личному кабинету лицевой счет/счета интересующего помещения в конкретном доме)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Все версии договора управления/Устава ТСЖ, документы-основания его заключения/утверждения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Отчет по договору управления, бухгалтерская отчетность УК/Отчет ТСЖ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Информацию о размере платы за содержание жилья, перечень и периодичность услуг и работ по содержанию и текущему ремонту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Содержание протоколов общих собраний собственников с приложенными документами (видят только собственники помещений)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Состав совета дома и основание его избрания, определения вознаграждения председателю и членам совета / Реестр членов ТСЖ, правления ТСЖ (только собственники помещений)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Информационные сообщения о продолжительности отопительного периода, профилактического отключения горячей воды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Способ формирования фонда капремонта и сроки проведения работ согласно региональной программы и краткосрочного плана, суммы начисленных, уплаченных, потраченных взносов на капремонт, № договора по выполнению капремонта и с кем он был заключен, состояние расчетов по договору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Общую информацию о доме, существенные условия прямых договоров с поставщиками коммунальных услуг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                 и др.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0882" y="339461"/>
            <a:ext cx="2719158" cy="1300467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94735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8AD40AB-85A5-8CA0-1F73-81B12AF904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1" y="-144379"/>
            <a:ext cx="12385789" cy="70403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786F44E-AA7B-9EDC-05BB-AF3C31B43290}"/>
              </a:ext>
            </a:extLst>
          </p:cNvPr>
          <p:cNvSpPr txBox="1"/>
          <p:nvPr/>
        </p:nvSpPr>
        <p:spPr>
          <a:xfrm>
            <a:off x="-57276" y="43701"/>
            <a:ext cx="5746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1"/>
                </a:solidFill>
                <a:latin typeface="Arial Black" panose="020B0A04020102020204" pitchFamily="34" charset="0"/>
              </a:rPr>
              <a:t>Ч</a:t>
            </a:r>
            <a:r>
              <a:rPr lang="ru-RU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ерез </a:t>
            </a:r>
            <a:r>
              <a:rPr lang="ru-RU" dirty="0">
                <a:solidFill>
                  <a:schemeClr val="accent1"/>
                </a:solidFill>
                <a:latin typeface="Arial Black" panose="020B0A04020102020204" pitchFamily="34" charset="0"/>
              </a:rPr>
              <a:t>ЛИЧНЫЙ КАБИНЕТ </a:t>
            </a:r>
            <a:endParaRPr lang="ru-RU" dirty="0" smtClean="0">
              <a:solidFill>
                <a:schemeClr val="accent1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на </a:t>
            </a:r>
            <a:r>
              <a:rPr lang="ru-RU" dirty="0">
                <a:solidFill>
                  <a:schemeClr val="accent1"/>
                </a:solidFill>
                <a:latin typeface="Arial Black" panose="020B0A04020102020204" pitchFamily="34" charset="0"/>
              </a:rPr>
              <a:t>сайте ГИС ЖКХ</a:t>
            </a:r>
            <a:endParaRPr lang="ru-RU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CD9BAC1-AA9E-0579-06DF-A4BE1C1309D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03" y="6320180"/>
            <a:ext cx="1371600" cy="443627"/>
          </a:xfrm>
          <a:prstGeom prst="rect">
            <a:avLst/>
          </a:prstGeom>
        </p:spPr>
      </p:pic>
      <p:pic>
        <p:nvPicPr>
          <p:cNvPr id="7" name="Picture 2" descr="E:\Я.Диск\!17_FPG\Бренд\page\pgrants_logo.png">
            <a:extLst>
              <a:ext uri="{FF2B5EF4-FFF2-40B4-BE49-F238E27FC236}">
                <a16:creationId xmlns:a16="http://schemas.microsoft.com/office/drawing/2014/main" id="{DB59AA45-806D-5298-4250-9790D8719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76514" y="6150060"/>
            <a:ext cx="2015486" cy="707940"/>
          </a:xfrm>
          <a:prstGeom prst="rect">
            <a:avLst/>
          </a:prstGeom>
          <a:noFill/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700" y="75151"/>
            <a:ext cx="3429000" cy="88582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D47CD02-4844-8A20-1721-065695F38C39}"/>
              </a:ext>
            </a:extLst>
          </p:cNvPr>
          <p:cNvSpPr txBox="1"/>
          <p:nvPr/>
        </p:nvSpPr>
        <p:spPr>
          <a:xfrm>
            <a:off x="1704567" y="930237"/>
            <a:ext cx="77266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Направить обращение </a:t>
            </a:r>
            <a:r>
              <a:rPr lang="ru-RU" dirty="0" smtClean="0"/>
              <a:t>в УК/ТСЖ, </a:t>
            </a:r>
            <a:r>
              <a:rPr lang="ru-RU" dirty="0" err="1" smtClean="0"/>
              <a:t>ресурсоснабжающие</a:t>
            </a:r>
            <a:r>
              <a:rPr lang="ru-RU" dirty="0" smtClean="0"/>
              <a:t> организации, орган местного самоуправления, фонд капремонта, </a:t>
            </a:r>
            <a:r>
              <a:rPr lang="ru-RU" dirty="0" err="1" smtClean="0"/>
              <a:t>регоператору</a:t>
            </a:r>
            <a:r>
              <a:rPr lang="ru-RU" dirty="0" smtClean="0"/>
              <a:t> по обращению с ТКО, </a:t>
            </a:r>
            <a:r>
              <a:rPr lang="ru-RU" dirty="0" err="1" smtClean="0"/>
              <a:t>МинЖКХ</a:t>
            </a:r>
            <a:r>
              <a:rPr lang="ru-RU" dirty="0" smtClean="0"/>
              <a:t> субъекта РФ, </a:t>
            </a:r>
            <a:r>
              <a:rPr lang="ru-RU" dirty="0" err="1" smtClean="0"/>
              <a:t>Госжилнадзор</a:t>
            </a:r>
            <a:r>
              <a:rPr lang="ru-RU" dirty="0" smtClean="0"/>
              <a:t> субъекта РФ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15" y="987907"/>
            <a:ext cx="1371950" cy="1686662"/>
          </a:xfrm>
          <a:prstGeom prst="rect">
            <a:avLst/>
          </a:prstGeom>
          <a:ln w="28575">
            <a:solidFill>
              <a:srgbClr val="002060"/>
            </a:solidFill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11" y="2875320"/>
            <a:ext cx="2374384" cy="1442927"/>
          </a:xfrm>
          <a:prstGeom prst="rect">
            <a:avLst/>
          </a:prstGeom>
          <a:ln w="28575">
            <a:solidFill>
              <a:srgbClr val="002060"/>
            </a:solidFill>
          </a:ln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12" y="3261360"/>
            <a:ext cx="4568900" cy="2768375"/>
          </a:xfrm>
          <a:prstGeom prst="rect">
            <a:avLst/>
          </a:prstGeom>
          <a:ln w="28575">
            <a:solidFill>
              <a:srgbClr val="002060"/>
            </a:solidFill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D47CD02-4844-8A20-1721-065695F38C39}"/>
              </a:ext>
            </a:extLst>
          </p:cNvPr>
          <p:cNvSpPr txBox="1"/>
          <p:nvPr/>
        </p:nvSpPr>
        <p:spPr>
          <a:xfrm>
            <a:off x="1704566" y="1781978"/>
            <a:ext cx="104874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«+» Регистрация в момент отправки, невозможно изменить дату ответа, все изменения фиксируются системой в режиме реального времени, можно оценить ответ</a:t>
            </a:r>
            <a:r>
              <a:rPr lang="ru-RU" b="1" dirty="0" smtClean="0"/>
              <a:t>, можно отозвать обращение,  </a:t>
            </a:r>
            <a:r>
              <a:rPr lang="ru-RU" b="1" dirty="0"/>
              <a:t>само обращение и ответ на него вместе с прикрепленными файлами </a:t>
            </a:r>
            <a:r>
              <a:rPr lang="ru-RU" b="1" dirty="0" smtClean="0"/>
              <a:t>хранятся </a:t>
            </a:r>
            <a:r>
              <a:rPr lang="ru-RU" b="1" dirty="0"/>
              <a:t>в личном </a:t>
            </a:r>
            <a:r>
              <a:rPr lang="ru-RU" b="1" dirty="0" smtClean="0"/>
              <a:t>кабинете</a:t>
            </a:r>
            <a:endParaRPr lang="ru-RU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D47CD02-4844-8A20-1721-065695F38C39}"/>
              </a:ext>
            </a:extLst>
          </p:cNvPr>
          <p:cNvSpPr txBox="1"/>
          <p:nvPr/>
        </p:nvSpPr>
        <p:spPr>
          <a:xfrm>
            <a:off x="2707001" y="2751981"/>
            <a:ext cx="48621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Передать показания ИПУ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/>
              <a:t>(индивидуальных приборов учета потребления коммунальных услуг)</a:t>
            </a:r>
          </a:p>
          <a:p>
            <a:r>
              <a:rPr lang="ru-RU" b="1" dirty="0" smtClean="0"/>
              <a:t>«+» В режиме реального времени, хранится история передачи показаний всеми, отражается «кто передал показания»</a:t>
            </a:r>
            <a:endParaRPr lang="ru-RU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D47CD02-4844-8A20-1721-065695F38C39}"/>
              </a:ext>
            </a:extLst>
          </p:cNvPr>
          <p:cNvSpPr txBox="1"/>
          <p:nvPr/>
        </p:nvSpPr>
        <p:spPr>
          <a:xfrm>
            <a:off x="315211" y="4519993"/>
            <a:ext cx="71134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Посмотреть подробную информацию по управлению домом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/>
              <a:t> (проанализировать, что было сделано сторонами договора до текущего момента)</a:t>
            </a:r>
          </a:p>
          <a:p>
            <a:r>
              <a:rPr lang="ru-RU" b="1" dirty="0" smtClean="0"/>
              <a:t>«+» В режиме реального времени, можно просмотреть все версии и даты размещенных документов, их содержание</a:t>
            </a:r>
          </a:p>
          <a:p>
            <a:r>
              <a:rPr lang="ru-RU" b="1" dirty="0" smtClean="0"/>
              <a:t>«-» часть информации видит только собственник помещения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1157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8AD40AB-85A5-8CA0-1F73-81B12AF904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1" y="-144379"/>
            <a:ext cx="12385789" cy="70403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786F44E-AA7B-9EDC-05BB-AF3C31B43290}"/>
              </a:ext>
            </a:extLst>
          </p:cNvPr>
          <p:cNvSpPr txBox="1"/>
          <p:nvPr/>
        </p:nvSpPr>
        <p:spPr>
          <a:xfrm>
            <a:off x="1244600" y="89875"/>
            <a:ext cx="8031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Алгоритм действия</a:t>
            </a:r>
          </a:p>
          <a:p>
            <a:pPr algn="ctr"/>
            <a:r>
              <a:rPr lang="ru-RU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«Направить обращение или жалобу через ГИС ЖКХ»</a:t>
            </a:r>
            <a:endParaRPr lang="ru-RU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CD9BAC1-AA9E-0579-06DF-A4BE1C1309D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" y="6320180"/>
            <a:ext cx="1371600" cy="443627"/>
          </a:xfrm>
          <a:prstGeom prst="rect">
            <a:avLst/>
          </a:prstGeom>
        </p:spPr>
      </p:pic>
      <p:pic>
        <p:nvPicPr>
          <p:cNvPr id="7" name="Picture 2" descr="E:\Я.Диск\!17_FPG\Бренд\page\pgrants_logo.png">
            <a:extLst>
              <a:ext uri="{FF2B5EF4-FFF2-40B4-BE49-F238E27FC236}">
                <a16:creationId xmlns:a16="http://schemas.microsoft.com/office/drawing/2014/main" id="{DB59AA45-806D-5298-4250-9790D8719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76514" y="6022016"/>
            <a:ext cx="2015486" cy="707940"/>
          </a:xfrm>
          <a:prstGeom prst="rect">
            <a:avLst/>
          </a:prstGeom>
          <a:noFill/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D47CD02-4844-8A20-1721-065695F38C39}"/>
              </a:ext>
            </a:extLst>
          </p:cNvPr>
          <p:cNvSpPr txBox="1"/>
          <p:nvPr/>
        </p:nvSpPr>
        <p:spPr>
          <a:xfrm>
            <a:off x="283317" y="1574672"/>
            <a:ext cx="929684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сайте ГИС ЖКХ</a:t>
            </a:r>
            <a:r>
              <a:rPr lang="en-US" dirty="0" smtClean="0"/>
              <a:t> </a:t>
            </a:r>
            <a:r>
              <a:rPr lang="en-US" dirty="0">
                <a:hlinkClick r:id="rId5"/>
              </a:rPr>
              <a:t>https://dom.gosuslugi.ru</a:t>
            </a:r>
            <a:r>
              <a:rPr lang="en-US" dirty="0" smtClean="0">
                <a:hlinkClick r:id="rId5"/>
              </a:rPr>
              <a:t>/</a:t>
            </a:r>
            <a:r>
              <a:rPr lang="ru-RU" dirty="0" smtClean="0"/>
              <a:t>  в правом верхнем углу на красном фоне нажимаем ВОЙТИ в личный кабинет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ru-RU" dirty="0" smtClean="0"/>
              <a:t>Система автоматически перенаправит вас на форму входа Портала государственных услуг Российской Федерации.</a:t>
            </a:r>
          </a:p>
          <a:p>
            <a:r>
              <a:rPr lang="ru-RU" dirty="0" smtClean="0"/>
              <a:t>Введите логин и пароль от вашей записи на </a:t>
            </a:r>
            <a:r>
              <a:rPr lang="ru-RU" dirty="0" err="1" smtClean="0"/>
              <a:t>ГОСУСЛУГах</a:t>
            </a:r>
            <a:endParaRPr lang="ru-RU" dirty="0"/>
          </a:p>
          <a:p>
            <a:endParaRPr lang="ru-RU" dirty="0" smtClean="0"/>
          </a:p>
          <a:p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Если вход осуществляется первый </a:t>
            </a:r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раз</a:t>
            </a:r>
            <a:endParaRPr lang="ru-RU" dirty="0"/>
          </a:p>
          <a:p>
            <a:r>
              <a:rPr lang="ru-RU" dirty="0" smtClean="0"/>
              <a:t>то необходимо нажать </a:t>
            </a:r>
            <a:r>
              <a:rPr lang="ru-RU" b="1" dirty="0" smtClean="0"/>
              <a:t>Предоставить</a:t>
            </a:r>
            <a:r>
              <a:rPr lang="ru-RU" dirty="0" smtClean="0"/>
              <a:t> ГИС ЖКХ – 2 права доступа к  вашим персональным данным (приличный список, но так надо).</a:t>
            </a:r>
          </a:p>
          <a:p>
            <a:r>
              <a:rPr lang="ru-RU" dirty="0" smtClean="0"/>
              <a:t>Далее, появится форма «Доступ гражданина в личный кабинет ГИС ЖКХ» с вашими персональными данными (Ф.И.О., номер СНИЛС, адрес электронной почты), которые используются в личном кабинете ГИС ЖКХ.</a:t>
            </a:r>
          </a:p>
          <a:p>
            <a:r>
              <a:rPr lang="ru-RU" dirty="0" smtClean="0"/>
              <a:t>Под формой слева поставить галочку </a:t>
            </a:r>
            <a:r>
              <a:rPr lang="ru-RU" b="1" dirty="0" smtClean="0"/>
              <a:t>Я принимаю условия Пользовательского соглашения</a:t>
            </a:r>
            <a:r>
              <a:rPr lang="ru-RU" dirty="0" smtClean="0"/>
              <a:t>, а справа нажать </a:t>
            </a:r>
            <a:r>
              <a:rPr lang="ru-RU" b="1" dirty="0" smtClean="0"/>
              <a:t>Войти</a:t>
            </a:r>
            <a:r>
              <a:rPr lang="ru-RU" dirty="0" smtClean="0"/>
              <a:t>.</a:t>
            </a:r>
          </a:p>
          <a:p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Если вы пользуетесь своей учетной записью на </a:t>
            </a:r>
            <a:r>
              <a:rPr lang="ru-RU" b="1" u="sng" dirty="0" err="1">
                <a:solidFill>
                  <a:schemeClr val="accent1">
                    <a:lumMod val="50000"/>
                  </a:schemeClr>
                </a:solidFill>
              </a:rPr>
              <a:t>ГОСУСЛУГах</a:t>
            </a:r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 на работе в </a:t>
            </a:r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организации</a:t>
            </a:r>
            <a:r>
              <a:rPr lang="ru-RU" dirty="0" smtClean="0"/>
              <a:t> то перед формой вам система предложит выбрать вход как сотрудника </a:t>
            </a:r>
            <a:r>
              <a:rPr lang="ru-RU" dirty="0" err="1" smtClean="0"/>
              <a:t>юр.лица</a:t>
            </a:r>
            <a:r>
              <a:rPr lang="ru-RU" dirty="0"/>
              <a:t> </a:t>
            </a:r>
            <a:r>
              <a:rPr lang="ru-RU" dirty="0" smtClean="0"/>
              <a:t>или </a:t>
            </a:r>
            <a:r>
              <a:rPr lang="ru-RU" dirty="0" err="1" smtClean="0"/>
              <a:t>физ.лица</a:t>
            </a:r>
            <a:r>
              <a:rPr lang="ru-RU" dirty="0" smtClean="0"/>
              <a:t>, выберите вход в качестве </a:t>
            </a:r>
            <a:r>
              <a:rPr lang="ru-RU" b="1" dirty="0" smtClean="0"/>
              <a:t>Физического лица</a:t>
            </a:r>
            <a:r>
              <a:rPr lang="ru-RU" dirty="0" smtClean="0"/>
              <a:t>. 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261" b="30261"/>
          <a:stretch/>
        </p:blipFill>
        <p:spPr>
          <a:xfrm>
            <a:off x="158470" y="-360768"/>
            <a:ext cx="1258850" cy="1547618"/>
          </a:xfrm>
          <a:prstGeom prst="rect">
            <a:avLst/>
          </a:prstGeom>
          <a:ln w="28575">
            <a:noFill/>
          </a:ln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5D47CD02-4844-8A20-1721-065695F38C39}"/>
              </a:ext>
            </a:extLst>
          </p:cNvPr>
          <p:cNvSpPr txBox="1"/>
          <p:nvPr/>
        </p:nvSpPr>
        <p:spPr>
          <a:xfrm>
            <a:off x="283317" y="1102746"/>
            <a:ext cx="7748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Шаг 1 Войти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в личный кабинет ГИС ЖКХ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4442" y="680779"/>
            <a:ext cx="1869049" cy="89389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159" y="2299959"/>
            <a:ext cx="2221230" cy="284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10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8AD40AB-85A5-8CA0-1F73-81B12AF904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1" y="-144379"/>
            <a:ext cx="12385789" cy="70403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786F44E-AA7B-9EDC-05BB-AF3C31B43290}"/>
              </a:ext>
            </a:extLst>
          </p:cNvPr>
          <p:cNvSpPr txBox="1"/>
          <p:nvPr/>
        </p:nvSpPr>
        <p:spPr>
          <a:xfrm>
            <a:off x="365760" y="54070"/>
            <a:ext cx="8031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Алгоритм действия</a:t>
            </a:r>
          </a:p>
          <a:p>
            <a:pPr algn="ctr"/>
            <a:r>
              <a:rPr lang="ru-RU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«Направить обращение или жалобу через ГИС ЖКХ»</a:t>
            </a:r>
            <a:endParaRPr lang="ru-RU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CD9BAC1-AA9E-0579-06DF-A4BE1C1309D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306" y="6326967"/>
            <a:ext cx="1371600" cy="443627"/>
          </a:xfrm>
          <a:prstGeom prst="rect">
            <a:avLst/>
          </a:prstGeom>
        </p:spPr>
      </p:pic>
      <p:pic>
        <p:nvPicPr>
          <p:cNvPr id="7" name="Picture 2" descr="E:\Я.Диск\!17_FPG\Бренд\page\pgrants_logo.png">
            <a:extLst>
              <a:ext uri="{FF2B5EF4-FFF2-40B4-BE49-F238E27FC236}">
                <a16:creationId xmlns:a16="http://schemas.microsoft.com/office/drawing/2014/main" id="{DB59AA45-806D-5298-4250-9790D8719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76514" y="6055868"/>
            <a:ext cx="2015486" cy="707940"/>
          </a:xfrm>
          <a:prstGeom prst="rect">
            <a:avLst/>
          </a:prstGeom>
          <a:noFill/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D47CD02-4844-8A20-1721-065695F38C39}"/>
              </a:ext>
            </a:extLst>
          </p:cNvPr>
          <p:cNvSpPr txBox="1"/>
          <p:nvPr/>
        </p:nvSpPr>
        <p:spPr>
          <a:xfrm>
            <a:off x="8441259" y="1898464"/>
            <a:ext cx="36450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Первый раз система долго грузится, поэтому терпеливо ждём, когда загрузится Главная страница личного кабинета с Действиями.</a:t>
            </a:r>
            <a:endParaRPr lang="ru-RU" dirty="0"/>
          </a:p>
          <a:p>
            <a:endParaRPr lang="ru-RU" dirty="0" smtClean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8" b="328"/>
          <a:stretch/>
        </p:blipFill>
        <p:spPr>
          <a:xfrm>
            <a:off x="9026127" y="3095164"/>
            <a:ext cx="2300773" cy="2828548"/>
          </a:xfrm>
          <a:prstGeom prst="rect">
            <a:avLst/>
          </a:prstGeom>
          <a:ln w="28575"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D47CD02-4844-8A20-1721-065695F38C39}"/>
              </a:ext>
            </a:extLst>
          </p:cNvPr>
          <p:cNvSpPr txBox="1"/>
          <p:nvPr/>
        </p:nvSpPr>
        <p:spPr>
          <a:xfrm>
            <a:off x="148306" y="669312"/>
            <a:ext cx="9318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Шаг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2 В личном кабинете выбрать функцию «Направить обращение или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жалобу»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306" y="1007555"/>
            <a:ext cx="8118414" cy="5246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26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8AD40AB-85A5-8CA0-1F73-81B12AF904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1" y="-144379"/>
            <a:ext cx="12385789" cy="70403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786F44E-AA7B-9EDC-05BB-AF3C31B43290}"/>
              </a:ext>
            </a:extLst>
          </p:cNvPr>
          <p:cNvSpPr txBox="1"/>
          <p:nvPr/>
        </p:nvSpPr>
        <p:spPr>
          <a:xfrm>
            <a:off x="250410" y="88672"/>
            <a:ext cx="8031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Алгоритм действия</a:t>
            </a:r>
          </a:p>
          <a:p>
            <a:pPr algn="ctr"/>
            <a:r>
              <a:rPr lang="ru-RU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«Направить обращение или жалобу через ГИС ЖКХ»</a:t>
            </a:r>
            <a:endParaRPr lang="ru-RU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Picture 2" descr="E:\Я.Диск\!17_FPG\Бренд\page\pgrants_logo.png">
            <a:extLst>
              <a:ext uri="{FF2B5EF4-FFF2-40B4-BE49-F238E27FC236}">
                <a16:creationId xmlns:a16="http://schemas.microsoft.com/office/drawing/2014/main" id="{DB59AA45-806D-5298-4250-9790D8719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76514" y="6099087"/>
            <a:ext cx="2015486" cy="707940"/>
          </a:xfrm>
          <a:prstGeom prst="rect">
            <a:avLst/>
          </a:prstGeom>
          <a:noFill/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CD9BAC1-AA9E-0579-06DF-A4BE1C1309D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4" y="6383150"/>
            <a:ext cx="1371600" cy="44362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D47CD02-4844-8A20-1721-065695F38C39}"/>
              </a:ext>
            </a:extLst>
          </p:cNvPr>
          <p:cNvSpPr txBox="1"/>
          <p:nvPr/>
        </p:nvSpPr>
        <p:spPr>
          <a:xfrm>
            <a:off x="8126635" y="1898730"/>
            <a:ext cx="42098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Если всё верно и по нему будет обращение, то нажимаем на Действие «Направить обращение или жалобу».</a:t>
            </a:r>
            <a:endParaRPr lang="ru-RU" dirty="0"/>
          </a:p>
          <a:p>
            <a:endParaRPr lang="ru-RU" dirty="0" smtClean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8" b="328"/>
          <a:stretch/>
        </p:blipFill>
        <p:spPr>
          <a:xfrm>
            <a:off x="9006526" y="3008498"/>
            <a:ext cx="2441578" cy="3001652"/>
          </a:xfrm>
          <a:prstGeom prst="rect">
            <a:avLst/>
          </a:prstGeom>
          <a:ln w="28575"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D47CD02-4844-8A20-1721-065695F38C39}"/>
              </a:ext>
            </a:extLst>
          </p:cNvPr>
          <p:cNvSpPr txBox="1"/>
          <p:nvPr/>
        </p:nvSpPr>
        <p:spPr>
          <a:xfrm>
            <a:off x="77684" y="596057"/>
            <a:ext cx="9318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Под голубой полосой проверяем адрес помещения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4" y="965389"/>
            <a:ext cx="7786156" cy="5380963"/>
          </a:xfrm>
          <a:prstGeom prst="rect">
            <a:avLst/>
          </a:prstGeom>
        </p:spPr>
      </p:pic>
      <p:sp>
        <p:nvSpPr>
          <p:cNvPr id="10" name="Скругленный прямоугольник 9"/>
          <p:cNvSpPr/>
          <p:nvPr/>
        </p:nvSpPr>
        <p:spPr>
          <a:xfrm>
            <a:off x="1844040" y="2240280"/>
            <a:ext cx="4267200" cy="42672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05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3683</TotalTime>
  <Words>2489</Words>
  <Application>Microsoft Office PowerPoint</Application>
  <PresentationFormat>Широкоэкранный</PresentationFormat>
  <Paragraphs>192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Arial Black</vt:lpstr>
      <vt:lpstr>Calibri</vt:lpstr>
      <vt:lpstr>Calibri Light</vt:lpstr>
      <vt:lpstr>Тема Office</vt:lpstr>
      <vt:lpstr>ГИС ЖКХ – инструкция для собственников и потребителей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Клуб жилищных активистов 2022-2023</dc:title>
  <dc:creator>Евгений</dc:creator>
  <cp:lastModifiedBy>Пользователь</cp:lastModifiedBy>
  <cp:revision>76</cp:revision>
  <dcterms:created xsi:type="dcterms:W3CDTF">2022-08-09T18:47:21Z</dcterms:created>
  <dcterms:modified xsi:type="dcterms:W3CDTF">2022-11-07T14:35:45Z</dcterms:modified>
</cp:coreProperties>
</file>