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8" r:id="rId3"/>
    <p:sldId id="363" r:id="rId4"/>
    <p:sldId id="305" r:id="rId5"/>
    <p:sldId id="342" r:id="rId6"/>
    <p:sldId id="328" r:id="rId7"/>
    <p:sldId id="329" r:id="rId8"/>
    <p:sldId id="330" r:id="rId9"/>
    <p:sldId id="331" r:id="rId10"/>
    <p:sldId id="332" r:id="rId11"/>
    <p:sldId id="333" r:id="rId12"/>
    <p:sldId id="343" r:id="rId13"/>
    <p:sldId id="334" r:id="rId14"/>
    <p:sldId id="345" r:id="rId15"/>
    <p:sldId id="346" r:id="rId16"/>
    <p:sldId id="364" r:id="rId17"/>
    <p:sldId id="347" r:id="rId18"/>
    <p:sldId id="365" r:id="rId19"/>
    <p:sldId id="348" r:id="rId20"/>
    <p:sldId id="349" r:id="rId21"/>
    <p:sldId id="366" r:id="rId22"/>
    <p:sldId id="350" r:id="rId23"/>
    <p:sldId id="351" r:id="rId24"/>
    <p:sldId id="358" r:id="rId25"/>
    <p:sldId id="356" r:id="rId26"/>
    <p:sldId id="357" r:id="rId27"/>
    <p:sldId id="367" r:id="rId28"/>
    <p:sldId id="359" r:id="rId29"/>
    <p:sldId id="360" r:id="rId30"/>
    <p:sldId id="361" r:id="rId31"/>
    <p:sldId id="384" r:id="rId32"/>
    <p:sldId id="369" r:id="rId33"/>
    <p:sldId id="3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3" autoAdjust="0"/>
  </p:normalViewPr>
  <p:slideViewPr>
    <p:cSldViewPr snapToGrid="0">
      <p:cViewPr varScale="1">
        <p:scale>
          <a:sx n="90" d="100"/>
          <a:sy n="90" d="100"/>
        </p:scale>
        <p:origin x="7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43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2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33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8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9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6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0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1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51386-F890-4A68-ACE7-07719754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8B34F-15E3-4C17-8091-5A5CD8CD7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46D5DE-AE99-450D-9F55-A774DBF2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B0C87-2644-46CA-8A64-E9C50252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5A80E-D7C2-4636-8CCE-EC2D3E4C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9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4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4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4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8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CF6D6-3A81-4EC0-B9E9-77FA9118786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7E06A5-4BA6-4354-80CF-B383B329B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0B984-2BF8-4C3B-86F4-8F6A6AA9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315" y="1980180"/>
            <a:ext cx="8982911" cy="276652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 дома. Практический аспект</a:t>
            </a:r>
          </a:p>
        </p:txBody>
      </p:sp>
      <p:pic>
        <p:nvPicPr>
          <p:cNvPr id="1026" name="Picture 2" descr="https://sun9-1.userapi.com/impg/Bqv5fLVy6T9bIO6-wdoNkIfk81Kt8yRMvbVEJA/QI3NC4qa_ZY.jpg?size=1250x1250&amp;quality=96&amp;sign=8ecc73c0de5ad18ffe1ad2565960bb06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12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aikido-russia.com/static/category/news/img/2021-33_n1819095_big--386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aikido-russia.com/static/category/news/img/2021-33_n1819095_big--38634.jpg"/>
          <p:cNvSpPr>
            <a:spLocks noChangeAspect="1" noChangeArrowheads="1"/>
          </p:cNvSpPr>
          <p:nvPr/>
        </p:nvSpPr>
        <p:spPr bwMode="auto">
          <a:xfrm>
            <a:off x="-32416659" y="1405331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bf-withlove.ru/wp-content/uploads/2019/06/nko.krasnodar.ru_logo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80" y="409278"/>
            <a:ext cx="2115012" cy="13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7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2862" y="0"/>
            <a:ext cx="8220222" cy="1737360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2F00A-51BB-44F1-BDAD-550CAA905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981200"/>
            <a:ext cx="86258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8"/>
            <a:ext cx="7763022" cy="1789721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AD6F8-5D27-48AE-BF52-35805224A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930400"/>
            <a:ext cx="8514079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9"/>
            <a:ext cx="7986542" cy="5767752"/>
          </a:xfrm>
        </p:spPr>
        <p:txBody>
          <a:bodyPr anchor="t" anchorCtr="0"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Роль СМД при заключении договора управления</a:t>
            </a:r>
          </a:p>
          <a:p>
            <a:pPr marL="0" indent="0" algn="just">
              <a:buNone/>
            </a:pPr>
            <a:r>
              <a:rPr lang="ru-RU" sz="2400" u="sng" dirty="0"/>
              <a:t>В силу п. 8 ч. 1 ст. 161.1. ЖК РФ:</a:t>
            </a:r>
          </a:p>
          <a:p>
            <a:pPr marL="0" indent="0" algn="just">
              <a:buNone/>
            </a:pPr>
            <a:r>
              <a:rPr lang="ru-RU" sz="2400" dirty="0"/>
              <a:t>Председатель СМД вправе вести переговоры с управляющей организацией об условиях договора управления. </a:t>
            </a:r>
          </a:p>
          <a:p>
            <a:pPr marL="0" indent="0" algn="just">
              <a:buNone/>
            </a:pPr>
            <a:r>
              <a:rPr lang="ru-RU" sz="2400" dirty="0"/>
              <a:t>пункт 4 части 5 статьи 161.1 ЖК РФ:</a:t>
            </a:r>
          </a:p>
          <a:p>
            <a:pPr marL="0" indent="0" algn="just">
              <a:buNone/>
            </a:pPr>
            <a:r>
              <a:rPr lang="ru-RU" sz="2400" dirty="0"/>
              <a:t>остальные члены совета многоквартирного дома также должны принимать участие в данном процессе.</a:t>
            </a:r>
          </a:p>
          <a:p>
            <a:pPr marL="0" indent="0" algn="just">
              <a:buNone/>
            </a:pPr>
            <a:r>
              <a:rPr lang="ru-RU" sz="2400" dirty="0"/>
              <a:t>На данном этапе рекомендуется вести переговоры с несколькими управляющими организациями, ознакомиться с условиями их договоров.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14602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260080" cy="5767752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Существенные условия договора управления</a:t>
            </a:r>
          </a:p>
          <a:p>
            <a:pPr marL="0" indent="0" algn="just">
              <a:buNone/>
            </a:pPr>
            <a:r>
              <a:rPr lang="ru-RU" sz="2400" u="sng" dirty="0"/>
              <a:t>В силу ст. 162 </a:t>
            </a:r>
            <a:r>
              <a:rPr lang="ru-RU" sz="2400" u="sng" dirty="0" err="1"/>
              <a:t>жк</a:t>
            </a:r>
            <a:r>
              <a:rPr lang="ru-RU" sz="2400" u="sng" dirty="0"/>
              <a:t> </a:t>
            </a:r>
            <a:r>
              <a:rPr lang="ru-RU" sz="2400" u="sng" dirty="0" err="1"/>
              <a:t>рф</a:t>
            </a:r>
            <a:r>
              <a:rPr lang="ru-RU" sz="2400" u="sng" dirty="0"/>
              <a:t>:</a:t>
            </a:r>
          </a:p>
          <a:p>
            <a:pPr marL="0" indent="0" algn="just">
              <a:buNone/>
            </a:pPr>
            <a:r>
              <a:rPr lang="ru-RU" sz="2400" dirty="0"/>
              <a:t>1. Предмет договора (о чем он?);</a:t>
            </a:r>
          </a:p>
          <a:p>
            <a:pPr marL="0" indent="0" algn="just">
              <a:buNone/>
            </a:pPr>
            <a:r>
              <a:rPr lang="ru-RU" sz="2400" dirty="0"/>
              <a:t>2. Перечень общего имущества;</a:t>
            </a:r>
          </a:p>
          <a:p>
            <a:pPr marL="0" indent="0" algn="just">
              <a:buNone/>
            </a:pPr>
            <a:r>
              <a:rPr lang="ru-RU" sz="2400" dirty="0"/>
              <a:t>3. Перечень работ и услуг (не менее минимального перечня по </a:t>
            </a:r>
            <a:r>
              <a:rPr lang="ru-RU" sz="2400" dirty="0" err="1"/>
              <a:t>пп</a:t>
            </a:r>
            <a:r>
              <a:rPr lang="ru-RU" sz="2400" dirty="0"/>
              <a:t> </a:t>
            </a:r>
            <a:r>
              <a:rPr lang="ru-RU" sz="2400" dirty="0" err="1"/>
              <a:t>рф</a:t>
            </a:r>
            <a:r>
              <a:rPr lang="ru-RU" sz="2400" dirty="0"/>
              <a:t> № 290);</a:t>
            </a:r>
          </a:p>
          <a:p>
            <a:pPr marL="0" indent="0" algn="just">
              <a:buNone/>
            </a:pPr>
            <a:r>
              <a:rPr lang="ru-RU" sz="2400" dirty="0"/>
              <a:t>4. Порядок определения цены договора (размера платы);</a:t>
            </a:r>
          </a:p>
          <a:p>
            <a:pPr marL="0" indent="0" algn="just">
              <a:buNone/>
            </a:pPr>
            <a:r>
              <a:rPr lang="ru-RU" sz="2400" dirty="0"/>
              <a:t>5. порядок осуществления контроля;</a:t>
            </a:r>
          </a:p>
        </p:txBody>
      </p:sp>
    </p:spTree>
    <p:extLst>
      <p:ext uri="{BB962C8B-B14F-4D97-AF65-F5344CB8AC3E}">
        <p14:creationId xmlns:p14="http://schemas.microsoft.com/office/powerpoint/2010/main" val="421141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788400" cy="5767752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</a:rPr>
              <a:t>Стороны могут предусмотреть дополнительные условия</a:t>
            </a:r>
          </a:p>
          <a:p>
            <a:pPr algn="just"/>
            <a:r>
              <a:rPr lang="ru-RU" sz="2400" dirty="0"/>
              <a:t>Периодичность выполнения работ;</a:t>
            </a:r>
          </a:p>
          <a:p>
            <a:pPr algn="just"/>
            <a:r>
              <a:rPr lang="ru-RU" sz="2400" dirty="0"/>
              <a:t>Участие </a:t>
            </a:r>
            <a:r>
              <a:rPr lang="ru-RU" sz="2400" dirty="0" err="1"/>
              <a:t>псд</a:t>
            </a:r>
            <a:r>
              <a:rPr lang="ru-RU" sz="2400" dirty="0"/>
              <a:t> в проведении осмотров общего имущества;</a:t>
            </a:r>
          </a:p>
          <a:p>
            <a:pPr algn="just"/>
            <a:r>
              <a:rPr lang="ru-RU" sz="2400" dirty="0"/>
              <a:t>Порядок оформления заказа и приемки выполненных работ; </a:t>
            </a:r>
          </a:p>
          <a:p>
            <a:pPr algn="just"/>
            <a:r>
              <a:rPr lang="ru-RU" sz="2400" dirty="0"/>
              <a:t>Право совета многоквартирного дома предлагать подрядчиков для выполнения работ;</a:t>
            </a:r>
          </a:p>
          <a:p>
            <a:pPr algn="just"/>
            <a:r>
              <a:rPr lang="ru-RU" sz="2400" dirty="0"/>
              <a:t>Механизм передачи и подписания акта выполненных работ;</a:t>
            </a:r>
          </a:p>
          <a:p>
            <a:pPr algn="just"/>
            <a:r>
              <a:rPr lang="ru-RU" sz="2400" dirty="0"/>
              <a:t>Требования к годовому отчету</a:t>
            </a:r>
          </a:p>
          <a:p>
            <a:pPr algn="just"/>
            <a:r>
              <a:rPr lang="ru-RU" sz="2400" dirty="0"/>
              <a:t>Штрафы (неустойки) за неисполнение услуг по управлению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172325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79"/>
            <a:ext cx="8534400" cy="5767752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</a:rPr>
              <a:t>Периодичность выполнения работ</a:t>
            </a:r>
          </a:p>
          <a:p>
            <a:pPr algn="just"/>
            <a:r>
              <a:rPr lang="ru-RU" sz="2400" dirty="0"/>
              <a:t>Периодичность выполнения работ устанавливается договором управления (подпункт «б» пункта 2 Правил оказания услуг и выполнения работ, необходимых для обеспечения надлежащего содержания общего имущества в многоквартирном доме, утв. постановлением Правительства РФ от 3 апреля 2013 г. N 290);</a:t>
            </a:r>
          </a:p>
          <a:p>
            <a:pPr algn="just"/>
            <a:r>
              <a:rPr lang="ru-RU" sz="2400" dirty="0"/>
              <a:t>Периодичность должна устанавливаться с учетом обязательных требований к содержанию общего имущества;</a:t>
            </a:r>
          </a:p>
          <a:p>
            <a:pPr algn="just"/>
            <a:r>
              <a:rPr lang="ru-RU" sz="2400" dirty="0"/>
              <a:t>чем чаще будут оказываться те или иные услуги, тем больше будет размер платы за них.</a:t>
            </a:r>
          </a:p>
        </p:txBody>
      </p:sp>
    </p:spTree>
    <p:extLst>
      <p:ext uri="{BB962C8B-B14F-4D97-AF65-F5344CB8AC3E}">
        <p14:creationId xmlns:p14="http://schemas.microsoft.com/office/powerpoint/2010/main" val="384211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" y="0"/>
            <a:ext cx="8256270" cy="1151965"/>
          </a:xfrm>
        </p:spPr>
        <p:txBody>
          <a:bodyPr>
            <a:noAutofit/>
          </a:bodyPr>
          <a:lstStyle/>
          <a:p>
            <a:r>
              <a:rPr lang="ru-RU" sz="2800" dirty="0"/>
              <a:t>Периодичность выполнения работ и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255"/>
            <a:ext cx="8582877" cy="53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727440" cy="5767752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</a:rPr>
              <a:t>Участие </a:t>
            </a:r>
            <a:r>
              <a:rPr lang="ru-RU" sz="3200" dirty="0" err="1">
                <a:solidFill>
                  <a:srgbClr val="C00000"/>
                </a:solidFill>
              </a:rPr>
              <a:t>псд</a:t>
            </a:r>
            <a:r>
              <a:rPr lang="ru-RU" sz="3200" dirty="0">
                <a:solidFill>
                  <a:srgbClr val="C00000"/>
                </a:solidFill>
              </a:rPr>
              <a:t> в осмотрах общего имущества</a:t>
            </a:r>
          </a:p>
          <a:p>
            <a:pPr marL="0" indent="0" algn="just">
              <a:buNone/>
            </a:pPr>
            <a:r>
              <a:rPr lang="ru-RU" sz="2400" dirty="0"/>
              <a:t>П 13(1) Правил содержания общего имущества в многоквартирном доме, </a:t>
            </a:r>
            <a:r>
              <a:rPr lang="ru-RU" sz="2400" dirty="0" err="1"/>
              <a:t>утв</a:t>
            </a:r>
            <a:r>
              <a:rPr lang="ru-RU" sz="2400" dirty="0"/>
              <a:t> постановлением Правительства РФ от 13 августа 2006 г. N 491:</a:t>
            </a:r>
          </a:p>
          <a:p>
            <a:pPr marL="0" indent="0" algn="just">
              <a:buNone/>
            </a:pPr>
            <a:r>
              <a:rPr lang="ru-RU" sz="2400" dirty="0"/>
              <a:t>осмотры общего имущества могут быть: </a:t>
            </a:r>
          </a:p>
          <a:p>
            <a:pPr algn="just"/>
            <a:r>
              <a:rPr lang="ru-RU" sz="2400" dirty="0"/>
              <a:t>Текущие – в соответствии с проектной документацией; </a:t>
            </a:r>
          </a:p>
          <a:p>
            <a:pPr algn="just"/>
            <a:r>
              <a:rPr lang="ru-RU" sz="2400" dirty="0"/>
              <a:t>Сезонные – весна/осень;</a:t>
            </a:r>
          </a:p>
          <a:p>
            <a:pPr algn="just"/>
            <a:r>
              <a:rPr lang="ru-RU" sz="2400" dirty="0"/>
              <a:t>Внеочередные – в течение суток после аварии/стихийного бедствия.</a:t>
            </a:r>
          </a:p>
          <a:p>
            <a:pPr marL="0" indent="0" algn="just">
              <a:buNone/>
            </a:pPr>
            <a:r>
              <a:rPr lang="ru-RU" sz="2400" dirty="0"/>
              <a:t>результаты осмотра общего имущества оформляются актом осмотра (п. 14 правил 491)</a:t>
            </a:r>
          </a:p>
          <a:p>
            <a:pPr marL="0" indent="0" algn="just">
              <a:buNone/>
            </a:pPr>
            <a:r>
              <a:rPr lang="ru-RU" sz="2400" dirty="0"/>
              <a:t>! Включение в </a:t>
            </a:r>
            <a:r>
              <a:rPr lang="ru-RU" sz="2400" dirty="0" err="1"/>
              <a:t>ду</a:t>
            </a:r>
            <a:r>
              <a:rPr lang="ru-RU" sz="2400" dirty="0"/>
              <a:t> условия об извещении и участии </a:t>
            </a:r>
            <a:r>
              <a:rPr lang="ru-RU" sz="2400" dirty="0" err="1"/>
              <a:t>псд</a:t>
            </a:r>
            <a:r>
              <a:rPr lang="ru-RU" sz="2400" dirty="0"/>
              <a:t> в проведении осмотров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637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411719" cy="115196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условие об извещении и участии </a:t>
            </a:r>
            <a:r>
              <a:rPr lang="ru-RU" sz="3600" dirty="0" err="1"/>
              <a:t>псд</a:t>
            </a:r>
            <a:r>
              <a:rPr lang="ru-RU" sz="3600" dirty="0"/>
              <a:t> в проведении осмотров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41" y="1402080"/>
            <a:ext cx="8620759" cy="3962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Пример:</a:t>
            </a:r>
          </a:p>
          <a:p>
            <a:pPr marL="0" indent="0" algn="just">
              <a:buNone/>
            </a:pPr>
            <a:r>
              <a:rPr lang="ru-RU" sz="2400" i="1" dirty="0"/>
              <a:t>«</a:t>
            </a:r>
            <a:r>
              <a:rPr lang="ru-RU" i="1" dirty="0"/>
              <a:t>Управляющая организация обязана любым возможным способом заблаговременно (не позднее чем за 24 часа) уведомлять Председателя совета дома о плановых датах и времени осмотра и обслуживания общего имущества в целях обеспечения возможности контроля за выполнением работ и оказанием услуг. В случае отсутствия соответствующего уведомления работы считаются не выполненными, а услуги – </a:t>
            </a:r>
            <a:r>
              <a:rPr lang="ru-RU" i="1" dirty="0" err="1"/>
              <a:t>неоказанными</a:t>
            </a:r>
            <a:r>
              <a:rPr lang="ru-RU" i="1" dirty="0"/>
              <a:t>.</a:t>
            </a:r>
            <a:r>
              <a:rPr lang="ru-RU" sz="2400" i="1" dirty="0"/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370082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9"/>
            <a:ext cx="8169422" cy="5767752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Порядок оформления заказа выполненных работ </a:t>
            </a:r>
          </a:p>
          <a:p>
            <a:pPr marL="0" indent="0" algn="just">
              <a:buNone/>
            </a:pPr>
            <a:r>
              <a:rPr lang="ru-RU" sz="2400" dirty="0"/>
              <a:t>Работы подразделяются на плановые и внеплановые;</a:t>
            </a:r>
          </a:p>
          <a:p>
            <a:pPr marL="0" indent="0" algn="just">
              <a:buNone/>
            </a:pPr>
            <a:r>
              <a:rPr lang="ru-RU" sz="2400" dirty="0"/>
              <a:t>1. Плановые работы должны всегда проводится по решению </a:t>
            </a:r>
            <a:r>
              <a:rPr lang="ru-RU" sz="2400" dirty="0" err="1"/>
              <a:t>осс</a:t>
            </a:r>
            <a:r>
              <a:rPr lang="ru-RU" sz="2400" dirty="0"/>
              <a:t> или </a:t>
            </a:r>
            <a:r>
              <a:rPr lang="ru-RU" sz="2400" dirty="0" err="1"/>
              <a:t>смд</a:t>
            </a:r>
            <a:r>
              <a:rPr lang="ru-RU" sz="2400" dirty="0"/>
              <a:t> если он уполномочен общим собранием решать вопросы текущего ремонта.</a:t>
            </a:r>
          </a:p>
          <a:p>
            <a:pPr marL="0" indent="0" algn="just">
              <a:buNone/>
            </a:pPr>
            <a:r>
              <a:rPr lang="ru-RU" sz="2400" dirty="0"/>
              <a:t>Для принятия решения должны предоставляться дефектная ведомость, смета.</a:t>
            </a:r>
          </a:p>
          <a:p>
            <a:pPr marL="0" indent="0" algn="just">
              <a:buNone/>
            </a:pPr>
            <a:r>
              <a:rPr lang="ru-RU" sz="2400" dirty="0"/>
              <a:t>2. Внеплановые работы зачастую являются следствием аварии или предписания </a:t>
            </a:r>
            <a:r>
              <a:rPr lang="ru-RU" sz="2400" dirty="0" err="1"/>
              <a:t>жи</a:t>
            </a:r>
            <a:r>
              <a:rPr lang="ru-RU" sz="2400" dirty="0"/>
              <a:t>. Согласовывать данные работы возможно только с </a:t>
            </a:r>
            <a:r>
              <a:rPr lang="ru-RU" sz="2400" dirty="0" err="1"/>
              <a:t>смд</a:t>
            </a:r>
            <a:r>
              <a:rPr lang="ru-RU" sz="2400" dirty="0"/>
              <a:t>, кроме случаев когда работы требуется провести незамедлительно или в течение 1 дня.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0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484" y="526173"/>
            <a:ext cx="4612925" cy="436880"/>
          </a:xfrm>
        </p:spPr>
        <p:txBody>
          <a:bodyPr>
            <a:noAutofit/>
          </a:bodyPr>
          <a:lstStyle/>
          <a:p>
            <a:r>
              <a:rPr lang="ru-RU" sz="3600" dirty="0"/>
              <a:t>Александр Евсеев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1363574"/>
            <a:ext cx="2926080" cy="29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226" y="839048"/>
            <a:ext cx="537677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2800" dirty="0"/>
              <a:t>-</a:t>
            </a:r>
            <a:r>
              <a:rPr lang="ru-RU" sz="2400" dirty="0"/>
              <a:t>Председатель Объединения советов домов Удмуртской Республики</a:t>
            </a:r>
          </a:p>
          <a:p>
            <a:pPr algn="just"/>
            <a:r>
              <a:rPr lang="ru-RU" sz="2400" dirty="0"/>
              <a:t>-Член комиссии по ЖКХ, строительству и дорогам Общественной палаты РФ</a:t>
            </a:r>
          </a:p>
          <a:p>
            <a:pPr algn="just"/>
            <a:r>
              <a:rPr lang="ru-RU" sz="2400" dirty="0"/>
              <a:t>-Член Общественного совета Минстроя России</a:t>
            </a:r>
          </a:p>
          <a:p>
            <a:pPr algn="just"/>
            <a:r>
              <a:rPr lang="ru-RU" sz="2400" dirty="0"/>
              <a:t>-Практикующий юрист в сфере ЖКХ</a:t>
            </a:r>
          </a:p>
          <a:p>
            <a:pPr algn="just"/>
            <a:r>
              <a:rPr lang="ru-RU" sz="2400" dirty="0"/>
              <a:t>-Председатель совета многоквартирного дома с 8летним опытом</a:t>
            </a:r>
          </a:p>
        </p:txBody>
      </p:sp>
    </p:spTree>
    <p:extLst>
      <p:ext uri="{BB962C8B-B14F-4D97-AF65-F5344CB8AC3E}">
        <p14:creationId xmlns:p14="http://schemas.microsoft.com/office/powerpoint/2010/main" val="413165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9"/>
            <a:ext cx="7763022" cy="5767752"/>
          </a:xfrm>
        </p:spPr>
        <p:txBody>
          <a:bodyPr anchor="t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rgbClr val="C00000"/>
                </a:solidFill>
              </a:rPr>
              <a:t>Порядок оформления приемки выполненных работ </a:t>
            </a:r>
          </a:p>
          <a:p>
            <a:pPr marL="0" indent="0" algn="just">
              <a:buNone/>
            </a:pPr>
            <a:r>
              <a:rPr lang="ru-RU" sz="2400" dirty="0"/>
              <a:t>Работы принимаются </a:t>
            </a:r>
            <a:r>
              <a:rPr lang="ru-RU" sz="2400" dirty="0" err="1"/>
              <a:t>псд</a:t>
            </a:r>
            <a:r>
              <a:rPr lang="ru-RU" sz="2400" dirty="0"/>
              <a:t>, если он уполномочен по решению общего собрания собственников </a:t>
            </a:r>
          </a:p>
          <a:p>
            <a:pPr marL="0" indent="0" algn="just">
              <a:buNone/>
            </a:pPr>
            <a:r>
              <a:rPr lang="ru-RU" sz="2400" dirty="0"/>
              <a:t>В договоре должен быть отражен механизм передачи акта приемки выполненных работ председателю совета дома для подписания, позволяющий однозначно подтвердить факт получения акта председателем:</a:t>
            </a:r>
          </a:p>
          <a:p>
            <a:pPr algn="just">
              <a:buFontTx/>
              <a:buChar char="-"/>
            </a:pPr>
            <a:r>
              <a:rPr lang="ru-RU" sz="2400" dirty="0"/>
              <a:t>Лично под расписку;</a:t>
            </a:r>
          </a:p>
          <a:p>
            <a:pPr algn="just">
              <a:buFontTx/>
              <a:buChar char="-"/>
            </a:pPr>
            <a:r>
              <a:rPr lang="ru-RU" sz="2400" dirty="0"/>
              <a:t>Заказным письмом с уведомлением о вручении.</a:t>
            </a:r>
          </a:p>
          <a:p>
            <a:pPr marL="0" indent="0" algn="just">
              <a:buNone/>
            </a:pPr>
            <a:r>
              <a:rPr lang="ru-RU" sz="2400" dirty="0"/>
              <a:t>Аналогично требуется прописать порядок возврата подписанного акта в </a:t>
            </a:r>
            <a:r>
              <a:rPr lang="ru-RU" sz="2400" dirty="0" err="1"/>
              <a:t>ук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2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41" y="238760"/>
            <a:ext cx="6812279" cy="115196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</a:rPr>
              <a:t>Порядок оформления приемки выполненных работ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6800"/>
            <a:ext cx="865632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Пример</a:t>
            </a:r>
          </a:p>
          <a:p>
            <a:pPr algn="just"/>
            <a:r>
              <a:rPr lang="ru-RU" i="1" dirty="0"/>
              <a:t>Управляющая организация обязана предоставлять Председателю совета дома ежемесячные акты выполненных работ (с указанием выполненных работ из числа работ и услуг, предусмотренных Сметой на содержание и обслуживание многоквартирным домом (Приложение №8 к настоящему договору) за указанный месяц) с приложением первичных документов, подтверждающих факт выполнения работ и оказания услуг (акты осмотра, акты выполненных работ, заказ-наряды и т.п.). В случае отсутствия указанных документов, работы считаются невыполненными, а услуги – </a:t>
            </a:r>
            <a:r>
              <a:rPr lang="ru-RU" i="1" dirty="0" err="1"/>
              <a:t>неоказанными</a:t>
            </a:r>
            <a:r>
              <a:rPr lang="ru-RU" i="1" dirty="0"/>
              <a:t>);</a:t>
            </a:r>
          </a:p>
          <a:p>
            <a:pPr algn="just"/>
            <a:r>
              <a:rPr lang="ru-RU" i="1" dirty="0"/>
              <a:t>Председатель Совета дома обязан в течение 5(Пяти) рабочих дней после получения от Управляющей организации актов, рассмотреть, подписать и вернуть ее Управляющей организации, либо в случае обнаружения неточностей, замечаний выставить претензию в письменной форме.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3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140679"/>
            <a:ext cx="8473440" cy="5620041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rgbClr val="C00000"/>
                </a:solidFill>
              </a:rPr>
              <a:t>Право </a:t>
            </a:r>
            <a:r>
              <a:rPr lang="ru-RU" sz="3100" dirty="0" err="1">
                <a:solidFill>
                  <a:srgbClr val="C00000"/>
                </a:solidFill>
              </a:rPr>
              <a:t>смд</a:t>
            </a:r>
            <a:r>
              <a:rPr lang="ru-RU" sz="3100" dirty="0">
                <a:solidFill>
                  <a:srgbClr val="C00000"/>
                </a:solidFill>
              </a:rPr>
              <a:t> предлагать своих подрядчиков</a:t>
            </a:r>
          </a:p>
          <a:p>
            <a:pPr marL="0" indent="0" algn="just">
              <a:buNone/>
            </a:pPr>
            <a:r>
              <a:rPr lang="ru-RU" sz="2400" dirty="0"/>
              <a:t>Ч. 2.3. ст. 161 ЖК </a:t>
            </a:r>
            <a:r>
              <a:rPr lang="ru-RU" sz="2400" dirty="0" err="1"/>
              <a:t>рф</a:t>
            </a:r>
            <a:r>
              <a:rPr lang="ru-RU" sz="2400" dirty="0"/>
              <a:t> при управлении мкд управляющей организацией она несет ответственность за предоставление услуг и выполнение работ в мкд.</a:t>
            </a:r>
          </a:p>
          <a:p>
            <a:pPr marL="0" indent="0" algn="just">
              <a:buNone/>
            </a:pPr>
            <a:r>
              <a:rPr lang="ru-RU" sz="2400" dirty="0"/>
              <a:t>Решение о допуске/не допуске предложенного подрядчика должна принимать </a:t>
            </a:r>
            <a:r>
              <a:rPr lang="ru-RU" sz="2400" dirty="0" err="1"/>
              <a:t>ук</a:t>
            </a:r>
            <a:r>
              <a:rPr lang="ru-RU" sz="2400" dirty="0"/>
              <a:t>, однако отказ не может быть произвольным.</a:t>
            </a:r>
          </a:p>
          <a:p>
            <a:pPr marL="0" indent="0" algn="just">
              <a:buNone/>
            </a:pPr>
            <a:r>
              <a:rPr lang="ru-RU" sz="2400" dirty="0"/>
              <a:t>Пример</a:t>
            </a:r>
          </a:p>
          <a:p>
            <a:pPr algn="just"/>
            <a:r>
              <a:rPr lang="ru-RU" sz="2400" i="1" dirty="0"/>
              <a:t>Апелляционное определение Кемеровского областного суда № 33 – 1338/2020 :</a:t>
            </a:r>
          </a:p>
          <a:p>
            <a:pPr algn="just"/>
            <a:r>
              <a:rPr lang="ru-RU" sz="1500" dirty="0"/>
              <a:t>собственники незаконно возложили на управляющую организацию обязанность, понуждая ее к заключению договора, вмешиваясь в экономическую деятельность истца;</a:t>
            </a:r>
          </a:p>
          <a:p>
            <a:pPr algn="just"/>
            <a:r>
              <a:rPr lang="ru-RU" sz="1500" dirty="0"/>
              <a:t>собственники, заключив договор управления с ООО «УК ЖЭУ», передали обязанность надлежащего содержания общего имущества выбранной управляющей компании, в связи с чем, не вправе принимать решения о выборе иных подрядных организаций на выполнение ремонтных работ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91330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9"/>
            <a:ext cx="8067822" cy="5767752"/>
          </a:xfrm>
        </p:spPr>
        <p:txBody>
          <a:bodyPr anchor="t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rgbClr val="C00000"/>
                </a:solidFill>
              </a:rPr>
              <a:t>Требования к годовому отчету</a:t>
            </a:r>
          </a:p>
          <a:p>
            <a:pPr marL="0" indent="0" algn="just">
              <a:buNone/>
            </a:pPr>
            <a:r>
              <a:rPr lang="ru-RU" sz="2400" dirty="0"/>
              <a:t>Ч. 11 ст. 162 </a:t>
            </a:r>
            <a:r>
              <a:rPr lang="ru-RU" sz="2400" dirty="0" err="1"/>
              <a:t>жк</a:t>
            </a:r>
            <a:r>
              <a:rPr lang="ru-RU" sz="2400" dirty="0"/>
              <a:t> </a:t>
            </a:r>
            <a:r>
              <a:rPr lang="ru-RU" sz="2400" dirty="0" err="1"/>
              <a:t>рф</a:t>
            </a:r>
            <a:r>
              <a:rPr lang="ru-RU" sz="2400" dirty="0"/>
              <a:t> если иное не установлено договором управления многоквартирным домом, управляющая организация ежегодно в течение первого квартала текущего года представляет собственникам помещений в многоквартирном доме отчет о выполнении договора управления за предыдущий год, а также размещает указанный отчет в системе.</a:t>
            </a:r>
          </a:p>
          <a:p>
            <a:pPr marL="0" indent="0" algn="just">
              <a:buNone/>
            </a:pPr>
            <a:r>
              <a:rPr lang="ru-RU" sz="2400" dirty="0"/>
              <a:t>Форма данного отчета нигде не прописана, поэтому отчетом может считаться что угодно. </a:t>
            </a:r>
          </a:p>
          <a:p>
            <a:pPr marL="0" indent="0" algn="just">
              <a:buNone/>
            </a:pPr>
            <a:r>
              <a:rPr lang="ru-RU" sz="2400" dirty="0"/>
              <a:t>Необходимо согласовать форму отчета как приложение к договору или прописать в договоре требования к его содержанию.</a:t>
            </a:r>
          </a:p>
        </p:txBody>
      </p:sp>
    </p:spTree>
    <p:extLst>
      <p:ext uri="{BB962C8B-B14F-4D97-AF65-F5344CB8AC3E}">
        <p14:creationId xmlns:p14="http://schemas.microsoft.com/office/powerpoint/2010/main" val="424094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40679"/>
            <a:ext cx="8473440" cy="5767752"/>
          </a:xfrm>
        </p:spPr>
        <p:txBody>
          <a:bodyPr anchor="t" anchorCtr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100" dirty="0">
                <a:solidFill>
                  <a:srgbClr val="C00000"/>
                </a:solidFill>
              </a:rPr>
              <a:t>Штрафы (неустойка) за невыполнение услуг по управлению</a:t>
            </a:r>
          </a:p>
          <a:p>
            <a:pPr marL="0" indent="0" algn="just">
              <a:buNone/>
            </a:pPr>
            <a:r>
              <a:rPr lang="ru-RU" dirty="0"/>
              <a:t>Пример</a:t>
            </a:r>
          </a:p>
          <a:p>
            <a:pPr marL="0" indent="0" algn="just">
              <a:buNone/>
            </a:pPr>
            <a:r>
              <a:rPr lang="ru-RU" dirty="0"/>
              <a:t>В случае неисполнения/ненадлежащего исполнения обязанностей Управляющей организации в рамках платы за управление собственники/Председатель совета дома или совет дома вправе инициировать составление акта об оказании некачественных услуг по управлению МКД, о чем заблаговременно, но не позднее, чем за 2 рабочих дня до составления акта, уведомляют управляющую организацию. В случае, если представитель Управляющей организации не явился на составление акта, такой акт составляется в одностороннем порядке и подписывается не менее чем 3 собственниками и Председателем совета дома. Неисполнение или ненадлежащее исполнение услуг по управлению домом может выражаться в невыполнении или ненадлежащем выполнении услуг, предусмотренных настоящим договором и требованиями соответствующих нормативных документов в сфере управления многоквартирными домами. За каждый случай подтвержденного невыполнения или ненадлежащего выполнения услуг по управлению многоквартирным домом, управляющая организация обязана снизить размер платы за управление на 1% от месячного размера платы за управление, но не более 15% в месяц и зачислить указанные средства в фонд текущего ремонта дома.</a:t>
            </a:r>
          </a:p>
          <a:p>
            <a:pPr marL="0" indent="0" algn="ctr">
              <a:buNone/>
            </a:pPr>
            <a:endParaRPr lang="ru-RU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6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0"/>
            <a:ext cx="7945902" cy="5767752"/>
          </a:xfrm>
        </p:spPr>
        <p:txBody>
          <a:bodyPr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Способы подтверждения нарушений </a:t>
            </a:r>
            <a:r>
              <a:rPr lang="ru-RU" sz="3600" dirty="0" err="1">
                <a:solidFill>
                  <a:srgbClr val="C00000"/>
                </a:solidFill>
              </a:rPr>
              <a:t>ук</a:t>
            </a:r>
            <a:r>
              <a:rPr lang="ru-RU" sz="3600" dirty="0">
                <a:solidFill>
                  <a:srgbClr val="C00000"/>
                </a:solidFill>
              </a:rPr>
              <a:t> договора управления</a:t>
            </a:r>
          </a:p>
          <a:p>
            <a:pPr marL="457200" indent="-457200" algn="just">
              <a:buAutoNum type="arabicPeriod"/>
            </a:pPr>
            <a:r>
              <a:rPr lang="ru-RU" sz="2800" dirty="0"/>
              <a:t>Обращения и заявления собственников без ответа;</a:t>
            </a:r>
          </a:p>
          <a:p>
            <a:pPr marL="457200" indent="-457200" algn="just">
              <a:buAutoNum type="arabicPeriod"/>
            </a:pPr>
            <a:r>
              <a:rPr lang="ru-RU" sz="2800" dirty="0"/>
              <a:t>Предписания и штрафы жилищной инспекции;</a:t>
            </a:r>
          </a:p>
          <a:p>
            <a:pPr marL="457200" indent="-457200" algn="just">
              <a:buAutoNum type="arabicPeriod"/>
            </a:pPr>
            <a:r>
              <a:rPr lang="ru-RU" sz="2800" dirty="0"/>
              <a:t>Решения судов, подтверждающие нарушения </a:t>
            </a:r>
            <a:r>
              <a:rPr lang="ru-RU" sz="2800" dirty="0" err="1"/>
              <a:t>ук</a:t>
            </a:r>
            <a:r>
              <a:rPr lang="ru-RU" sz="2800" dirty="0"/>
              <a:t>;</a:t>
            </a:r>
          </a:p>
          <a:p>
            <a:pPr marL="457200" indent="-457200" algn="just">
              <a:buAutoNum type="arabicPeriod"/>
            </a:pPr>
            <a:r>
              <a:rPr lang="ru-RU" sz="2800" dirty="0"/>
              <a:t>Акты о ненадлежащем оказании услуг и выполнении работ.</a:t>
            </a:r>
          </a:p>
        </p:txBody>
      </p:sp>
    </p:spTree>
    <p:extLst>
      <p:ext uri="{BB962C8B-B14F-4D97-AF65-F5344CB8AC3E}">
        <p14:creationId xmlns:p14="http://schemas.microsoft.com/office/powerpoint/2010/main" val="1416401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0"/>
            <a:ext cx="8311662" cy="5767752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Контроль за содержанием </a:t>
            </a:r>
            <a:r>
              <a:rPr lang="ru-RU" sz="3600" dirty="0" err="1">
                <a:solidFill>
                  <a:srgbClr val="C00000"/>
                </a:solidFill>
              </a:rPr>
              <a:t>оди</a:t>
            </a:r>
            <a:endParaRPr lang="ru-RU" sz="36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400" dirty="0"/>
              <a:t>В случае установления нарушений в работе </a:t>
            </a:r>
            <a:r>
              <a:rPr lang="ru-RU" sz="2400" dirty="0" err="1"/>
              <a:t>ук</a:t>
            </a:r>
            <a:r>
              <a:rPr lang="ru-RU" sz="2400" dirty="0"/>
              <a:t> необходимо: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Вызвать сотрудника на составление акта (по телефону или через </a:t>
            </a:r>
            <a:r>
              <a:rPr lang="ru-RU" sz="2400" dirty="0" err="1"/>
              <a:t>гис</a:t>
            </a:r>
            <a:r>
              <a:rPr lang="ru-RU" sz="2400" dirty="0"/>
              <a:t> </a:t>
            </a:r>
            <a:r>
              <a:rPr lang="ru-RU" sz="2400" dirty="0" err="1"/>
              <a:t>жкх</a:t>
            </a:r>
            <a:r>
              <a:rPr lang="ru-RU" sz="2400" dirty="0"/>
              <a:t>);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Зафиксировать с сотрудником нарушение в акте;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Если сотрудник отказался от составления акта или не вышел в назначенное время или в течение 2-х часов с момента заявки, то составить акт самостоятельно с </a:t>
            </a:r>
            <a:r>
              <a:rPr lang="ru-RU" sz="2400" dirty="0" err="1"/>
              <a:t>псд</a:t>
            </a:r>
            <a:r>
              <a:rPr lang="ru-RU" sz="2400" dirty="0"/>
              <a:t> и 2мя собственниками</a:t>
            </a:r>
          </a:p>
          <a:p>
            <a:pPr marL="0" indent="0" algn="just">
              <a:buNone/>
            </a:pPr>
            <a:r>
              <a:rPr lang="ru-RU" sz="2400" dirty="0"/>
              <a:t>В акте следует отразить: </a:t>
            </a:r>
          </a:p>
          <a:p>
            <a:pPr marL="0" indent="0" algn="just">
              <a:buNone/>
            </a:pPr>
            <a:r>
              <a:rPr lang="ru-RU" sz="2400" dirty="0"/>
              <a:t>1. дату, место, время        2. Комиссия в составе                    </a:t>
            </a:r>
          </a:p>
          <a:p>
            <a:pPr marL="0" indent="0" algn="just">
              <a:buNone/>
            </a:pPr>
            <a:r>
              <a:rPr lang="ru-RU" sz="2400" dirty="0"/>
              <a:t> 3. Что осмотрено    4. Что выявлено                                         </a:t>
            </a:r>
          </a:p>
          <a:p>
            <a:pPr marL="0" indent="0" algn="just">
              <a:buNone/>
            </a:pPr>
            <a:r>
              <a:rPr lang="ru-RU" sz="2400" dirty="0"/>
              <a:t> 5.  подписи членов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55954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1156"/>
            <a:ext cx="8646161" cy="49165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Ч. 8.1. ст. 161 ЖК РФ. Общее собрание собственников помещений в многоквартирном доме вправе принять решение о выплате вознаграждения членам совета многоквартирного дома, в том числе председателю совета многоквартирного дома. Такое решение должно содержать условия и порядок выплаты указанного вознаграждения, а также порядок определения его размера. </a:t>
            </a:r>
          </a:p>
          <a:p>
            <a:pPr algn="just"/>
            <a:r>
              <a:rPr lang="ru-RU" dirty="0"/>
              <a:t>Пример</a:t>
            </a:r>
          </a:p>
          <a:p>
            <a:pPr algn="just"/>
            <a:r>
              <a:rPr lang="ru-RU" sz="1400" i="1" dirty="0"/>
              <a:t>определение Восьмого кассационного суда общей юрисдикции от 7 декабря 2021 г. № 88 – 20051/2021</a:t>
            </a:r>
          </a:p>
          <a:p>
            <a:pPr algn="just"/>
            <a:r>
              <a:rPr lang="ru-RU" sz="1400" i="1" dirty="0"/>
              <a:t>В г. Новокузнецке на общем собрании собственники выбрали председателя совета МКД и утвердили ему ежемесячное вознаграждение — 0,54 рубля с 1 кв. м общей площади дома. Эти затраты следовало отражать в счетах на оплату ЖКУ отдельной строкой и списывать с лицевого счета МКД. Однако УК этого не сделало. Суд по иску председателя совета дома обязал УК выплатить ему вознаграждение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5321" y="0"/>
            <a:ext cx="6416039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Вознаграждение совета дома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0849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61" y="104737"/>
            <a:ext cx="7665719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Вознаграждение совета дома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1" y="985520"/>
            <a:ext cx="7884159" cy="46939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Письмо </a:t>
            </a:r>
            <a:r>
              <a:rPr lang="ru-RU" dirty="0" err="1"/>
              <a:t>минфина</a:t>
            </a:r>
            <a:r>
              <a:rPr lang="ru-RU" dirty="0"/>
              <a:t> </a:t>
            </a:r>
            <a:r>
              <a:rPr lang="ru-RU" dirty="0" err="1"/>
              <a:t>рф</a:t>
            </a:r>
            <a:r>
              <a:rPr lang="ru-RU" dirty="0"/>
              <a:t> от 3.09.2021 г. N 03-04-06/71594 выплата вознаграждения </a:t>
            </a:r>
            <a:r>
              <a:rPr lang="ru-RU" dirty="0" err="1"/>
              <a:t>псд</a:t>
            </a:r>
            <a:r>
              <a:rPr lang="ru-RU" dirty="0"/>
              <a:t> должна облагаться </a:t>
            </a:r>
            <a:r>
              <a:rPr lang="ru-RU" dirty="0" err="1"/>
              <a:t>ндфл</a:t>
            </a:r>
            <a:r>
              <a:rPr lang="ru-RU" dirty="0"/>
              <a:t> 13% и взносами 30,2%</a:t>
            </a:r>
          </a:p>
          <a:p>
            <a:pPr marL="0" indent="0" algn="just">
              <a:buNone/>
            </a:pPr>
            <a:r>
              <a:rPr lang="ru-RU" dirty="0"/>
              <a:t>Существует 3 схемы выплаты вознаграждения </a:t>
            </a:r>
            <a:r>
              <a:rPr lang="ru-RU" dirty="0" err="1"/>
              <a:t>псд</a:t>
            </a:r>
            <a:r>
              <a:rPr lang="ru-RU" dirty="0"/>
              <a:t>:</a:t>
            </a:r>
          </a:p>
          <a:p>
            <a:pPr marL="457200" indent="-457200" algn="just">
              <a:buAutoNum type="arabicPeriod"/>
            </a:pPr>
            <a:r>
              <a:rPr lang="ru-RU" dirty="0"/>
              <a:t>Выплата Фиксированной суммы независимо от собранных средств – 100% облагается взносами;</a:t>
            </a:r>
          </a:p>
          <a:p>
            <a:pPr marL="457200" indent="-457200" algn="just">
              <a:buAutoNum type="arabicPeriod"/>
            </a:pPr>
            <a:r>
              <a:rPr lang="ru-RU" dirty="0"/>
              <a:t>Выплата средств лицу, зарегистрированному </a:t>
            </a:r>
            <a:r>
              <a:rPr lang="ru-RU" dirty="0" err="1"/>
              <a:t>самозанятым</a:t>
            </a:r>
            <a:r>
              <a:rPr lang="ru-RU" dirty="0"/>
              <a:t> – мало практики, позиция </a:t>
            </a:r>
            <a:r>
              <a:rPr lang="ru-RU" dirty="0" err="1"/>
              <a:t>фнс</a:t>
            </a:r>
            <a:r>
              <a:rPr lang="ru-RU" dirty="0"/>
              <a:t> – 100% облагается взносами;</a:t>
            </a:r>
          </a:p>
          <a:p>
            <a:pPr marL="457200" indent="-457200" algn="just">
              <a:buAutoNum type="arabicPeriod"/>
            </a:pPr>
            <a:r>
              <a:rPr lang="ru-RU" dirty="0"/>
              <a:t>Выплата средств, фактически собранных в текущем месяце с собственников помещений по агентскому договору – единственный вариант избежать уплаты взносов.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2201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6279" y="-7815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Вознаграждение совета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1" y="1530252"/>
            <a:ext cx="8209279" cy="47408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Выплата средств, фактически собранных в текущем месяце с собственников помещений по агентскому договору – единственный вариант избежать уплаты взносов.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решение Арбитражного суда Удмуртской Республики по делу А71- 169/2019 (не обжаловалось и вступило в законную силу)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Постановление Арбитражного суда Уральского округа от 03.10.2018 N Ф09-5994/18 по делу N А76-3959/2018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Определение Верховного суда Российской Федерации от 22.09.2017 № 309-КГ17-9846</a:t>
            </a:r>
          </a:p>
          <a:p>
            <a:pPr marL="0" indent="0">
              <a:buNone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26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1" y="-86360"/>
            <a:ext cx="5267959" cy="1010920"/>
          </a:xfrm>
        </p:spPr>
        <p:txBody>
          <a:bodyPr>
            <a:noAutofit/>
          </a:bodyPr>
          <a:lstStyle/>
          <a:p>
            <a:r>
              <a:rPr lang="ru-RU" sz="3200" dirty="0"/>
              <a:t>Полномочия совета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629920"/>
            <a:ext cx="7706360" cy="47446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Ч.5 Ст. 161.1 Жилищного кодекса.</a:t>
            </a:r>
          </a:p>
          <a:p>
            <a:pPr marL="457200" indent="-457200">
              <a:buAutoNum type="arabicPeriod"/>
            </a:pPr>
            <a:r>
              <a:rPr lang="ru-RU" dirty="0"/>
              <a:t>Обеспечить выполнение решений ОСС</a:t>
            </a:r>
          </a:p>
          <a:p>
            <a:pPr marL="457200" indent="-457200">
              <a:buAutoNum type="arabicPeriod"/>
            </a:pPr>
            <a:r>
              <a:rPr lang="ru-RU" dirty="0"/>
              <a:t>Выносить на обсуждение наиболее важные вопросы по управлению общим имуществом</a:t>
            </a:r>
          </a:p>
          <a:p>
            <a:pPr marL="457200" indent="-457200">
              <a:buAutoNum type="arabicPeriod"/>
            </a:pPr>
            <a:r>
              <a:rPr lang="ru-RU" dirty="0"/>
              <a:t>Предлагать собственникам различные варианты управления домом, содержания и ремонта жилья</a:t>
            </a:r>
          </a:p>
          <a:p>
            <a:pPr marL="457200" indent="-457200">
              <a:buAutoNum type="arabicPeriod"/>
            </a:pPr>
            <a:r>
              <a:rPr lang="ru-RU" dirty="0"/>
              <a:t>Представлять заключения по условиям проектов договоров, предлагаемых для рассмотрения</a:t>
            </a:r>
          </a:p>
          <a:p>
            <a:pPr marL="457200" indent="-457200">
              <a:buAutoNum type="arabicPeriod"/>
            </a:pPr>
            <a:r>
              <a:rPr lang="ru-RU" dirty="0"/>
              <a:t>Контроль за оказанием услуг и выполнением работ по управлению </a:t>
            </a:r>
            <a:r>
              <a:rPr lang="ru-RU" dirty="0" err="1"/>
              <a:t>мкд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/>
              <a:t>Ежегодно отчитываться о проделанной работе</a:t>
            </a:r>
          </a:p>
          <a:p>
            <a:pPr marL="457200" indent="-457200">
              <a:buAutoNum type="arabicPeriod"/>
            </a:pPr>
            <a:r>
              <a:rPr lang="ru-RU" dirty="0"/>
              <a:t>Принимать решение о проведении текущего ремонта, если такое право дано на ОСС</a:t>
            </a:r>
          </a:p>
        </p:txBody>
      </p:sp>
    </p:spTree>
    <p:extLst>
      <p:ext uri="{BB962C8B-B14F-4D97-AF65-F5344CB8AC3E}">
        <p14:creationId xmlns:p14="http://schemas.microsoft.com/office/powerpoint/2010/main" val="1899366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919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Вознаграждение совета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1" y="908125"/>
            <a:ext cx="8493759" cy="51167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Агентский договор – договор на передачу </a:t>
            </a:r>
            <a:r>
              <a:rPr lang="ru-RU" dirty="0" err="1"/>
              <a:t>ук</a:t>
            </a:r>
            <a:r>
              <a:rPr lang="ru-RU" dirty="0"/>
              <a:t> функций по сбору средств с собственников помещений и перечислению их председателю совета мкд.</a:t>
            </a:r>
          </a:p>
          <a:p>
            <a:pPr marL="0" indent="0" algn="just">
              <a:buNone/>
            </a:pPr>
            <a:r>
              <a:rPr lang="ru-RU" dirty="0"/>
              <a:t>Для его заключения необходимо решение </a:t>
            </a:r>
            <a:r>
              <a:rPr lang="ru-RU" dirty="0" err="1"/>
              <a:t>осс</a:t>
            </a:r>
            <a:r>
              <a:rPr lang="ru-RU" dirty="0"/>
              <a:t>:</a:t>
            </a:r>
          </a:p>
          <a:p>
            <a:pPr marL="457200" indent="-457200" algn="just">
              <a:buAutoNum type="arabicPeriod"/>
            </a:pPr>
            <a:r>
              <a:rPr lang="ru-RU" dirty="0"/>
              <a:t>Установить вознаграждение </a:t>
            </a:r>
            <a:r>
              <a:rPr lang="ru-RU" dirty="0" err="1"/>
              <a:t>псд</a:t>
            </a:r>
            <a:r>
              <a:rPr lang="ru-RU" dirty="0"/>
              <a:t> в размере…</a:t>
            </a:r>
          </a:p>
          <a:p>
            <a:pPr marL="457200" indent="-457200" algn="just">
              <a:buAutoNum type="arabicPeriod"/>
            </a:pPr>
            <a:r>
              <a:rPr lang="ru-RU" dirty="0"/>
              <a:t>Поручить </a:t>
            </a:r>
            <a:r>
              <a:rPr lang="ru-RU" dirty="0" err="1"/>
              <a:t>псд</a:t>
            </a:r>
            <a:r>
              <a:rPr lang="ru-RU" dirty="0"/>
              <a:t> заключить с </a:t>
            </a:r>
            <a:r>
              <a:rPr lang="ru-RU" dirty="0" err="1"/>
              <a:t>ооо</a:t>
            </a:r>
            <a:r>
              <a:rPr lang="ru-RU" dirty="0"/>
              <a:t> </a:t>
            </a:r>
            <a:r>
              <a:rPr lang="ru-RU" dirty="0" err="1"/>
              <a:t>ук</a:t>
            </a:r>
            <a:r>
              <a:rPr lang="ru-RU" dirty="0"/>
              <a:t> от имени собственников помещений в многоквартирном доме агентский договор на передачу функций по сбору и последующему перечислению </a:t>
            </a:r>
            <a:r>
              <a:rPr lang="ru-RU" dirty="0" err="1"/>
              <a:t>псд</a:t>
            </a:r>
            <a:r>
              <a:rPr lang="ru-RU" dirty="0"/>
              <a:t> денежных средств, собранных с собственников помещений мкд в качестве вознаграждения </a:t>
            </a:r>
            <a:r>
              <a:rPr lang="ru-RU" dirty="0" err="1"/>
              <a:t>псд</a:t>
            </a:r>
            <a:r>
              <a:rPr lang="ru-RU" dirty="0"/>
              <a:t>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441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919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Оплата Вознаграждения совета дома нанимателем жилья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1" y="908125"/>
            <a:ext cx="8432799" cy="4842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Пример</a:t>
            </a:r>
          </a:p>
          <a:p>
            <a:pPr marL="0" indent="0">
              <a:buNone/>
            </a:pPr>
            <a:r>
              <a:rPr lang="ru-RU" sz="2400" dirty="0"/>
              <a:t>определение Шестого кассационного суда общей юрисдикции от 14 апреля 2022 г. по делу № 88 – 8404/2022</a:t>
            </a:r>
          </a:p>
          <a:p>
            <a:pPr marL="0" indent="0">
              <a:buNone/>
            </a:pPr>
            <a:r>
              <a:rPr lang="ru-RU" sz="1600" i="1" dirty="0"/>
              <a:t>В 2018 году собственники одного из МКД Ульяновской области провели общее собрание, на котором решили установить председателю совета дома вознаграждение из расчета 1,82 рубля/кв. м. Ежемесячно выплачивать эти деньги должна управляющая компания из фактически собранных средств. </a:t>
            </a:r>
          </a:p>
          <a:p>
            <a:pPr marL="0" indent="0">
              <a:buNone/>
            </a:pPr>
            <a:r>
              <a:rPr lang="ru-RU" sz="1600" i="1" dirty="0"/>
              <a:t>Установленное собственниками вознаграждение выплачивается членам совета МКД и (или) председателю совета МКД за деятельность, осуществляемую в интересах собственников. Следовательно, «такое вознаграждение подлежит оплате лицами, владеющими помещениями в указанном многоквартирном доме на праве собственности». То есть, это обязанность собственника, а не нанимателя по договору социального найма.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12769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304" y="1443242"/>
            <a:ext cx="2626995" cy="3969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0" y="1469390"/>
            <a:ext cx="2763520" cy="3943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388" y="1443241"/>
            <a:ext cx="2498711" cy="396984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1484" y="402591"/>
            <a:ext cx="6156961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Совет Многоквартирного дома: от а до я</a:t>
            </a:r>
          </a:p>
        </p:txBody>
      </p:sp>
      <p:pic>
        <p:nvPicPr>
          <p:cNvPr id="2050" name="Picture 2" descr="http://qrcoder.ru/code/?https%3A%2F%2Fwww.labirint.ru%2Fbooks%2F903873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8583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65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920" y="216428"/>
            <a:ext cx="4612925" cy="436880"/>
          </a:xfrm>
        </p:spPr>
        <p:txBody>
          <a:bodyPr>
            <a:noAutofit/>
          </a:bodyPr>
          <a:lstStyle/>
          <a:p>
            <a:r>
              <a:rPr lang="ru-RU" sz="3600" dirty="0"/>
              <a:t>Александр Евсеев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6" y="5094531"/>
            <a:ext cx="3711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https://t.me/evseev_an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6423"/>
          <a:stretch/>
        </p:blipFill>
        <p:spPr>
          <a:xfrm>
            <a:off x="0" y="2057895"/>
            <a:ext cx="2160785" cy="2309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82" y="2057895"/>
            <a:ext cx="2309605" cy="23096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93093" y="5034632"/>
            <a:ext cx="4074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https://vk.com/evseevsky</a:t>
            </a:r>
            <a:endParaRPr lang="ru-RU" sz="2000" dirty="0"/>
          </a:p>
        </p:txBody>
      </p:sp>
      <p:pic>
        <p:nvPicPr>
          <p:cNvPr id="1026" name="Picture 2" descr="https://mir-s3-cdn-cf.behance.net/project_modules/1400/7257b244913357.582202408a049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98" y="1425828"/>
            <a:ext cx="676549" cy="4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rushinfestival.ru/wp-content/uploads/2022/03/telegram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6" y="1425828"/>
            <a:ext cx="1560659" cy="63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16" y="1890697"/>
            <a:ext cx="3143935" cy="3143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0331" y="653308"/>
            <a:ext cx="397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Член комиссии по ЖКХ, строительству и дорогам ОП РФ,</a:t>
            </a:r>
          </a:p>
          <a:p>
            <a:pPr algn="ctr"/>
            <a:r>
              <a:rPr lang="ru-RU" dirty="0"/>
              <a:t>Член Общественного совета Минстроя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87396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1692"/>
            <a:ext cx="8371840" cy="5317588"/>
          </a:xfrm>
        </p:spPr>
        <p:txBody>
          <a:bodyPr anchor="t" anchorCtr="0">
            <a:normAutofit fontScale="925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C00000"/>
                </a:solidFill>
              </a:rPr>
              <a:t>Управление многоквартирным домом (ч. 1 ст. 161 ЖК РФ)</a:t>
            </a:r>
          </a:p>
          <a:p>
            <a:pPr>
              <a:buFontTx/>
              <a:buChar char="-"/>
            </a:pPr>
            <a:r>
              <a:rPr lang="ru-RU" sz="2400" dirty="0"/>
              <a:t>благоприятные и безопасные условия проживания граждан, </a:t>
            </a:r>
          </a:p>
          <a:p>
            <a:pPr>
              <a:buFontTx/>
              <a:buChar char="-"/>
            </a:pPr>
            <a:r>
              <a:rPr lang="ru-RU" sz="2400" dirty="0"/>
              <a:t>надлежащее содержание общего имущества в многоквартирном доме, решение вопросов пользования указанным имуществом</a:t>
            </a:r>
          </a:p>
          <a:p>
            <a:pPr>
              <a:buFontTx/>
              <a:buChar char="-"/>
            </a:pPr>
            <a:r>
              <a:rPr lang="ru-RU" sz="2400" dirty="0"/>
              <a:t>предоставление коммунальных услуг гражданам, проживающим в таком доме, </a:t>
            </a:r>
          </a:p>
          <a:p>
            <a:pPr>
              <a:buFontTx/>
              <a:buChar char="-"/>
            </a:pPr>
            <a:r>
              <a:rPr lang="ru-RU" sz="2400" dirty="0"/>
              <a:t>постоянная готовность инженерных коммуникаций и другого оборудования, входящих в состав общего имущества собственников помещений в многоквартирном доме, к предоставлению коммунальных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12178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8"/>
            <a:ext cx="7823982" cy="5315241"/>
          </a:xfrm>
        </p:spPr>
        <p:txBody>
          <a:bodyPr anchor="t" anchorCtr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Заключение договора Управления</a:t>
            </a:r>
          </a:p>
          <a:p>
            <a:pPr marL="0" indent="0" algn="just">
              <a:buNone/>
            </a:pPr>
            <a:r>
              <a:rPr lang="ru-RU" sz="2400" dirty="0"/>
              <a:t>1. По результатам общего собрания собственников помещений в МКД (ч. 1 ст. 162 </a:t>
            </a:r>
            <a:r>
              <a:rPr lang="ru-RU" sz="2400" dirty="0" err="1"/>
              <a:t>жк</a:t>
            </a:r>
            <a:r>
              <a:rPr lang="ru-RU" sz="2400" dirty="0"/>
              <a:t> </a:t>
            </a:r>
            <a:r>
              <a:rPr lang="ru-RU" sz="2400" dirty="0" err="1"/>
              <a:t>рф</a:t>
            </a:r>
            <a:r>
              <a:rPr lang="ru-RU" sz="2400" dirty="0"/>
              <a:t>) на срок от 1 года до 5 лет;</a:t>
            </a:r>
          </a:p>
          <a:p>
            <a:pPr marL="0" indent="0" algn="just">
              <a:buNone/>
            </a:pPr>
            <a:r>
              <a:rPr lang="ru-RU" sz="2400" dirty="0"/>
              <a:t>2. По результатам конкурса если собственники не смогли выбрать </a:t>
            </a:r>
            <a:r>
              <a:rPr lang="ru-RU" sz="2400" dirty="0" err="1"/>
              <a:t>ук</a:t>
            </a:r>
            <a:r>
              <a:rPr lang="ru-RU" sz="2400" dirty="0"/>
              <a:t> на общем собрании на срок от 1 года до 3 лет;</a:t>
            </a:r>
          </a:p>
          <a:p>
            <a:pPr marL="0" indent="0" algn="just">
              <a:buNone/>
            </a:pPr>
            <a:r>
              <a:rPr lang="ru-RU" sz="2400" dirty="0"/>
              <a:t>3. По договоренности с застройщиком нового дома в течение 5 дней с момента ввода новостройки в эксплуатацию на срок до 3х месяцев. Дальше либо выбор </a:t>
            </a:r>
            <a:r>
              <a:rPr lang="ru-RU" sz="2400" dirty="0" err="1"/>
              <a:t>ук</a:t>
            </a:r>
            <a:r>
              <a:rPr lang="ru-RU" sz="2400" dirty="0"/>
              <a:t> на </a:t>
            </a:r>
            <a:r>
              <a:rPr lang="ru-RU" sz="2400" dirty="0" err="1"/>
              <a:t>осс</a:t>
            </a:r>
            <a:r>
              <a:rPr lang="ru-RU" sz="2400" dirty="0"/>
              <a:t>, либо конкурс</a:t>
            </a:r>
          </a:p>
          <a:p>
            <a:pPr marL="0" indent="0" algn="just">
              <a:buNone/>
            </a:pPr>
            <a:r>
              <a:rPr lang="ru-RU" sz="2400" dirty="0"/>
              <a:t>4. Назначение муниципалитетом временной УК (ч. 17 ст. 161 ЖК), если не удается выбрать </a:t>
            </a:r>
            <a:r>
              <a:rPr lang="ru-RU" sz="2400" dirty="0" err="1"/>
              <a:t>ук</a:t>
            </a:r>
            <a:r>
              <a:rPr lang="ru-RU" sz="2400" dirty="0"/>
              <a:t> на </a:t>
            </a:r>
            <a:r>
              <a:rPr lang="ru-RU" sz="2400" dirty="0" err="1"/>
              <a:t>осс</a:t>
            </a:r>
            <a:r>
              <a:rPr lang="ru-RU" sz="2400" dirty="0"/>
              <a:t> и нет заявившихся на конкурс </a:t>
            </a:r>
          </a:p>
        </p:txBody>
      </p:sp>
    </p:spTree>
    <p:extLst>
      <p:ext uri="{BB962C8B-B14F-4D97-AF65-F5344CB8AC3E}">
        <p14:creationId xmlns:p14="http://schemas.microsoft.com/office/powerpoint/2010/main" val="144074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8"/>
            <a:ext cx="7844302" cy="1617001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CC54E-04A8-4CCC-A298-81D34987E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71041"/>
            <a:ext cx="870712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8"/>
            <a:ext cx="7133102" cy="1647481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2C12C-2692-4081-80BA-C3619F9E0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06880"/>
            <a:ext cx="8707902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5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8"/>
            <a:ext cx="8250702" cy="1810041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82271-B7B7-41DA-80F2-C8222BC34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55520"/>
            <a:ext cx="8686800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91786-C124-45EF-B98C-9B1BAD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40679"/>
            <a:ext cx="7458222" cy="1638884"/>
          </a:xfrm>
        </p:spPr>
        <p:txBody>
          <a:bodyPr anchor="t" anchorCtr="0"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Как найти договор управления и отчеты в </a:t>
            </a:r>
            <a:r>
              <a:rPr lang="ru-RU" sz="3600" dirty="0" err="1">
                <a:solidFill>
                  <a:srgbClr val="C00000"/>
                </a:solidFill>
              </a:rPr>
              <a:t>гис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жкх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A2A26-80AE-47E2-A314-3C7220119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779563"/>
            <a:ext cx="8757920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3466</TotalTime>
  <Words>2092</Words>
  <Application>Microsoft Office PowerPoint</Application>
  <PresentationFormat>Широкоэкранный</PresentationFormat>
  <Paragraphs>145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Impact</vt:lpstr>
      <vt:lpstr>Главное мероприятие</vt:lpstr>
      <vt:lpstr>Совет дома. Практический аспект</vt:lpstr>
      <vt:lpstr>Александр Евсеев</vt:lpstr>
      <vt:lpstr>Полномочия совета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Периодичность выполнения работ и услуг</vt:lpstr>
      <vt:lpstr>Презентация PowerPoint</vt:lpstr>
      <vt:lpstr>условие об извещении и участии псд в проведении осмотров </vt:lpstr>
      <vt:lpstr>Презентация PowerPoint</vt:lpstr>
      <vt:lpstr>Презентация PowerPoint</vt:lpstr>
      <vt:lpstr>Порядок оформления приемки выполненных работ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Вознаграждение совета дома </vt:lpstr>
      <vt:lpstr>Вознаграждение совета дома </vt:lpstr>
      <vt:lpstr>Вознаграждение совета дома</vt:lpstr>
      <vt:lpstr>Вознаграждение совета дома</vt:lpstr>
      <vt:lpstr>Оплата Вознаграждения совета дома нанимателем жилья</vt:lpstr>
      <vt:lpstr>Совет Многоквартирного дома: от а до я</vt:lpstr>
      <vt:lpstr>Александр Евсеев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Anatman Man</cp:lastModifiedBy>
  <cp:revision>132</cp:revision>
  <dcterms:created xsi:type="dcterms:W3CDTF">2022-09-19T07:54:40Z</dcterms:created>
  <dcterms:modified xsi:type="dcterms:W3CDTF">2023-03-27T12:45:28Z</dcterms:modified>
</cp:coreProperties>
</file>